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57" r:id="rId5"/>
    <p:sldId id="343" r:id="rId6"/>
    <p:sldId id="344" r:id="rId7"/>
    <p:sldId id="282" r:id="rId8"/>
    <p:sldId id="299" r:id="rId9"/>
    <p:sldId id="335" r:id="rId10"/>
    <p:sldId id="258" r:id="rId11"/>
    <p:sldId id="259" r:id="rId12"/>
    <p:sldId id="260" r:id="rId13"/>
    <p:sldId id="261" r:id="rId14"/>
    <p:sldId id="263" r:id="rId15"/>
    <p:sldId id="336" r:id="rId16"/>
    <p:sldId id="265" r:id="rId17"/>
    <p:sldId id="332" r:id="rId18"/>
    <p:sldId id="273" r:id="rId19"/>
    <p:sldId id="274" r:id="rId20"/>
    <p:sldId id="346" r:id="rId21"/>
    <p:sldId id="311" r:id="rId22"/>
    <p:sldId id="313" r:id="rId23"/>
    <p:sldId id="312" r:id="rId24"/>
    <p:sldId id="337" r:id="rId25"/>
    <p:sldId id="338" r:id="rId26"/>
    <p:sldId id="339" r:id="rId27"/>
    <p:sldId id="340" r:id="rId28"/>
    <p:sldId id="347" r:id="rId29"/>
    <p:sldId id="345" r:id="rId30"/>
    <p:sldId id="330" r:id="rId31"/>
    <p:sldId id="331" r:id="rId32"/>
    <p:sldId id="341" r:id="rId33"/>
    <p:sldId id="342" r:id="rId3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1783837D-94E9-4CCE-B713-62A7B2591F7F}">
          <p14:sldIdLst>
            <p14:sldId id="257"/>
            <p14:sldId id="343"/>
            <p14:sldId id="344"/>
          </p14:sldIdLst>
        </p14:section>
        <p14:section name="Background" id="{0DCD8F48-A461-453A-93A7-58C6D8F1ED26}">
          <p14:sldIdLst>
            <p14:sldId id="282"/>
            <p14:sldId id="299"/>
            <p14:sldId id="335"/>
            <p14:sldId id="258"/>
            <p14:sldId id="259"/>
            <p14:sldId id="260"/>
            <p14:sldId id="261"/>
            <p14:sldId id="263"/>
            <p14:sldId id="336"/>
          </p14:sldIdLst>
        </p14:section>
        <p14:section name="Methodology" id="{F353CFBC-78DD-4509-8BC7-89D30E40C23A}">
          <p14:sldIdLst>
            <p14:sldId id="265"/>
            <p14:sldId id="332"/>
            <p14:sldId id="273"/>
            <p14:sldId id="274"/>
            <p14:sldId id="346"/>
            <p14:sldId id="311"/>
            <p14:sldId id="313"/>
          </p14:sldIdLst>
        </p14:section>
        <p14:section name="Example" id="{2DBBA859-E3E2-4C32-A77E-B0270C7C8155}">
          <p14:sldIdLst>
            <p14:sldId id="312"/>
            <p14:sldId id="337"/>
            <p14:sldId id="338"/>
            <p14:sldId id="339"/>
            <p14:sldId id="340"/>
            <p14:sldId id="347"/>
          </p14:sldIdLst>
        </p14:section>
        <p14:section name="Summary" id="{2D01283A-0DCA-488D-BF59-CB408B6219AA}">
          <p14:sldIdLst>
            <p14:sldId id="345"/>
            <p14:sldId id="330"/>
            <p14:sldId id="331"/>
          </p14:sldIdLst>
        </p14:section>
        <p14:section name="Conclusion" id="{D33BC9F5-22F7-4BE6-B4AE-840C4789EA1B}">
          <p14:sldIdLst>
            <p14:sldId id="341"/>
            <p14:sldId id="34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Whitehead (CENSUS/ESMD FED)" initials="DW(F" lastIdx="6" clrIdx="0">
    <p:extLst>
      <p:ext uri="{19B8F6BF-5375-455C-9EA6-DF929625EA0E}">
        <p15:presenceInfo xmlns:p15="http://schemas.microsoft.com/office/powerpoint/2012/main" userId="S::daniel.whitehead@census.gov::01b9dd91-4482-4973-97e9-d01ccc2fb414" providerId="AD"/>
      </p:ext>
    </p:extLst>
  </p:cmAuthor>
  <p:cmAuthor id="2" name="Brian Dumbacher (CENSUS/ESMD FED)" initials="BD(F" lastIdx="25" clrIdx="1">
    <p:extLst>
      <p:ext uri="{19B8F6BF-5375-455C-9EA6-DF929625EA0E}">
        <p15:presenceInfo xmlns:p15="http://schemas.microsoft.com/office/powerpoint/2012/main" userId="S::Brian.Dumbacher@census.gov::d8d5adb7-f5b4-4dfb-bb98-c7e421854610" providerId="AD"/>
      </p:ext>
    </p:extLst>
  </p:cmAuthor>
  <p:cmAuthor id="3" name="Kyle J Jeong (CENSUS/ESMD FED)" initials="KJJ(F" lastIdx="10" clrIdx="2">
    <p:extLst>
      <p:ext uri="{19B8F6BF-5375-455C-9EA6-DF929625EA0E}">
        <p15:presenceInfo xmlns:p15="http://schemas.microsoft.com/office/powerpoint/2012/main" userId="S::kyle.jiseok.jeong@census.gov::ab26cc43-a750-4229-88fb-f9cecd0607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5" autoAdjust="0"/>
    <p:restoredTop sz="95386" autoAdjust="0"/>
  </p:normalViewPr>
  <p:slideViewPr>
    <p:cSldViewPr snapToGrid="0">
      <p:cViewPr varScale="1">
        <p:scale>
          <a:sx n="109" d="100"/>
          <a:sy n="109" d="100"/>
        </p:scale>
        <p:origin x="384" y="9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oleObject" Target="file:///\\it171oafs-oa17.boc.ad.census.gov\ECON_SHARE\SABLE\NAICS\Documentation\graph_FCSM.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2000" b="1" dirty="0">
                <a:solidFill>
                  <a:schemeClr val="tx1"/>
                </a:solidFill>
              </a:rPr>
              <a:t>BEACON Training Data Breakdown by Sector and Source</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v>EC</c:v>
          </c:tx>
          <c:spPr>
            <a:solidFill>
              <a:schemeClr val="accent2">
                <a:lumMod val="20000"/>
                <a:lumOff val="80000"/>
              </a:schemeClr>
            </a:solidFill>
            <a:ln>
              <a:noFill/>
            </a:ln>
            <a:effectLst/>
          </c:spPr>
          <c:invertIfNegative val="0"/>
          <c:cat>
            <c:strRef>
              <c:f>'[graph_FCSM.xlsx]20210809'!$A$3:$A$22</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'[graph_FCSM.xlsx]20210809'!$B$3:$B$22</c:f>
              <c:numCache>
                <c:formatCode>0</c:formatCode>
                <c:ptCount val="20"/>
                <c:pt idx="0">
                  <c:v>2921</c:v>
                </c:pt>
                <c:pt idx="1">
                  <c:v>3322</c:v>
                </c:pt>
                <c:pt idx="2">
                  <c:v>3025</c:v>
                </c:pt>
                <c:pt idx="3">
                  <c:v>33523</c:v>
                </c:pt>
                <c:pt idx="4">
                  <c:v>31336</c:v>
                </c:pt>
                <c:pt idx="5">
                  <c:v>187338</c:v>
                </c:pt>
                <c:pt idx="6">
                  <c:v>135264</c:v>
                </c:pt>
                <c:pt idx="7">
                  <c:v>68024</c:v>
                </c:pt>
                <c:pt idx="8">
                  <c:v>39019</c:v>
                </c:pt>
                <c:pt idx="9">
                  <c:v>70732</c:v>
                </c:pt>
                <c:pt idx="10">
                  <c:v>70414</c:v>
                </c:pt>
                <c:pt idx="11">
                  <c:v>181293</c:v>
                </c:pt>
                <c:pt idx="12">
                  <c:v>4035</c:v>
                </c:pt>
                <c:pt idx="13">
                  <c:v>87566</c:v>
                </c:pt>
                <c:pt idx="14">
                  <c:v>28216</c:v>
                </c:pt>
                <c:pt idx="15">
                  <c:v>92186</c:v>
                </c:pt>
                <c:pt idx="16">
                  <c:v>40441</c:v>
                </c:pt>
                <c:pt idx="17">
                  <c:v>24755</c:v>
                </c:pt>
                <c:pt idx="18">
                  <c:v>127966</c:v>
                </c:pt>
                <c:pt idx="19">
                  <c:v>966</c:v>
                </c:pt>
              </c:numCache>
            </c:numRef>
          </c:val>
          <c:extLst>
            <c:ext xmlns:c16="http://schemas.microsoft.com/office/drawing/2014/chart" uri="{C3380CC4-5D6E-409C-BE32-E72D297353CC}">
              <c16:uniqueId val="{00000000-F603-45AD-94EE-5FB222A85280}"/>
            </c:ext>
          </c:extLst>
        </c:ser>
        <c:ser>
          <c:idx val="1"/>
          <c:order val="1"/>
          <c:tx>
            <c:v>EC Autocoded</c:v>
          </c:tx>
          <c:spPr>
            <a:solidFill>
              <a:schemeClr val="accent4"/>
            </a:solidFill>
            <a:ln>
              <a:noFill/>
            </a:ln>
            <a:effectLst/>
          </c:spPr>
          <c:invertIfNegative val="0"/>
          <c:cat>
            <c:strRef>
              <c:f>'[graph_FCSM.xlsx]20210809'!$A$3:$A$22</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'[graph_FCSM.xlsx]20210809'!$C$3:$C$22</c:f>
              <c:numCache>
                <c:formatCode>0</c:formatCode>
                <c:ptCount val="20"/>
                <c:pt idx="0">
                  <c:v>675</c:v>
                </c:pt>
                <c:pt idx="1">
                  <c:v>575</c:v>
                </c:pt>
                <c:pt idx="2">
                  <c:v>275</c:v>
                </c:pt>
                <c:pt idx="3">
                  <c:v>5475</c:v>
                </c:pt>
                <c:pt idx="4">
                  <c:v>3150</c:v>
                </c:pt>
                <c:pt idx="5">
                  <c:v>8600</c:v>
                </c:pt>
                <c:pt idx="6">
                  <c:v>13825</c:v>
                </c:pt>
                <c:pt idx="7">
                  <c:v>4400</c:v>
                </c:pt>
                <c:pt idx="8">
                  <c:v>2800</c:v>
                </c:pt>
                <c:pt idx="9">
                  <c:v>6400</c:v>
                </c:pt>
                <c:pt idx="10">
                  <c:v>4475</c:v>
                </c:pt>
                <c:pt idx="11">
                  <c:v>13950</c:v>
                </c:pt>
                <c:pt idx="12">
                  <c:v>475</c:v>
                </c:pt>
                <c:pt idx="13">
                  <c:v>10050</c:v>
                </c:pt>
                <c:pt idx="14">
                  <c:v>1775</c:v>
                </c:pt>
                <c:pt idx="15">
                  <c:v>6050</c:v>
                </c:pt>
                <c:pt idx="16">
                  <c:v>2975</c:v>
                </c:pt>
                <c:pt idx="17">
                  <c:v>3325</c:v>
                </c:pt>
                <c:pt idx="18">
                  <c:v>8250</c:v>
                </c:pt>
                <c:pt idx="19">
                  <c:v>125</c:v>
                </c:pt>
              </c:numCache>
            </c:numRef>
          </c:val>
          <c:extLst>
            <c:ext xmlns:c16="http://schemas.microsoft.com/office/drawing/2014/chart" uri="{C3380CC4-5D6E-409C-BE32-E72D297353CC}">
              <c16:uniqueId val="{00000001-F603-45AD-94EE-5FB222A85280}"/>
            </c:ext>
          </c:extLst>
        </c:ser>
        <c:ser>
          <c:idx val="2"/>
          <c:order val="2"/>
          <c:tx>
            <c:v>IRS SS-4</c:v>
          </c:tx>
          <c:spPr>
            <a:solidFill>
              <a:schemeClr val="accent6"/>
            </a:solidFill>
            <a:ln>
              <a:noFill/>
            </a:ln>
            <a:effectLst/>
          </c:spPr>
          <c:invertIfNegative val="0"/>
          <c:cat>
            <c:strRef>
              <c:f>'[graph_FCSM.xlsx]20210809'!$A$3:$A$22</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'[graph_FCSM.xlsx]20210809'!$D$3:$D$22</c:f>
              <c:numCache>
                <c:formatCode>0</c:formatCode>
                <c:ptCount val="20"/>
                <c:pt idx="0">
                  <c:v>0</c:v>
                </c:pt>
                <c:pt idx="1">
                  <c:v>2508</c:v>
                </c:pt>
                <c:pt idx="2">
                  <c:v>761</c:v>
                </c:pt>
                <c:pt idx="3">
                  <c:v>25147</c:v>
                </c:pt>
                <c:pt idx="4">
                  <c:v>20146</c:v>
                </c:pt>
                <c:pt idx="5">
                  <c:v>75093</c:v>
                </c:pt>
                <c:pt idx="6">
                  <c:v>117612</c:v>
                </c:pt>
                <c:pt idx="7">
                  <c:v>46010</c:v>
                </c:pt>
                <c:pt idx="8">
                  <c:v>13687</c:v>
                </c:pt>
                <c:pt idx="9">
                  <c:v>35780</c:v>
                </c:pt>
                <c:pt idx="10">
                  <c:v>49463</c:v>
                </c:pt>
                <c:pt idx="11">
                  <c:v>157794</c:v>
                </c:pt>
                <c:pt idx="12">
                  <c:v>947</c:v>
                </c:pt>
                <c:pt idx="13">
                  <c:v>43537</c:v>
                </c:pt>
                <c:pt idx="14">
                  <c:v>14061</c:v>
                </c:pt>
                <c:pt idx="15">
                  <c:v>71972</c:v>
                </c:pt>
                <c:pt idx="16">
                  <c:v>23569</c:v>
                </c:pt>
                <c:pt idx="17">
                  <c:v>92786</c:v>
                </c:pt>
                <c:pt idx="18">
                  <c:v>71514</c:v>
                </c:pt>
                <c:pt idx="19">
                  <c:v>0</c:v>
                </c:pt>
              </c:numCache>
            </c:numRef>
          </c:val>
          <c:extLst>
            <c:ext xmlns:c16="http://schemas.microsoft.com/office/drawing/2014/chart" uri="{C3380CC4-5D6E-409C-BE32-E72D297353CC}">
              <c16:uniqueId val="{00000002-F603-45AD-94EE-5FB222A85280}"/>
            </c:ext>
          </c:extLst>
        </c:ser>
        <c:ser>
          <c:idx val="4"/>
          <c:order val="3"/>
          <c:tx>
            <c:v>Harmonized Sys</c:v>
          </c:tx>
          <c:spPr>
            <a:solidFill>
              <a:schemeClr val="accent4">
                <a:lumMod val="60000"/>
              </a:schemeClr>
            </a:solidFill>
            <a:ln>
              <a:noFill/>
            </a:ln>
            <a:effectLst/>
          </c:spPr>
          <c:invertIfNegative val="0"/>
          <c:cat>
            <c:strRef>
              <c:f>'[graph_FCSM.xlsx]20210809'!$A$3:$A$22</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'[graph_FCSM.xlsx]20210809'!$E$3:$E$22</c:f>
              <c:numCache>
                <c:formatCode>0</c:formatCode>
                <c:ptCount val="20"/>
                <c:pt idx="0">
                  <c:v>8720</c:v>
                </c:pt>
                <c:pt idx="1">
                  <c:v>1240</c:v>
                </c:pt>
                <c:pt idx="2">
                  <c:v>0</c:v>
                </c:pt>
                <c:pt idx="3">
                  <c:v>0</c:v>
                </c:pt>
                <c:pt idx="4">
                  <c:v>10757</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numCache>
            </c:numRef>
          </c:val>
          <c:extLst>
            <c:ext xmlns:c16="http://schemas.microsoft.com/office/drawing/2014/chart" uri="{C3380CC4-5D6E-409C-BE32-E72D297353CC}">
              <c16:uniqueId val="{00000003-F603-45AD-94EE-5FB222A85280}"/>
            </c:ext>
          </c:extLst>
        </c:ser>
        <c:ser>
          <c:idx val="3"/>
          <c:order val="4"/>
          <c:tx>
            <c:v>CAPS</c:v>
          </c:tx>
          <c:spPr>
            <a:solidFill>
              <a:schemeClr val="accent5">
                <a:lumMod val="40000"/>
                <a:lumOff val="60000"/>
              </a:schemeClr>
            </a:solidFill>
            <a:ln>
              <a:noFill/>
            </a:ln>
            <a:effectLst/>
          </c:spPr>
          <c:invertIfNegative val="0"/>
          <c:cat>
            <c:strRef>
              <c:f>'[graph_FCSM.xlsx]20210809'!$A$3:$A$22</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'[graph_FCSM.xlsx]20210809'!$F$3:$F$22</c:f>
              <c:numCache>
                <c:formatCode>0</c:formatCode>
                <c:ptCount val="20"/>
                <c:pt idx="0">
                  <c:v>42990</c:v>
                </c:pt>
                <c:pt idx="1">
                  <c:v>36940</c:v>
                </c:pt>
                <c:pt idx="2">
                  <c:v>15090</c:v>
                </c:pt>
                <c:pt idx="3">
                  <c:v>58100</c:v>
                </c:pt>
                <c:pt idx="4">
                  <c:v>553660</c:v>
                </c:pt>
                <c:pt idx="5">
                  <c:v>214910</c:v>
                </c:pt>
                <c:pt idx="6">
                  <c:v>121020</c:v>
                </c:pt>
                <c:pt idx="7">
                  <c:v>49590</c:v>
                </c:pt>
                <c:pt idx="8">
                  <c:v>32700</c:v>
                </c:pt>
                <c:pt idx="9">
                  <c:v>34720</c:v>
                </c:pt>
                <c:pt idx="10">
                  <c:v>29660</c:v>
                </c:pt>
                <c:pt idx="11">
                  <c:v>51610</c:v>
                </c:pt>
                <c:pt idx="12">
                  <c:v>2860</c:v>
                </c:pt>
                <c:pt idx="13">
                  <c:v>48840</c:v>
                </c:pt>
                <c:pt idx="14">
                  <c:v>21370</c:v>
                </c:pt>
                <c:pt idx="15">
                  <c:v>38630</c:v>
                </c:pt>
                <c:pt idx="16">
                  <c:v>55580</c:v>
                </c:pt>
                <c:pt idx="17">
                  <c:v>17510</c:v>
                </c:pt>
                <c:pt idx="18">
                  <c:v>52650</c:v>
                </c:pt>
                <c:pt idx="19">
                  <c:v>19110</c:v>
                </c:pt>
              </c:numCache>
            </c:numRef>
          </c:val>
          <c:extLst>
            <c:ext xmlns:c16="http://schemas.microsoft.com/office/drawing/2014/chart" uri="{C3380CC4-5D6E-409C-BE32-E72D297353CC}">
              <c16:uniqueId val="{00000004-F603-45AD-94EE-5FB222A85280}"/>
            </c:ext>
          </c:extLst>
        </c:ser>
        <c:dLbls>
          <c:showLegendKey val="0"/>
          <c:showVal val="0"/>
          <c:showCatName val="0"/>
          <c:showSerName val="0"/>
          <c:showPercent val="0"/>
          <c:showBubbleSize val="0"/>
        </c:dLbls>
        <c:gapWidth val="100"/>
        <c:overlap val="100"/>
        <c:axId val="731711152"/>
        <c:axId val="731707544"/>
      </c:barChart>
      <c:catAx>
        <c:axId val="731711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31707544"/>
        <c:crosses val="autoZero"/>
        <c:auto val="1"/>
        <c:lblAlgn val="ctr"/>
        <c:lblOffset val="100"/>
        <c:noMultiLvlLbl val="0"/>
      </c:catAx>
      <c:valAx>
        <c:axId val="731707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a:solidFill>
                      <a:schemeClr val="tx1"/>
                    </a:solidFill>
                  </a:rPr>
                  <a:t>Frequency</a:t>
                </a:r>
              </a:p>
            </c:rich>
          </c:tx>
          <c:layout>
            <c:manualLayout>
              <c:xMode val="edge"/>
              <c:yMode val="edge"/>
              <c:x val="5.9113298199709157E-3"/>
              <c:y val="0.42890522363560396"/>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31711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"retail"</c:v>
                </c:pt>
              </c:strCache>
            </c:strRef>
          </c:tx>
          <c:spPr>
            <a:solidFill>
              <a:srgbClr val="00B0F0"/>
            </a:solidFill>
            <a:ln>
              <a:noFill/>
            </a:ln>
            <a:effectLst/>
          </c:spPr>
          <c:invertIfNegative val="0"/>
          <c:cat>
            <c:strRef>
              <c:f>Sheet1!$A$2:$A$21</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Sheet1!$B$2:$B$21</c:f>
              <c:numCache>
                <c:formatCode>General</c:formatCode>
                <c:ptCount val="20"/>
                <c:pt idx="0">
                  <c:v>4.0000000000000002E-4</c:v>
                </c:pt>
                <c:pt idx="1">
                  <c:v>1E-4</c:v>
                </c:pt>
                <c:pt idx="2">
                  <c:v>2.9999999999999997E-4</c:v>
                </c:pt>
                <c:pt idx="3">
                  <c:v>1.9E-3</c:v>
                </c:pt>
                <c:pt idx="4">
                  <c:v>1.18E-2</c:v>
                </c:pt>
                <c:pt idx="5">
                  <c:v>5.11E-2</c:v>
                </c:pt>
                <c:pt idx="6">
                  <c:v>0.7601</c:v>
                </c:pt>
                <c:pt idx="7">
                  <c:v>4.8999999999999998E-3</c:v>
                </c:pt>
                <c:pt idx="8">
                  <c:v>6.3E-3</c:v>
                </c:pt>
                <c:pt idx="9">
                  <c:v>6.4000000000000003E-3</c:v>
                </c:pt>
                <c:pt idx="10">
                  <c:v>9.5999999999999992E-3</c:v>
                </c:pt>
                <c:pt idx="11">
                  <c:v>1.4E-2</c:v>
                </c:pt>
                <c:pt idx="12">
                  <c:v>2.9999999999999997E-4</c:v>
                </c:pt>
                <c:pt idx="13">
                  <c:v>1.12E-2</c:v>
                </c:pt>
                <c:pt idx="14">
                  <c:v>1.8E-3</c:v>
                </c:pt>
                <c:pt idx="15">
                  <c:v>2.0999999999999999E-3</c:v>
                </c:pt>
                <c:pt idx="16">
                  <c:v>4.4999999999999997E-3</c:v>
                </c:pt>
                <c:pt idx="17">
                  <c:v>8.3400000000000002E-2</c:v>
                </c:pt>
                <c:pt idx="18">
                  <c:v>2.9700000000000001E-2</c:v>
                </c:pt>
                <c:pt idx="19">
                  <c:v>0</c:v>
                </c:pt>
              </c:numCache>
            </c:numRef>
          </c:val>
          <c:extLst>
            <c:ext xmlns:c16="http://schemas.microsoft.com/office/drawing/2014/chart" uri="{C3380CC4-5D6E-409C-BE32-E72D297353CC}">
              <c16:uniqueId val="{00000000-7EB3-47EF-B246-30B9714D9AFE}"/>
            </c:ext>
          </c:extLst>
        </c:ser>
        <c:dLbls>
          <c:showLegendKey val="0"/>
          <c:showVal val="0"/>
          <c:showCatName val="0"/>
          <c:showSerName val="0"/>
          <c:showPercent val="0"/>
          <c:showBubbleSize val="0"/>
        </c:dLbls>
        <c:gapWidth val="50"/>
        <c:axId val="1018859551"/>
        <c:axId val="1122682159"/>
      </c:barChart>
      <c:catAx>
        <c:axId val="1018859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60000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1122682159"/>
        <c:crosses val="autoZero"/>
        <c:auto val="1"/>
        <c:lblAlgn val="ctr"/>
        <c:lblOffset val="100"/>
        <c:noMultiLvlLbl val="0"/>
      </c:catAx>
      <c:valAx>
        <c:axId val="112268215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a:solidFill>
                      <a:schemeClr val="tx1"/>
                    </a:solidFill>
                  </a:rPr>
                  <a:t>Proportion</a:t>
                </a:r>
              </a:p>
            </c:rich>
          </c:tx>
          <c:layout>
            <c:manualLayout>
              <c:xMode val="edge"/>
              <c:yMode val="edge"/>
              <c:x val="1.291294522759066E-2"/>
              <c:y val="0.4258489018860095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018859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"bakeri"</c:v>
                </c:pt>
              </c:strCache>
            </c:strRef>
          </c:tx>
          <c:spPr>
            <a:solidFill>
              <a:schemeClr val="accent2"/>
            </a:solidFill>
            <a:ln>
              <a:noFill/>
            </a:ln>
            <a:effectLst/>
          </c:spPr>
          <c:invertIfNegative val="0"/>
          <c:cat>
            <c:strRef>
              <c:f>Sheet1!$A$2:$A$21</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Sheet1!$B$2:$B$21</c:f>
              <c:numCache>
                <c:formatCode>General</c:formatCode>
                <c:ptCount val="20"/>
                <c:pt idx="0">
                  <c:v>0</c:v>
                </c:pt>
                <c:pt idx="1">
                  <c:v>0</c:v>
                </c:pt>
                <c:pt idx="2">
                  <c:v>0</c:v>
                </c:pt>
                <c:pt idx="3">
                  <c:v>2.9999999999999997E-4</c:v>
                </c:pt>
                <c:pt idx="4">
                  <c:v>0.47699999999999998</c:v>
                </c:pt>
                <c:pt idx="5">
                  <c:v>0.1477</c:v>
                </c:pt>
                <c:pt idx="6">
                  <c:v>0.1152</c:v>
                </c:pt>
                <c:pt idx="7">
                  <c:v>6.6E-3</c:v>
                </c:pt>
                <c:pt idx="8">
                  <c:v>0</c:v>
                </c:pt>
                <c:pt idx="9">
                  <c:v>1.9E-3</c:v>
                </c:pt>
                <c:pt idx="10">
                  <c:v>2.3999999999999998E-3</c:v>
                </c:pt>
                <c:pt idx="11">
                  <c:v>2.2000000000000001E-3</c:v>
                </c:pt>
                <c:pt idx="12">
                  <c:v>5.9999999999999995E-4</c:v>
                </c:pt>
                <c:pt idx="13">
                  <c:v>2.2000000000000001E-3</c:v>
                </c:pt>
                <c:pt idx="14">
                  <c:v>0</c:v>
                </c:pt>
                <c:pt idx="15">
                  <c:v>5.9999999999999995E-4</c:v>
                </c:pt>
                <c:pt idx="16">
                  <c:v>0</c:v>
                </c:pt>
                <c:pt idx="17">
                  <c:v>0.2364</c:v>
                </c:pt>
                <c:pt idx="18">
                  <c:v>6.7999999999999996E-3</c:v>
                </c:pt>
                <c:pt idx="19">
                  <c:v>0</c:v>
                </c:pt>
              </c:numCache>
            </c:numRef>
          </c:val>
          <c:extLst>
            <c:ext xmlns:c16="http://schemas.microsoft.com/office/drawing/2014/chart" uri="{C3380CC4-5D6E-409C-BE32-E72D297353CC}">
              <c16:uniqueId val="{00000000-6045-4064-8CA6-8A0F2876D793}"/>
            </c:ext>
          </c:extLst>
        </c:ser>
        <c:dLbls>
          <c:showLegendKey val="0"/>
          <c:showVal val="0"/>
          <c:showCatName val="0"/>
          <c:showSerName val="0"/>
          <c:showPercent val="0"/>
          <c:showBubbleSize val="0"/>
        </c:dLbls>
        <c:gapWidth val="50"/>
        <c:axId val="1018859551"/>
        <c:axId val="1122682159"/>
      </c:barChart>
      <c:catAx>
        <c:axId val="1018859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60000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1122682159"/>
        <c:crosses val="autoZero"/>
        <c:auto val="1"/>
        <c:lblAlgn val="ctr"/>
        <c:lblOffset val="100"/>
        <c:noMultiLvlLbl val="0"/>
      </c:catAx>
      <c:valAx>
        <c:axId val="112268215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a:solidFill>
                      <a:schemeClr val="tx1"/>
                    </a:solidFill>
                  </a:rPr>
                  <a:t>Proportion</a:t>
                </a:r>
              </a:p>
            </c:rich>
          </c:tx>
          <c:layout>
            <c:manualLayout>
              <c:xMode val="edge"/>
              <c:yMode val="edge"/>
              <c:x val="1.291294522759066E-2"/>
              <c:y val="0.4258489018860095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018859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rot="-3600000"/>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{"hold", "compani"}</c:v>
                </c:pt>
              </c:strCache>
            </c:strRef>
          </c:tx>
          <c:spPr>
            <a:solidFill>
              <a:schemeClr val="accent6"/>
            </a:solidFill>
            <a:ln>
              <a:noFill/>
            </a:ln>
            <a:effectLst/>
          </c:spPr>
          <c:invertIfNegative val="0"/>
          <c:cat>
            <c:strRef>
              <c:f>Sheet1!$A$2:$A$21</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Sheet1!$B$2:$B$21</c:f>
              <c:numCache>
                <c:formatCode>General</c:formatCode>
                <c:ptCount val="20"/>
                <c:pt idx="0">
                  <c:v>0</c:v>
                </c:pt>
                <c:pt idx="1">
                  <c:v>0</c:v>
                </c:pt>
                <c:pt idx="2">
                  <c:v>0</c:v>
                </c:pt>
                <c:pt idx="3">
                  <c:v>0</c:v>
                </c:pt>
                <c:pt idx="4">
                  <c:v>0.61599999999999999</c:v>
                </c:pt>
                <c:pt idx="5">
                  <c:v>1.32E-2</c:v>
                </c:pt>
                <c:pt idx="6">
                  <c:v>0.1573</c:v>
                </c:pt>
                <c:pt idx="7">
                  <c:v>0</c:v>
                </c:pt>
                <c:pt idx="8">
                  <c:v>0</c:v>
                </c:pt>
                <c:pt idx="9">
                  <c:v>0</c:v>
                </c:pt>
                <c:pt idx="10">
                  <c:v>0</c:v>
                </c:pt>
                <c:pt idx="11">
                  <c:v>1.8E-3</c:v>
                </c:pt>
                <c:pt idx="12">
                  <c:v>0</c:v>
                </c:pt>
                <c:pt idx="13">
                  <c:v>0</c:v>
                </c:pt>
                <c:pt idx="14">
                  <c:v>0</c:v>
                </c:pt>
                <c:pt idx="15">
                  <c:v>0</c:v>
                </c:pt>
                <c:pt idx="16">
                  <c:v>0</c:v>
                </c:pt>
                <c:pt idx="17">
                  <c:v>0.2117</c:v>
                </c:pt>
                <c:pt idx="18">
                  <c:v>0</c:v>
                </c:pt>
                <c:pt idx="19">
                  <c:v>0</c:v>
                </c:pt>
              </c:numCache>
            </c:numRef>
          </c:val>
          <c:extLst>
            <c:ext xmlns:c16="http://schemas.microsoft.com/office/drawing/2014/chart" uri="{C3380CC4-5D6E-409C-BE32-E72D297353CC}">
              <c16:uniqueId val="{00000000-2785-4031-84A5-F783CB086551}"/>
            </c:ext>
          </c:extLst>
        </c:ser>
        <c:dLbls>
          <c:showLegendKey val="0"/>
          <c:showVal val="0"/>
          <c:showCatName val="0"/>
          <c:showSerName val="0"/>
          <c:showPercent val="0"/>
          <c:showBubbleSize val="0"/>
        </c:dLbls>
        <c:gapWidth val="50"/>
        <c:axId val="1018859551"/>
        <c:axId val="1122682159"/>
      </c:barChart>
      <c:catAx>
        <c:axId val="1018859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60000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1122682159"/>
        <c:crosses val="autoZero"/>
        <c:auto val="1"/>
        <c:lblAlgn val="ctr"/>
        <c:lblOffset val="100"/>
        <c:noMultiLvlLbl val="0"/>
      </c:catAx>
      <c:valAx>
        <c:axId val="112268215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a:solidFill>
                      <a:schemeClr val="tx1"/>
                    </a:solidFill>
                  </a:rPr>
                  <a:t>Proportion</a:t>
                </a:r>
              </a:p>
            </c:rich>
          </c:tx>
          <c:layout>
            <c:manualLayout>
              <c:xMode val="edge"/>
              <c:yMode val="edge"/>
              <c:x val="1.291294522759066E-2"/>
              <c:y val="0.4258489018860095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018859551"/>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exact {"hold", "compani"}</c:v>
                </c:pt>
              </c:strCache>
            </c:strRef>
          </c:tx>
          <c:spPr>
            <a:solidFill>
              <a:srgbClr val="FFCC00"/>
            </a:solidFill>
            <a:ln>
              <a:noFill/>
            </a:ln>
            <a:effectLst/>
          </c:spPr>
          <c:invertIfNegative val="0"/>
          <c:cat>
            <c:strRef>
              <c:f>Sheet1!$A$2:$A$21</c:f>
              <c:strCache>
                <c:ptCount val="20"/>
                <c:pt idx="0">
                  <c:v>11</c:v>
                </c:pt>
                <c:pt idx="1">
                  <c:v>21</c:v>
                </c:pt>
                <c:pt idx="2">
                  <c:v>22</c:v>
                </c:pt>
                <c:pt idx="3">
                  <c:v>23</c:v>
                </c:pt>
                <c:pt idx="4">
                  <c:v>31-33</c:v>
                </c:pt>
                <c:pt idx="5">
                  <c:v>42</c:v>
                </c:pt>
                <c:pt idx="6">
                  <c:v>44-45</c:v>
                </c:pt>
                <c:pt idx="7">
                  <c:v>48-49</c:v>
                </c:pt>
                <c:pt idx="8">
                  <c:v>51</c:v>
                </c:pt>
                <c:pt idx="9">
                  <c:v>52</c:v>
                </c:pt>
                <c:pt idx="10">
                  <c:v>53</c:v>
                </c:pt>
                <c:pt idx="11">
                  <c:v>54</c:v>
                </c:pt>
                <c:pt idx="12">
                  <c:v>55</c:v>
                </c:pt>
                <c:pt idx="13">
                  <c:v>56</c:v>
                </c:pt>
                <c:pt idx="14">
                  <c:v>61</c:v>
                </c:pt>
                <c:pt idx="15">
                  <c:v>62</c:v>
                </c:pt>
                <c:pt idx="16">
                  <c:v>71</c:v>
                </c:pt>
                <c:pt idx="17">
                  <c:v>72</c:v>
                </c:pt>
                <c:pt idx="18">
                  <c:v>81</c:v>
                </c:pt>
                <c:pt idx="19">
                  <c:v>92</c:v>
                </c:pt>
              </c:strCache>
            </c:strRef>
          </c:cat>
          <c:val>
            <c:numRef>
              <c:f>Sheet1!$B$2:$B$21</c:f>
              <c:numCache>
                <c:formatCode>General</c:formatCode>
                <c:ptCount val="20"/>
                <c:pt idx="0">
                  <c:v>0</c:v>
                </c:pt>
                <c:pt idx="1">
                  <c:v>0</c:v>
                </c:pt>
                <c:pt idx="2">
                  <c:v>0</c:v>
                </c:pt>
                <c:pt idx="3">
                  <c:v>0</c:v>
                </c:pt>
                <c:pt idx="4">
                  <c:v>0.63349999999999995</c:v>
                </c:pt>
                <c:pt idx="5">
                  <c:v>0</c:v>
                </c:pt>
                <c:pt idx="6">
                  <c:v>0.15970000000000001</c:v>
                </c:pt>
                <c:pt idx="7">
                  <c:v>0</c:v>
                </c:pt>
                <c:pt idx="8">
                  <c:v>0</c:v>
                </c:pt>
                <c:pt idx="9">
                  <c:v>0</c:v>
                </c:pt>
                <c:pt idx="10">
                  <c:v>0</c:v>
                </c:pt>
                <c:pt idx="11">
                  <c:v>0</c:v>
                </c:pt>
                <c:pt idx="12">
                  <c:v>0</c:v>
                </c:pt>
                <c:pt idx="13">
                  <c:v>0</c:v>
                </c:pt>
                <c:pt idx="14">
                  <c:v>0</c:v>
                </c:pt>
                <c:pt idx="15">
                  <c:v>0</c:v>
                </c:pt>
                <c:pt idx="16">
                  <c:v>0</c:v>
                </c:pt>
                <c:pt idx="17">
                  <c:v>0.20680000000000001</c:v>
                </c:pt>
                <c:pt idx="18">
                  <c:v>0</c:v>
                </c:pt>
                <c:pt idx="19">
                  <c:v>0</c:v>
                </c:pt>
              </c:numCache>
            </c:numRef>
          </c:val>
          <c:extLst>
            <c:ext xmlns:c16="http://schemas.microsoft.com/office/drawing/2014/chart" uri="{C3380CC4-5D6E-409C-BE32-E72D297353CC}">
              <c16:uniqueId val="{00000000-9F9C-4205-BE3B-53357DAB422D}"/>
            </c:ext>
          </c:extLst>
        </c:ser>
        <c:dLbls>
          <c:showLegendKey val="0"/>
          <c:showVal val="0"/>
          <c:showCatName val="0"/>
          <c:showSerName val="0"/>
          <c:showPercent val="0"/>
          <c:showBubbleSize val="0"/>
        </c:dLbls>
        <c:gapWidth val="50"/>
        <c:axId val="1018859551"/>
        <c:axId val="1122682159"/>
      </c:barChart>
      <c:catAx>
        <c:axId val="1018859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60000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1122682159"/>
        <c:crosses val="autoZero"/>
        <c:auto val="1"/>
        <c:lblAlgn val="ctr"/>
        <c:lblOffset val="100"/>
        <c:noMultiLvlLbl val="0"/>
      </c:catAx>
      <c:valAx>
        <c:axId val="112268215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sz="1200" dirty="0">
                    <a:solidFill>
                      <a:schemeClr val="tx1"/>
                    </a:solidFill>
                  </a:rPr>
                  <a:t>Proportion</a:t>
                </a:r>
              </a:p>
            </c:rich>
          </c:tx>
          <c:layout>
            <c:manualLayout>
              <c:xMode val="edge"/>
              <c:yMode val="edge"/>
              <c:x val="1.291294522759066E-2"/>
              <c:y val="0.4258489018860095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018859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EA235F9E-7F22-46ED-A69C-0DF20990157C}" type="datetimeFigureOut">
              <a:rPr lang="en-US" smtClean="0"/>
              <a:pPr/>
              <a:t>10/25/2021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6A33367-C7DD-4070-8A8A-4A94FB71ED67}" type="slidenum">
              <a:rPr lang="en-US" smtClean="0"/>
              <a:pPr/>
              <a:t>‹#›</a:t>
            </a:fld>
            <a:endParaRPr lang="en-US" dirty="0"/>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pPr/>
              <a:t>1</a:t>
            </a:fld>
            <a:endParaRPr lang="en-US" dirty="0"/>
          </a:p>
        </p:txBody>
      </p:sp>
    </p:spTree>
    <p:extLst>
      <p:ext uri="{BB962C8B-B14F-4D97-AF65-F5344CB8AC3E}">
        <p14:creationId xmlns:p14="http://schemas.microsoft.com/office/powerpoint/2010/main" val="3620993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pPr/>
              <a:t>6</a:t>
            </a:fld>
            <a:endParaRPr lang="en-US" dirty="0"/>
          </a:p>
        </p:txBody>
      </p:sp>
    </p:spTree>
    <p:extLst>
      <p:ext uri="{BB962C8B-B14F-4D97-AF65-F5344CB8AC3E}">
        <p14:creationId xmlns:p14="http://schemas.microsoft.com/office/powerpoint/2010/main" val="3432253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pPr/>
              <a:t>8</a:t>
            </a:fld>
            <a:endParaRPr lang="en-US" dirty="0"/>
          </a:p>
        </p:txBody>
      </p:sp>
    </p:spTree>
    <p:extLst>
      <p:ext uri="{BB962C8B-B14F-4D97-AF65-F5344CB8AC3E}">
        <p14:creationId xmlns:p14="http://schemas.microsoft.com/office/powerpoint/2010/main" val="1798965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pPr/>
              <a:t>12</a:t>
            </a:fld>
            <a:endParaRPr lang="en-US" dirty="0"/>
          </a:p>
        </p:txBody>
      </p:sp>
    </p:spTree>
    <p:extLst>
      <p:ext uri="{BB962C8B-B14F-4D97-AF65-F5344CB8AC3E}">
        <p14:creationId xmlns:p14="http://schemas.microsoft.com/office/powerpoint/2010/main" val="1881891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15</a:t>
            </a:fld>
            <a:endParaRPr lang="en-US" dirty="0"/>
          </a:p>
        </p:txBody>
      </p:sp>
    </p:spTree>
    <p:extLst>
      <p:ext uri="{BB962C8B-B14F-4D97-AF65-F5344CB8AC3E}">
        <p14:creationId xmlns:p14="http://schemas.microsoft.com/office/powerpoint/2010/main" val="4219042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16</a:t>
            </a:fld>
            <a:endParaRPr lang="en-US" dirty="0"/>
          </a:p>
        </p:txBody>
      </p:sp>
    </p:spTree>
    <p:extLst>
      <p:ext uri="{BB962C8B-B14F-4D97-AF65-F5344CB8AC3E}">
        <p14:creationId xmlns:p14="http://schemas.microsoft.com/office/powerpoint/2010/main" val="3044218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pPr/>
              <a:t>19</a:t>
            </a:fld>
            <a:endParaRPr lang="en-US" dirty="0"/>
          </a:p>
        </p:txBody>
      </p:sp>
    </p:spTree>
    <p:extLst>
      <p:ext uri="{BB962C8B-B14F-4D97-AF65-F5344CB8AC3E}">
        <p14:creationId xmlns:p14="http://schemas.microsoft.com/office/powerpoint/2010/main" val="363719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I don't know if you want to specify how sub-second BEACON is (e.g., 0.2 seconds).</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pPr/>
              <a:t>27</a:t>
            </a:fld>
            <a:endParaRPr lang="en-US" dirty="0"/>
          </a:p>
        </p:txBody>
      </p:sp>
    </p:spTree>
    <p:extLst>
      <p:ext uri="{BB962C8B-B14F-4D97-AF65-F5344CB8AC3E}">
        <p14:creationId xmlns:p14="http://schemas.microsoft.com/office/powerpoint/2010/main" val="1570825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pPr/>
              <a:t>28</a:t>
            </a:fld>
            <a:endParaRPr lang="en-US" dirty="0"/>
          </a:p>
        </p:txBody>
      </p:sp>
    </p:spTree>
    <p:extLst>
      <p:ext uri="{BB962C8B-B14F-4D97-AF65-F5344CB8AC3E}">
        <p14:creationId xmlns:p14="http://schemas.microsoft.com/office/powerpoint/2010/main" val="1270517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sz="4000"/>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lvl1pPr>
              <a:defRPr>
                <a:latin typeface="Calibri" panose="020F0502020204030204" pitchFamily="34" charset="0"/>
              </a:defRPr>
            </a:lvl1p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libri" panose="020F0502020204030204"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alibri" panose="020F0502020204030204" pitchFamily="34" charset="0"/>
              </a:defRPr>
            </a:lvl1pPr>
          </a:lstStyle>
          <a:p>
            <a:fld id="{FC63ECC8-719A-498E-B101-491B6A35558E}" type="slidenum">
              <a:rPr lang="en-US" smtClean="0"/>
              <a:pPr/>
              <a:t>‹#›</a:t>
            </a:fld>
            <a:endParaRPr lang="en-US" dirty="0"/>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A72A3-C589-4EB5-B356-9F353B2ED9C1}"/>
              </a:ext>
            </a:extLst>
          </p:cNvPr>
          <p:cNvSpPr>
            <a:spLocks noGrp="1"/>
          </p:cNvSpPr>
          <p:nvPr>
            <p:ph type="ctrTitle"/>
          </p:nvPr>
        </p:nvSpPr>
        <p:spPr>
          <a:xfrm>
            <a:off x="1524000" y="1095375"/>
            <a:ext cx="9144000" cy="1408113"/>
          </a:xfrm>
        </p:spPr>
        <p:txBody>
          <a:bodyPr>
            <a:noAutofit/>
          </a:bodyPr>
          <a:lstStyle/>
          <a:p>
            <a:r>
              <a:rPr lang="en-US" sz="4000" dirty="0">
                <a:solidFill>
                  <a:schemeClr val="accent5">
                    <a:lumMod val="75000"/>
                  </a:schemeClr>
                </a:solidFill>
                <a:cs typeface="Calibri" panose="020F0502020204030204" pitchFamily="34" charset="0"/>
              </a:rPr>
              <a:t>An Overview of Business Establishment Automated Classification of NAICS (BEACON) for the Economic Census</a:t>
            </a:r>
            <a:br>
              <a:rPr lang="en-US" sz="4000" dirty="0">
                <a:effectLst/>
                <a:latin typeface="Arial" panose="020B0604020202020204" pitchFamily="34" charset="0"/>
              </a:rPr>
            </a:br>
            <a:endParaRPr lang="en-US" sz="4000" dirty="0">
              <a:solidFill>
                <a:schemeClr val="accent5">
                  <a:lumMod val="75000"/>
                </a:schemeClr>
              </a:solidFill>
              <a:cs typeface="Calibri" panose="020F0502020204030204" pitchFamily="34" charset="0"/>
            </a:endParaRPr>
          </a:p>
        </p:txBody>
      </p:sp>
      <p:sp>
        <p:nvSpPr>
          <p:cNvPr id="3" name="Subtitle 2">
            <a:extLst>
              <a:ext uri="{FF2B5EF4-FFF2-40B4-BE49-F238E27FC236}">
                <a16:creationId xmlns:a16="http://schemas.microsoft.com/office/drawing/2014/main" id="{2479C702-74A9-4967-BEDF-2D51DB7BF20B}"/>
              </a:ext>
            </a:extLst>
          </p:cNvPr>
          <p:cNvSpPr>
            <a:spLocks noGrp="1"/>
          </p:cNvSpPr>
          <p:nvPr>
            <p:ph type="subTitle" idx="1"/>
          </p:nvPr>
        </p:nvSpPr>
        <p:spPr>
          <a:xfrm>
            <a:off x="1066800" y="2305050"/>
            <a:ext cx="10058400" cy="3314699"/>
          </a:xfrm>
        </p:spPr>
        <p:txBody>
          <a:bodyPr>
            <a:normAutofit fontScale="77500" lnSpcReduction="20000"/>
          </a:bodyPr>
          <a:lstStyle/>
          <a:p>
            <a:endParaRPr lang="en-US" sz="2600" dirty="0">
              <a:latin typeface="Segoe UI" panose="020B0502040204020203" pitchFamily="34" charset="0"/>
              <a:ea typeface="+mj-ea"/>
              <a:cs typeface="+mj-cs"/>
            </a:endParaRPr>
          </a:p>
          <a:p>
            <a:r>
              <a:rPr lang="en-US" sz="3000" b="1" dirty="0">
                <a:cs typeface="Calibri" panose="020F0502020204030204" pitchFamily="34" charset="0"/>
              </a:rPr>
              <a:t>Federal Committee on Statistics Methodology</a:t>
            </a:r>
          </a:p>
          <a:p>
            <a:r>
              <a:rPr lang="en-US" sz="3000" b="1" dirty="0">
                <a:cs typeface="Calibri" panose="020F0502020204030204" pitchFamily="34" charset="0"/>
              </a:rPr>
              <a:t>Machine Learning Applications</a:t>
            </a:r>
          </a:p>
          <a:p>
            <a:r>
              <a:rPr lang="en-US" sz="3000" b="1" dirty="0">
                <a:cs typeface="Calibri" panose="020F0502020204030204" pitchFamily="34" charset="0"/>
              </a:rPr>
              <a:t>November 4, 2021</a:t>
            </a:r>
          </a:p>
          <a:p>
            <a:endParaRPr lang="en-US" sz="3000" b="1" dirty="0">
              <a:cs typeface="Calibri" panose="020F0502020204030204" pitchFamily="34" charset="0"/>
            </a:endParaRPr>
          </a:p>
          <a:p>
            <a:r>
              <a:rPr lang="en-US" sz="3000" b="1" dirty="0">
                <a:cs typeface="Calibri" panose="020F0502020204030204" pitchFamily="34" charset="0"/>
              </a:rPr>
              <a:t>Daniel Whitehead</a:t>
            </a:r>
          </a:p>
          <a:p>
            <a:r>
              <a:rPr lang="en-US" sz="3000" b="1" dirty="0">
                <a:cs typeface="Calibri" panose="020F0502020204030204" pitchFamily="34" charset="0"/>
              </a:rPr>
              <a:t>Brian Dumbacher</a:t>
            </a:r>
          </a:p>
          <a:p>
            <a:r>
              <a:rPr lang="en-US" sz="3000" b="1" dirty="0">
                <a:cs typeface="Calibri" panose="020F0502020204030204" pitchFamily="34" charset="0"/>
              </a:rPr>
              <a:t>Economic Statistical Methods Division</a:t>
            </a:r>
          </a:p>
          <a:p>
            <a:r>
              <a:rPr lang="en-US" sz="3000" b="1" dirty="0">
                <a:cs typeface="Calibri" panose="020F0502020204030204" pitchFamily="34" charset="0"/>
              </a:rPr>
              <a:t>U.S. Census Bureau</a:t>
            </a:r>
          </a:p>
          <a:p>
            <a:endParaRPr lang="en-US" dirty="0"/>
          </a:p>
        </p:txBody>
      </p:sp>
      <p:sp>
        <p:nvSpPr>
          <p:cNvPr id="4" name="Slide Number Placeholder 3">
            <a:extLst>
              <a:ext uri="{FF2B5EF4-FFF2-40B4-BE49-F238E27FC236}">
                <a16:creationId xmlns:a16="http://schemas.microsoft.com/office/drawing/2014/main" id="{3955D0F6-DAB6-4F23-88D4-02DD37E22FE4}"/>
              </a:ext>
            </a:extLst>
          </p:cNvPr>
          <p:cNvSpPr>
            <a:spLocks noGrp="1"/>
          </p:cNvSpPr>
          <p:nvPr>
            <p:ph type="sldNum" sz="quarter" idx="12"/>
          </p:nvPr>
        </p:nvSpPr>
        <p:spPr/>
        <p:txBody>
          <a:bodyPr/>
          <a:lstStyle/>
          <a:p>
            <a:fld id="{FC63ECC8-719A-498E-B101-491B6A35558E}" type="slidenum">
              <a:rPr lang="en-US" smtClean="0"/>
              <a:t>1</a:t>
            </a:fld>
            <a:endParaRPr lang="en-US" dirty="0"/>
          </a:p>
        </p:txBody>
      </p:sp>
    </p:spTree>
    <p:extLst>
      <p:ext uri="{BB962C8B-B14F-4D97-AF65-F5344CB8AC3E}">
        <p14:creationId xmlns:p14="http://schemas.microsoft.com/office/powerpoint/2010/main" val="288601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5375F-F1CC-4506-8C6B-6C3DCE71E4C3}"/>
              </a:ext>
            </a:extLst>
          </p:cNvPr>
          <p:cNvSpPr>
            <a:spLocks noGrp="1"/>
          </p:cNvSpPr>
          <p:nvPr>
            <p:ph type="title"/>
          </p:nvPr>
        </p:nvSpPr>
        <p:spPr>
          <a:xfrm>
            <a:off x="838200" y="365125"/>
            <a:ext cx="10515600" cy="1325563"/>
          </a:xfrm>
        </p:spPr>
        <p:txBody>
          <a:bodyPr>
            <a:normAutofit/>
          </a:bodyPr>
          <a:lstStyle/>
          <a:p>
            <a:r>
              <a:rPr lang="en-US" sz="4000" dirty="0">
                <a:solidFill>
                  <a:schemeClr val="accent5">
                    <a:lumMod val="75000"/>
                  </a:schemeClr>
                </a:solidFill>
                <a:cs typeface="Calibri" panose="020F0502020204030204" pitchFamily="34" charset="0"/>
              </a:rPr>
              <a:t>Background: Training Data</a:t>
            </a:r>
          </a:p>
        </p:txBody>
      </p:sp>
      <p:sp>
        <p:nvSpPr>
          <p:cNvPr id="3" name="Content Placeholder 2">
            <a:extLst>
              <a:ext uri="{FF2B5EF4-FFF2-40B4-BE49-F238E27FC236}">
                <a16:creationId xmlns:a16="http://schemas.microsoft.com/office/drawing/2014/main" id="{1F3EBD8D-4678-4F30-8371-A6A7D67CD22D}"/>
              </a:ext>
            </a:extLst>
          </p:cNvPr>
          <p:cNvSpPr>
            <a:spLocks noGrp="1"/>
          </p:cNvSpPr>
          <p:nvPr>
            <p:ph idx="1"/>
          </p:nvPr>
        </p:nvSpPr>
        <p:spPr>
          <a:xfrm>
            <a:off x="838200" y="1352145"/>
            <a:ext cx="10515600" cy="4824818"/>
          </a:xfrm>
        </p:spPr>
        <p:txBody>
          <a:bodyPr/>
          <a:lstStyle/>
          <a:p>
            <a:r>
              <a:rPr lang="en-US" dirty="0">
                <a:cs typeface="Calibri" panose="020F0502020204030204" pitchFamily="34" charset="0"/>
              </a:rPr>
              <a:t>Historic write-in responses to the Economic Census (EC)</a:t>
            </a:r>
          </a:p>
          <a:p>
            <a:r>
              <a:rPr lang="en-US" dirty="0">
                <a:cs typeface="Calibri" panose="020F0502020204030204" pitchFamily="34" charset="0"/>
              </a:rPr>
              <a:t>Frequent write-in text that was </a:t>
            </a:r>
            <a:r>
              <a:rPr lang="en-US" dirty="0" err="1">
                <a:cs typeface="Calibri" panose="020F0502020204030204" pitchFamily="34" charset="0"/>
              </a:rPr>
              <a:t>autocoded</a:t>
            </a:r>
            <a:r>
              <a:rPr lang="en-US" dirty="0">
                <a:cs typeface="Calibri" panose="020F0502020204030204" pitchFamily="34" charset="0"/>
              </a:rPr>
              <a:t> during 2017 EC</a:t>
            </a:r>
            <a:endParaRPr lang="en-US" dirty="0">
              <a:solidFill>
                <a:srgbClr val="FF0000"/>
              </a:solidFill>
              <a:cs typeface="Calibri" panose="020F0502020204030204" pitchFamily="34" charset="0"/>
            </a:endParaRPr>
          </a:p>
          <a:p>
            <a:r>
              <a:rPr lang="en-US" dirty="0">
                <a:cs typeface="Calibri" panose="020F0502020204030204" pitchFamily="34" charset="0"/>
              </a:rPr>
              <a:t>Business descriptions from IRS SS-4 forms</a:t>
            </a:r>
          </a:p>
          <a:p>
            <a:r>
              <a:rPr lang="en-US" dirty="0">
                <a:cs typeface="Calibri" panose="020F0502020204030204" pitchFamily="34" charset="0"/>
              </a:rPr>
              <a:t>Classification Analytical Processing System (CAPS) items</a:t>
            </a:r>
          </a:p>
          <a:p>
            <a:r>
              <a:rPr lang="en-US" dirty="0">
                <a:cs typeface="Calibri" panose="020F0502020204030204" pitchFamily="34" charset="0"/>
              </a:rPr>
              <a:t>Harmonized System commodity descriptions</a:t>
            </a:r>
          </a:p>
          <a:p>
            <a:r>
              <a:rPr lang="en-US" dirty="0">
                <a:cs typeface="Calibri" panose="020F0502020204030204" pitchFamily="34" charset="0"/>
              </a:rPr>
              <a:t>Variables</a:t>
            </a:r>
          </a:p>
          <a:p>
            <a:pPr lvl="1"/>
            <a:r>
              <a:rPr lang="en-US" dirty="0">
                <a:cs typeface="Calibri" panose="020F0502020204030204" pitchFamily="34" charset="0"/>
              </a:rPr>
              <a:t>Business description text</a:t>
            </a:r>
          </a:p>
          <a:p>
            <a:pPr lvl="1"/>
            <a:r>
              <a:rPr lang="en-US" dirty="0">
                <a:cs typeface="Calibri" panose="020F0502020204030204" pitchFamily="34" charset="0"/>
              </a:rPr>
              <a:t>Corresponding NAICS code</a:t>
            </a:r>
          </a:p>
        </p:txBody>
      </p:sp>
      <p:sp>
        <p:nvSpPr>
          <p:cNvPr id="4" name="Slide Number Placeholder 3">
            <a:extLst>
              <a:ext uri="{FF2B5EF4-FFF2-40B4-BE49-F238E27FC236}">
                <a16:creationId xmlns:a16="http://schemas.microsoft.com/office/drawing/2014/main" id="{3C338F5A-B8C1-4CA3-8D3E-FE152BF39EA8}"/>
              </a:ext>
            </a:extLst>
          </p:cNvPr>
          <p:cNvSpPr>
            <a:spLocks noGrp="1"/>
          </p:cNvSpPr>
          <p:nvPr>
            <p:ph type="sldNum" sz="quarter" idx="12"/>
          </p:nvPr>
        </p:nvSpPr>
        <p:spPr/>
        <p:txBody>
          <a:bodyPr/>
          <a:lstStyle/>
          <a:p>
            <a:fld id="{FC63ECC8-719A-498E-B101-491B6A35558E}" type="slidenum">
              <a:rPr lang="en-US" smtClean="0"/>
              <a:t>10</a:t>
            </a:fld>
            <a:endParaRPr lang="en-US" dirty="0"/>
          </a:p>
        </p:txBody>
      </p:sp>
      <p:graphicFrame>
        <p:nvGraphicFramePr>
          <p:cNvPr id="5" name="Table 5">
            <a:extLst>
              <a:ext uri="{FF2B5EF4-FFF2-40B4-BE49-F238E27FC236}">
                <a16:creationId xmlns:a16="http://schemas.microsoft.com/office/drawing/2014/main" id="{D1B14966-0238-4CB9-A754-BBF3683A6BC8}"/>
              </a:ext>
            </a:extLst>
          </p:cNvPr>
          <p:cNvGraphicFramePr>
            <a:graphicFrameLocks noGrp="1"/>
          </p:cNvGraphicFramePr>
          <p:nvPr>
            <p:extLst>
              <p:ext uri="{D42A27DB-BD31-4B8C-83A1-F6EECF244321}">
                <p14:modId xmlns:p14="http://schemas.microsoft.com/office/powerpoint/2010/main" val="3840285019"/>
              </p:ext>
            </p:extLst>
          </p:nvPr>
        </p:nvGraphicFramePr>
        <p:xfrm>
          <a:off x="5347252" y="3918401"/>
          <a:ext cx="5128591" cy="2194560"/>
        </p:xfrm>
        <a:graphic>
          <a:graphicData uri="http://schemas.openxmlformats.org/drawingml/2006/table">
            <a:tbl>
              <a:tblPr firstRow="1" bandRow="1">
                <a:tableStyleId>{5C22544A-7EE6-4342-B048-85BDC9FD1C3A}</a:tableStyleId>
              </a:tblPr>
              <a:tblGrid>
                <a:gridCol w="3737113">
                  <a:extLst>
                    <a:ext uri="{9D8B030D-6E8A-4147-A177-3AD203B41FA5}">
                      <a16:colId xmlns:a16="http://schemas.microsoft.com/office/drawing/2014/main" val="2682633466"/>
                    </a:ext>
                  </a:extLst>
                </a:gridCol>
                <a:gridCol w="1391478">
                  <a:extLst>
                    <a:ext uri="{9D8B030D-6E8A-4147-A177-3AD203B41FA5}">
                      <a16:colId xmlns:a16="http://schemas.microsoft.com/office/drawing/2014/main" val="734363166"/>
                    </a:ext>
                  </a:extLst>
                </a:gridCol>
              </a:tblGrid>
              <a:tr h="370840">
                <a:tc>
                  <a:txBody>
                    <a:bodyPr/>
                    <a:lstStyle/>
                    <a:p>
                      <a:r>
                        <a:rPr lang="en-US" sz="2400" dirty="0">
                          <a:latin typeface="Calibri" panose="020F0502020204030204" pitchFamily="34" charset="0"/>
                          <a:cs typeface="Calibri" panose="020F0502020204030204" pitchFamily="34" charset="0"/>
                        </a:rPr>
                        <a:t>Business Description Text</a:t>
                      </a:r>
                    </a:p>
                  </a:txBody>
                  <a:tcPr/>
                </a:tc>
                <a:tc>
                  <a:txBody>
                    <a:bodyPr/>
                    <a:lstStyle/>
                    <a:p>
                      <a:r>
                        <a:rPr lang="en-US" sz="2400" dirty="0">
                          <a:latin typeface="Calibri" panose="020F0502020204030204" pitchFamily="34" charset="0"/>
                          <a:cs typeface="Calibri" panose="020F0502020204030204" pitchFamily="34" charset="0"/>
                        </a:rPr>
                        <a:t>NAICS</a:t>
                      </a:r>
                    </a:p>
                  </a:txBody>
                  <a:tcPr/>
                </a:tc>
                <a:extLst>
                  <a:ext uri="{0D108BD9-81ED-4DB2-BD59-A6C34878D82A}">
                    <a16:rowId xmlns:a16="http://schemas.microsoft.com/office/drawing/2014/main" val="773007567"/>
                  </a:ext>
                </a:extLst>
              </a:tr>
              <a:tr h="370840">
                <a:tc>
                  <a:txBody>
                    <a:bodyPr/>
                    <a:lstStyle/>
                    <a:p>
                      <a:r>
                        <a:rPr lang="en-US" sz="2400" dirty="0">
                          <a:latin typeface="Calibri" panose="020F0502020204030204" pitchFamily="34" charset="0"/>
                          <a:cs typeface="Calibri" panose="020F0502020204030204" pitchFamily="34" charset="0"/>
                        </a:rPr>
                        <a:t>This is a car dealership.</a:t>
                      </a:r>
                    </a:p>
                  </a:txBody>
                  <a:tcPr/>
                </a:tc>
                <a:tc>
                  <a:txBody>
                    <a:bodyPr/>
                    <a:lstStyle/>
                    <a:p>
                      <a:r>
                        <a:rPr lang="en-US" sz="2400" dirty="0">
                          <a:latin typeface="Calibri" panose="020F0502020204030204" pitchFamily="34" charset="0"/>
                          <a:cs typeface="Calibri" panose="020F0502020204030204" pitchFamily="34" charset="0"/>
                        </a:rPr>
                        <a:t>441110</a:t>
                      </a:r>
                    </a:p>
                  </a:txBody>
                  <a:tcPr/>
                </a:tc>
                <a:extLst>
                  <a:ext uri="{0D108BD9-81ED-4DB2-BD59-A6C34878D82A}">
                    <a16:rowId xmlns:a16="http://schemas.microsoft.com/office/drawing/2014/main" val="3014768367"/>
                  </a:ext>
                </a:extLst>
              </a:tr>
              <a:tr h="370840">
                <a:tc>
                  <a:txBody>
                    <a:bodyPr/>
                    <a:lstStyle/>
                    <a:p>
                      <a:r>
                        <a:rPr lang="en-US" sz="2400" dirty="0">
                          <a:latin typeface="Calibri" panose="020F0502020204030204" pitchFamily="34" charset="0"/>
                          <a:cs typeface="Calibri" panose="020F0502020204030204" pitchFamily="34" charset="0"/>
                        </a:rPr>
                        <a:t>R&amp;D lab – medical/health</a:t>
                      </a:r>
                    </a:p>
                  </a:txBody>
                  <a:tcPr/>
                </a:tc>
                <a:tc>
                  <a:txBody>
                    <a:bodyPr/>
                    <a:lstStyle/>
                    <a:p>
                      <a:r>
                        <a:rPr lang="en-US" sz="2400" dirty="0">
                          <a:latin typeface="Calibri" panose="020F0502020204030204" pitchFamily="34" charset="0"/>
                          <a:cs typeface="Calibri" panose="020F0502020204030204" pitchFamily="34" charset="0"/>
                        </a:rPr>
                        <a:t>541715</a:t>
                      </a:r>
                    </a:p>
                  </a:txBody>
                  <a:tcPr/>
                </a:tc>
                <a:extLst>
                  <a:ext uri="{0D108BD9-81ED-4DB2-BD59-A6C34878D82A}">
                    <a16:rowId xmlns:a16="http://schemas.microsoft.com/office/drawing/2014/main" val="42069303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cs typeface="Calibri" panose="020F0502020204030204" pitchFamily="34" charset="0"/>
                        </a:rPr>
                        <a:t>we mainly repair furniture, some sales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cs typeface="Calibri" panose="020F0502020204030204" pitchFamily="34" charset="0"/>
                        </a:rPr>
                        <a:t>811420</a:t>
                      </a:r>
                    </a:p>
                  </a:txBody>
                  <a:tcPr/>
                </a:tc>
                <a:extLst>
                  <a:ext uri="{0D108BD9-81ED-4DB2-BD59-A6C34878D82A}">
                    <a16:rowId xmlns:a16="http://schemas.microsoft.com/office/drawing/2014/main" val="1629725729"/>
                  </a:ext>
                </a:extLst>
              </a:tr>
            </a:tbl>
          </a:graphicData>
        </a:graphic>
      </p:graphicFrame>
    </p:spTree>
    <p:extLst>
      <p:ext uri="{BB962C8B-B14F-4D97-AF65-F5344CB8AC3E}">
        <p14:creationId xmlns:p14="http://schemas.microsoft.com/office/powerpoint/2010/main" val="2725691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519F7-8D6F-4CB7-AD5F-B9B464DF6DFF}"/>
              </a:ext>
            </a:extLst>
          </p:cNvPr>
          <p:cNvSpPr>
            <a:spLocks noGrp="1"/>
          </p:cNvSpPr>
          <p:nvPr>
            <p:ph type="title"/>
          </p:nvPr>
        </p:nvSpPr>
        <p:spPr>
          <a:xfrm>
            <a:off x="357455" y="120320"/>
            <a:ext cx="11477625" cy="1076325"/>
          </a:xfrm>
        </p:spPr>
        <p:txBody>
          <a:bodyPr>
            <a:normAutofit/>
          </a:bodyPr>
          <a:lstStyle/>
          <a:p>
            <a:r>
              <a:rPr lang="en-US" dirty="0">
                <a:solidFill>
                  <a:schemeClr val="accent5">
                    <a:lumMod val="75000"/>
                  </a:schemeClr>
                </a:solidFill>
                <a:cs typeface="Calibri" panose="020F0502020204030204" pitchFamily="34" charset="0"/>
              </a:rPr>
              <a:t>Background: Training Data</a:t>
            </a:r>
          </a:p>
        </p:txBody>
      </p:sp>
      <p:sp>
        <p:nvSpPr>
          <p:cNvPr id="3" name="Slide Number Placeholder 2">
            <a:extLst>
              <a:ext uri="{FF2B5EF4-FFF2-40B4-BE49-F238E27FC236}">
                <a16:creationId xmlns:a16="http://schemas.microsoft.com/office/drawing/2014/main" id="{46D8CB42-8C08-4571-86B6-D6001A566995}"/>
              </a:ext>
            </a:extLst>
          </p:cNvPr>
          <p:cNvSpPr>
            <a:spLocks noGrp="1"/>
          </p:cNvSpPr>
          <p:nvPr>
            <p:ph type="sldNum" sz="quarter" idx="12"/>
          </p:nvPr>
        </p:nvSpPr>
        <p:spPr/>
        <p:txBody>
          <a:bodyPr/>
          <a:lstStyle/>
          <a:p>
            <a:fld id="{FC63ECC8-719A-498E-B101-491B6A35558E}" type="slidenum">
              <a:rPr lang="en-US" smtClean="0"/>
              <a:t>11</a:t>
            </a:fld>
            <a:endParaRPr lang="en-US" dirty="0"/>
          </a:p>
        </p:txBody>
      </p:sp>
      <p:graphicFrame>
        <p:nvGraphicFramePr>
          <p:cNvPr id="4" name="Content Placeholder 5">
            <a:extLst>
              <a:ext uri="{FF2B5EF4-FFF2-40B4-BE49-F238E27FC236}">
                <a16:creationId xmlns:a16="http://schemas.microsoft.com/office/drawing/2014/main" id="{258CAEF2-6F5F-4B03-BD00-2CFF7B0A1087}"/>
              </a:ext>
            </a:extLst>
          </p:cNvPr>
          <p:cNvGraphicFramePr>
            <a:graphicFrameLocks/>
          </p:cNvGraphicFramePr>
          <p:nvPr>
            <p:extLst>
              <p:ext uri="{D42A27DB-BD31-4B8C-83A1-F6EECF244321}">
                <p14:modId xmlns:p14="http://schemas.microsoft.com/office/powerpoint/2010/main" val="2273389235"/>
              </p:ext>
            </p:extLst>
          </p:nvPr>
        </p:nvGraphicFramePr>
        <p:xfrm>
          <a:off x="356920" y="889233"/>
          <a:ext cx="11477625" cy="4937760"/>
        </p:xfrm>
        <a:graphic>
          <a:graphicData uri="http://schemas.openxmlformats.org/drawingml/2006/table">
            <a:tbl>
              <a:tblPr firstRow="1" bandRow="1">
                <a:tableStyleId>{5C22544A-7EE6-4342-B048-85BDC9FD1C3A}</a:tableStyleId>
              </a:tblPr>
              <a:tblGrid>
                <a:gridCol w="1754961">
                  <a:extLst>
                    <a:ext uri="{9D8B030D-6E8A-4147-A177-3AD203B41FA5}">
                      <a16:colId xmlns:a16="http://schemas.microsoft.com/office/drawing/2014/main" val="2839995"/>
                    </a:ext>
                  </a:extLst>
                </a:gridCol>
                <a:gridCol w="1775631">
                  <a:extLst>
                    <a:ext uri="{9D8B030D-6E8A-4147-A177-3AD203B41FA5}">
                      <a16:colId xmlns:a16="http://schemas.microsoft.com/office/drawing/2014/main" val="1272615925"/>
                    </a:ext>
                  </a:extLst>
                </a:gridCol>
                <a:gridCol w="3673477">
                  <a:extLst>
                    <a:ext uri="{9D8B030D-6E8A-4147-A177-3AD203B41FA5}">
                      <a16:colId xmlns:a16="http://schemas.microsoft.com/office/drawing/2014/main" val="3045631395"/>
                    </a:ext>
                  </a:extLst>
                </a:gridCol>
                <a:gridCol w="4273556">
                  <a:extLst>
                    <a:ext uri="{9D8B030D-6E8A-4147-A177-3AD203B41FA5}">
                      <a16:colId xmlns:a16="http://schemas.microsoft.com/office/drawing/2014/main" val="737189796"/>
                    </a:ext>
                  </a:extLst>
                </a:gridCol>
              </a:tblGrid>
              <a:tr h="697218">
                <a:tc>
                  <a:txBody>
                    <a:bodyPr/>
                    <a:lstStyle/>
                    <a:p>
                      <a:r>
                        <a:rPr lang="en-US" dirty="0">
                          <a:latin typeface="Calibri" panose="020F0502020204030204" pitchFamily="34" charset="0"/>
                          <a:cs typeface="Calibri" panose="020F0502020204030204" pitchFamily="34" charset="0"/>
                        </a:rPr>
                        <a:t>Data</a:t>
                      </a:r>
                    </a:p>
                    <a:p>
                      <a:r>
                        <a:rPr lang="en-US" dirty="0">
                          <a:latin typeface="Calibri" panose="020F0502020204030204" pitchFamily="34" charset="0"/>
                          <a:cs typeface="Calibri" panose="020F0502020204030204" pitchFamily="34" charset="0"/>
                        </a:rPr>
                        <a:t>Source</a:t>
                      </a:r>
                    </a:p>
                  </a:txBody>
                  <a:tcPr marT="91440" marB="91440"/>
                </a:tc>
                <a:tc>
                  <a:txBody>
                    <a:bodyPr/>
                    <a:lstStyle/>
                    <a:p>
                      <a:r>
                        <a:rPr lang="en-US" dirty="0">
                          <a:latin typeface="Calibri" panose="020F0502020204030204" pitchFamily="34" charset="0"/>
                          <a:cs typeface="Calibri" panose="020F0502020204030204" pitchFamily="34" charset="0"/>
                        </a:rPr>
                        <a:t>Number of</a:t>
                      </a:r>
                    </a:p>
                    <a:p>
                      <a:r>
                        <a:rPr lang="en-US" dirty="0">
                          <a:latin typeface="Calibri" panose="020F0502020204030204" pitchFamily="34" charset="0"/>
                          <a:cs typeface="Calibri" panose="020F0502020204030204" pitchFamily="34" charset="0"/>
                        </a:rPr>
                        <a:t>Observations</a:t>
                      </a:r>
                    </a:p>
                  </a:txBody>
                  <a:tcPr marT="91440" marB="91440"/>
                </a:tc>
                <a:tc>
                  <a:txBody>
                    <a:bodyPr/>
                    <a:lstStyle/>
                    <a:p>
                      <a:r>
                        <a:rPr lang="en-US" dirty="0">
                          <a:latin typeface="Calibri" panose="020F0502020204030204" pitchFamily="34" charset="0"/>
                          <a:cs typeface="Calibri" panose="020F0502020204030204" pitchFamily="34" charset="0"/>
                        </a:rPr>
                        <a:t>Advantages</a:t>
                      </a:r>
                    </a:p>
                  </a:txBody>
                  <a:tcPr marT="91440" marB="91440"/>
                </a:tc>
                <a:tc>
                  <a:txBody>
                    <a:bodyPr/>
                    <a:lstStyle/>
                    <a:p>
                      <a:r>
                        <a:rPr lang="en-US" dirty="0">
                          <a:latin typeface="Calibri" panose="020F0502020204030204" pitchFamily="34" charset="0"/>
                          <a:cs typeface="Calibri" panose="020F0502020204030204" pitchFamily="34" charset="0"/>
                        </a:rPr>
                        <a:t>Disadvantages</a:t>
                      </a:r>
                    </a:p>
                  </a:txBody>
                  <a:tcPr marT="91440" marB="91440"/>
                </a:tc>
                <a:extLst>
                  <a:ext uri="{0D108BD9-81ED-4DB2-BD59-A6C34878D82A}">
                    <a16:rowId xmlns:a16="http://schemas.microsoft.com/office/drawing/2014/main" val="3038942758"/>
                  </a:ext>
                </a:extLst>
              </a:tr>
              <a:tr h="697218">
                <a:tc>
                  <a:txBody>
                    <a:bodyPr/>
                    <a:lstStyle/>
                    <a:p>
                      <a:r>
                        <a:rPr lang="en-US" dirty="0">
                          <a:latin typeface="Calibri" panose="020F0502020204030204" pitchFamily="34" charset="0"/>
                          <a:cs typeface="Calibri" panose="020F0502020204030204" pitchFamily="34" charset="0"/>
                        </a:rPr>
                        <a:t>EC</a:t>
                      </a:r>
                    </a:p>
                  </a:txBody>
                  <a:tcPr marT="91440" marB="91440"/>
                </a:tc>
                <a:tc>
                  <a:txBody>
                    <a:bodyPr/>
                    <a:lstStyle/>
                    <a:p>
                      <a:pPr algn="r"/>
                      <a:r>
                        <a:rPr lang="en-US" dirty="0">
                          <a:latin typeface="Calibri" panose="020F0502020204030204" pitchFamily="34" charset="0"/>
                          <a:cs typeface="Calibri" panose="020F0502020204030204" pitchFamily="34" charset="0"/>
                        </a:rPr>
                        <a:t>~ 1,200,000</a:t>
                      </a:r>
                    </a:p>
                    <a:p>
                      <a:pPr algn="r"/>
                      <a:r>
                        <a:rPr lang="en-US" dirty="0">
                          <a:latin typeface="Calibri" panose="020F0502020204030204" pitchFamily="34" charset="0"/>
                          <a:cs typeface="Calibri" panose="020F0502020204030204" pitchFamily="34" charset="0"/>
                        </a:rPr>
                        <a:t>(single-unit)</a:t>
                      </a:r>
                    </a:p>
                  </a:txBody>
                  <a:tcPr marT="91440" marB="91440"/>
                </a:tc>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Represents target population</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Reflects</a:t>
                      </a:r>
                      <a:r>
                        <a:rPr lang="en-US" baseline="0" dirty="0">
                          <a:latin typeface="Calibri" panose="020F0502020204030204" pitchFamily="34" charset="0"/>
                          <a:cs typeface="Calibri" panose="020F0502020204030204" pitchFamily="34" charset="0"/>
                        </a:rPr>
                        <a:t> natural language</a:t>
                      </a:r>
                      <a:endParaRPr lang="en-US" dirty="0">
                        <a:latin typeface="Calibri" panose="020F0502020204030204" pitchFamily="34" charset="0"/>
                        <a:cs typeface="Calibri" panose="020F0502020204030204" pitchFamily="34" charset="0"/>
                      </a:endParaRPr>
                    </a:p>
                  </a:txBody>
                  <a:tcPr marT="91440" marB="9144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alibri" panose="020F0502020204030204" pitchFamily="34" charset="0"/>
                          <a:cs typeface="Calibri" panose="020F0502020204030204" pitchFamily="34" charset="0"/>
                        </a:rPr>
                        <a:t>Descriptions </a:t>
                      </a:r>
                      <a:r>
                        <a:rPr lang="en-US" baseline="0" dirty="0">
                          <a:latin typeface="Calibri" panose="020F0502020204030204" pitchFamily="34" charset="0"/>
                          <a:cs typeface="Calibri" panose="020F0502020204030204" pitchFamily="34" charset="0"/>
                        </a:rPr>
                        <a:t>n</a:t>
                      </a:r>
                      <a:r>
                        <a:rPr lang="en-US" dirty="0">
                          <a:latin typeface="Calibri" panose="020F0502020204030204" pitchFamily="34" charset="0"/>
                          <a:cs typeface="Calibri" panose="020F0502020204030204" pitchFamily="34" charset="0"/>
                        </a:rPr>
                        <a:t>ot perfectly classified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alibri" panose="020F0502020204030204" pitchFamily="34" charset="0"/>
                          <a:cs typeface="Calibri" panose="020F0502020204030204" pitchFamily="34" charset="0"/>
                        </a:rPr>
                        <a:t>Descriptions contain</a:t>
                      </a:r>
                      <a:r>
                        <a:rPr lang="en-US" baseline="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misspellings</a:t>
                      </a:r>
                    </a:p>
                  </a:txBody>
                  <a:tcPr marT="91440" marB="91440"/>
                </a:tc>
                <a:extLst>
                  <a:ext uri="{0D108BD9-81ED-4DB2-BD59-A6C34878D82A}">
                    <a16:rowId xmlns:a16="http://schemas.microsoft.com/office/drawing/2014/main" val="892446925"/>
                  </a:ext>
                </a:extLst>
              </a:tr>
              <a:tr h="697218">
                <a:tc>
                  <a:txBody>
                    <a:bodyPr/>
                    <a:lstStyle/>
                    <a:p>
                      <a:r>
                        <a:rPr lang="en-US" baseline="0" dirty="0">
                          <a:latin typeface="Calibri" panose="020F0502020204030204" pitchFamily="34" charset="0"/>
                          <a:cs typeface="Calibri" panose="020F0502020204030204" pitchFamily="34" charset="0"/>
                        </a:rPr>
                        <a:t>EC Autocoded</a:t>
                      </a:r>
                    </a:p>
                  </a:txBody>
                  <a:tcPr marT="91440" marB="91440"/>
                </a:tc>
                <a:tc>
                  <a:txBody>
                    <a:bodyPr/>
                    <a:lstStyle/>
                    <a:p>
                      <a:pPr algn="r"/>
                      <a:r>
                        <a:rPr lang="en-US" dirty="0">
                          <a:latin typeface="Calibri" panose="020F0502020204030204" pitchFamily="34" charset="0"/>
                          <a:cs typeface="Calibri" panose="020F0502020204030204" pitchFamily="34" charset="0"/>
                        </a:rPr>
                        <a:t>~ 98,000 *</a:t>
                      </a:r>
                    </a:p>
                  </a:txBody>
                  <a:tcPr marT="91440" marB="91440"/>
                </a:tc>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Improves consistency with autocoding</a:t>
                      </a:r>
                      <a:r>
                        <a:rPr lang="en-US" baseline="0" dirty="0">
                          <a:latin typeface="Calibri" panose="020F0502020204030204" pitchFamily="34" charset="0"/>
                          <a:cs typeface="Calibri" panose="020F0502020204030204" pitchFamily="34" charset="0"/>
                        </a:rPr>
                        <a:t> during </a:t>
                      </a:r>
                      <a:r>
                        <a:rPr lang="en-US" dirty="0">
                          <a:latin typeface="Calibri" panose="020F0502020204030204" pitchFamily="34" charset="0"/>
                          <a:cs typeface="Calibri" panose="020F0502020204030204" pitchFamily="34" charset="0"/>
                        </a:rPr>
                        <a:t>2017 EC</a:t>
                      </a:r>
                    </a:p>
                  </a:txBody>
                  <a:tcPr marT="91440" marB="91440"/>
                </a:tc>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Relatively small data source</a:t>
                      </a:r>
                    </a:p>
                  </a:txBody>
                  <a:tcPr marT="91440" marB="91440"/>
                </a:tc>
                <a:extLst>
                  <a:ext uri="{0D108BD9-81ED-4DB2-BD59-A6C34878D82A}">
                    <a16:rowId xmlns:a16="http://schemas.microsoft.com/office/drawing/2014/main" val="2831431776"/>
                  </a:ext>
                </a:extLst>
              </a:tr>
              <a:tr h="697218">
                <a:tc>
                  <a:txBody>
                    <a:bodyPr/>
                    <a:lstStyle/>
                    <a:p>
                      <a:r>
                        <a:rPr lang="en-US" dirty="0">
                          <a:latin typeface="Calibri" panose="020F0502020204030204" pitchFamily="34" charset="0"/>
                          <a:cs typeface="Calibri" panose="020F0502020204030204" pitchFamily="34" charset="0"/>
                        </a:rPr>
                        <a:t>IRS SS-4</a:t>
                      </a:r>
                    </a:p>
                  </a:txBody>
                  <a:tcPr marT="91440" marB="91440"/>
                </a:tc>
                <a:tc>
                  <a:txBody>
                    <a:bodyPr/>
                    <a:lstStyle/>
                    <a:p>
                      <a:pPr algn="r"/>
                      <a:r>
                        <a:rPr lang="en-US" dirty="0">
                          <a:latin typeface="Calibri" panose="020F0502020204030204" pitchFamily="34" charset="0"/>
                          <a:cs typeface="Calibri" panose="020F0502020204030204" pitchFamily="34" charset="0"/>
                        </a:rPr>
                        <a:t>~ 860,000</a:t>
                      </a:r>
                    </a:p>
                    <a:p>
                      <a:pPr algn="r"/>
                      <a:r>
                        <a:rPr lang="en-US" dirty="0">
                          <a:latin typeface="Calibri" panose="020F0502020204030204" pitchFamily="34" charset="0"/>
                          <a:cs typeface="Calibri" panose="020F0502020204030204" pitchFamily="34" charset="0"/>
                        </a:rPr>
                        <a:t>(single-unit)</a:t>
                      </a:r>
                    </a:p>
                  </a:txBody>
                  <a:tcPr marT="91440" marB="91440"/>
                </a:tc>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Provides timely data</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Reflects natural language</a:t>
                      </a:r>
                    </a:p>
                  </a:txBody>
                  <a:tcPr marT="91440" marB="9144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alibri" panose="020F0502020204030204" pitchFamily="34" charset="0"/>
                          <a:cs typeface="Calibri" panose="020F0502020204030204" pitchFamily="34" charset="0"/>
                        </a:rPr>
                        <a:t>Descriptions not perfectly classified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alibri" panose="020F0502020204030204" pitchFamily="34" charset="0"/>
                          <a:cs typeface="Calibri" panose="020F0502020204030204" pitchFamily="34" charset="0"/>
                        </a:rPr>
                        <a:t>Descriptions contain</a:t>
                      </a:r>
                      <a:r>
                        <a:rPr lang="en-US" baseline="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misspellings</a:t>
                      </a:r>
                    </a:p>
                  </a:txBody>
                  <a:tcPr marT="91440" marB="91440"/>
                </a:tc>
                <a:extLst>
                  <a:ext uri="{0D108BD9-81ED-4DB2-BD59-A6C34878D82A}">
                    <a16:rowId xmlns:a16="http://schemas.microsoft.com/office/drawing/2014/main" val="963957080"/>
                  </a:ext>
                </a:extLst>
              </a:tr>
              <a:tr h="958675">
                <a:tc>
                  <a:txBody>
                    <a:bodyPr/>
                    <a:lstStyle/>
                    <a:p>
                      <a:r>
                        <a:rPr lang="en-US" dirty="0">
                          <a:latin typeface="Calibri" panose="020F0502020204030204" pitchFamily="34" charset="0"/>
                          <a:cs typeface="Calibri" panose="020F0502020204030204" pitchFamily="34" charset="0"/>
                        </a:rPr>
                        <a:t>CAPS</a:t>
                      </a:r>
                    </a:p>
                  </a:txBody>
                  <a:tcPr marT="91440" marB="91440"/>
                </a:tc>
                <a:tc>
                  <a:txBody>
                    <a:bodyPr/>
                    <a:lstStyle/>
                    <a:p>
                      <a:pPr algn="r"/>
                      <a:r>
                        <a:rPr lang="en-US" dirty="0">
                          <a:latin typeface="Calibri" panose="020F0502020204030204" pitchFamily="34" charset="0"/>
                          <a:cs typeface="Calibri" panose="020F0502020204030204" pitchFamily="34" charset="0"/>
                        </a:rPr>
                        <a:t>~ 1,490,000 *</a:t>
                      </a:r>
                    </a:p>
                  </a:txBody>
                  <a:tcPr marT="91440" marB="91440"/>
                </a:tc>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Provides a rich vocabulary</a:t>
                      </a: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Descriptions are</a:t>
                      </a:r>
                      <a:r>
                        <a:rPr lang="en-US" baseline="0" dirty="0">
                          <a:latin typeface="Calibri" panose="020F0502020204030204" pitchFamily="34" charset="0"/>
                          <a:cs typeface="Calibri" panose="020F0502020204030204" pitchFamily="34" charset="0"/>
                        </a:rPr>
                        <a:t> classified correctly</a:t>
                      </a:r>
                      <a:endParaRPr lang="en-US" dirty="0">
                        <a:latin typeface="Calibri" panose="020F0502020204030204" pitchFamily="34" charset="0"/>
                        <a:cs typeface="Calibri" panose="020F0502020204030204" pitchFamily="34" charset="0"/>
                      </a:endParaRPr>
                    </a:p>
                  </a:txBody>
                  <a:tcPr marT="91440" marB="9144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alibri" panose="020F0502020204030204" pitchFamily="34" charset="0"/>
                          <a:cs typeface="Calibri" panose="020F0502020204030204" pitchFamily="34" charset="0"/>
                        </a:rPr>
                        <a:t>Does</a:t>
                      </a:r>
                      <a:r>
                        <a:rPr lang="en-US" baseline="0" dirty="0">
                          <a:latin typeface="Calibri" panose="020F0502020204030204" pitchFamily="34" charset="0"/>
                          <a:cs typeface="Calibri" panose="020F0502020204030204" pitchFamily="34" charset="0"/>
                        </a:rPr>
                        <a:t> not always reflect natural language</a:t>
                      </a:r>
                      <a:endParaRPr lang="en-US" dirty="0">
                        <a:latin typeface="Calibri" panose="020F0502020204030204" pitchFamily="34" charset="0"/>
                        <a:cs typeface="Calibri" panose="020F0502020204030204" pitchFamily="34" charset="0"/>
                      </a:endParaRPr>
                    </a:p>
                  </a:txBody>
                  <a:tcPr marT="91440" marB="91440"/>
                </a:tc>
                <a:extLst>
                  <a:ext uri="{0D108BD9-81ED-4DB2-BD59-A6C34878D82A}">
                    <a16:rowId xmlns:a16="http://schemas.microsoft.com/office/drawing/2014/main" val="4193819494"/>
                  </a:ext>
                </a:extLst>
              </a:tr>
              <a:tr h="958675">
                <a:tc>
                  <a:txBody>
                    <a:bodyPr/>
                    <a:lstStyle/>
                    <a:p>
                      <a:r>
                        <a:rPr lang="en-US" dirty="0">
                          <a:latin typeface="Calibri" panose="020F0502020204030204" pitchFamily="34" charset="0"/>
                          <a:cs typeface="Calibri" panose="020F0502020204030204" pitchFamily="34" charset="0"/>
                        </a:rPr>
                        <a:t>Harmonized </a:t>
                      </a:r>
                    </a:p>
                    <a:p>
                      <a:r>
                        <a:rPr lang="en-US" dirty="0">
                          <a:latin typeface="Calibri" panose="020F0502020204030204" pitchFamily="34" charset="0"/>
                          <a:cs typeface="Calibri" panose="020F0502020204030204" pitchFamily="34" charset="0"/>
                        </a:rPr>
                        <a:t>System</a:t>
                      </a:r>
                    </a:p>
                  </a:txBody>
                  <a:tcPr marT="91440" marB="91440"/>
                </a:tc>
                <a:tc>
                  <a:txBody>
                    <a:bodyPr/>
                    <a:lstStyle/>
                    <a:p>
                      <a:pPr algn="r"/>
                      <a:r>
                        <a:rPr lang="en-US" dirty="0">
                          <a:latin typeface="Calibri" panose="020F0502020204030204" pitchFamily="34" charset="0"/>
                          <a:cs typeface="Calibri" panose="020F0502020204030204" pitchFamily="34" charset="0"/>
                        </a:rPr>
                        <a:t>~21,000</a:t>
                      </a:r>
                    </a:p>
                  </a:txBody>
                  <a:tcPr marT="91440" marB="91440"/>
                </a:tc>
                <a:tc>
                  <a:txBody>
                    <a:bodyPr/>
                    <a:lstStyle/>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Provides examples of industry-specific abbreviations/terminology</a:t>
                      </a:r>
                    </a:p>
                  </a:txBody>
                  <a:tcPr marT="91440" marB="9144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alibri" panose="020F0502020204030204" pitchFamily="34" charset="0"/>
                          <a:cs typeface="Calibri" panose="020F0502020204030204" pitchFamily="34" charset="0"/>
                        </a:rPr>
                        <a:t>Relatively small data source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Calibri" panose="020F0502020204030204" pitchFamily="34" charset="0"/>
                          <a:cs typeface="Calibri" panose="020F0502020204030204" pitchFamily="34" charset="0"/>
                        </a:rPr>
                        <a:t>Does</a:t>
                      </a:r>
                      <a:r>
                        <a:rPr lang="en-US" baseline="0" dirty="0">
                          <a:latin typeface="Calibri" panose="020F0502020204030204" pitchFamily="34" charset="0"/>
                          <a:cs typeface="Calibri" panose="020F0502020204030204" pitchFamily="34" charset="0"/>
                        </a:rPr>
                        <a:t> not always reflect natural language</a:t>
                      </a:r>
                      <a:endParaRPr lang="en-US" dirty="0">
                        <a:latin typeface="Calibri" panose="020F0502020204030204" pitchFamily="34" charset="0"/>
                        <a:cs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latin typeface="Calibri" panose="020F0502020204030204" pitchFamily="34" charset="0"/>
                        <a:cs typeface="Calibri" panose="020F0502020204030204" pitchFamily="34" charset="0"/>
                      </a:endParaRPr>
                    </a:p>
                  </a:txBody>
                  <a:tcPr marT="91440" marB="91440"/>
                </a:tc>
                <a:extLst>
                  <a:ext uri="{0D108BD9-81ED-4DB2-BD59-A6C34878D82A}">
                    <a16:rowId xmlns:a16="http://schemas.microsoft.com/office/drawing/2014/main" val="2935741836"/>
                  </a:ext>
                </a:extLst>
              </a:tr>
            </a:tbl>
          </a:graphicData>
        </a:graphic>
      </p:graphicFrame>
      <p:sp>
        <p:nvSpPr>
          <p:cNvPr id="5" name="TextBox 4">
            <a:extLst>
              <a:ext uri="{FF2B5EF4-FFF2-40B4-BE49-F238E27FC236}">
                <a16:creationId xmlns:a16="http://schemas.microsoft.com/office/drawing/2014/main" id="{756738B0-BCEB-4748-A7C0-C20E4CE6FC02}"/>
              </a:ext>
            </a:extLst>
          </p:cNvPr>
          <p:cNvSpPr txBox="1"/>
          <p:nvPr/>
        </p:nvSpPr>
        <p:spPr>
          <a:xfrm>
            <a:off x="2689729" y="5826993"/>
            <a:ext cx="6812005" cy="369332"/>
          </a:xfrm>
          <a:prstGeom prst="rect">
            <a:avLst/>
          </a:prstGeom>
          <a:noFill/>
        </p:spPr>
        <p:txBody>
          <a:bodyPr wrap="square" rtlCol="0">
            <a:spAutoFit/>
          </a:bodyPr>
          <a:lstStyle/>
          <a:p>
            <a:pPr algn="ctr"/>
            <a:r>
              <a:rPr lang="en-US" dirty="0">
                <a:latin typeface="Calibri" panose="020F0502020204030204" pitchFamily="34" charset="0"/>
                <a:cs typeface="Calibri" panose="020F0502020204030204" pitchFamily="34" charset="0"/>
              </a:rPr>
              <a:t>* Includes duplicates and variations of original observations</a:t>
            </a:r>
          </a:p>
        </p:txBody>
      </p:sp>
    </p:spTree>
    <p:extLst>
      <p:ext uri="{BB962C8B-B14F-4D97-AF65-F5344CB8AC3E}">
        <p14:creationId xmlns:p14="http://schemas.microsoft.com/office/powerpoint/2010/main" val="3865208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7F0B646-0850-40C7-B6B7-94BCCC2A7372}"/>
              </a:ext>
            </a:extLst>
          </p:cNvPr>
          <p:cNvSpPr>
            <a:spLocks noGrp="1"/>
          </p:cNvSpPr>
          <p:nvPr>
            <p:ph type="sldNum" sz="quarter" idx="12"/>
          </p:nvPr>
        </p:nvSpPr>
        <p:spPr/>
        <p:txBody>
          <a:bodyPr/>
          <a:lstStyle/>
          <a:p>
            <a:fld id="{FC63ECC8-719A-498E-B101-491B6A35558E}" type="slidenum">
              <a:rPr lang="en-US" smtClean="0"/>
              <a:t>12</a:t>
            </a:fld>
            <a:endParaRPr lang="en-US" dirty="0"/>
          </a:p>
        </p:txBody>
      </p:sp>
      <p:sp>
        <p:nvSpPr>
          <p:cNvPr id="3" name="TextBox 2">
            <a:extLst>
              <a:ext uri="{FF2B5EF4-FFF2-40B4-BE49-F238E27FC236}">
                <a16:creationId xmlns:a16="http://schemas.microsoft.com/office/drawing/2014/main" id="{4B48C129-BE68-4B65-A8B0-FC9FAB9E4E76}"/>
              </a:ext>
            </a:extLst>
          </p:cNvPr>
          <p:cNvSpPr txBox="1"/>
          <p:nvPr/>
        </p:nvSpPr>
        <p:spPr>
          <a:xfrm>
            <a:off x="1825977" y="6109716"/>
            <a:ext cx="9527823" cy="646331"/>
          </a:xfrm>
          <a:prstGeom prst="rect">
            <a:avLst/>
          </a:prstGeom>
          <a:noFill/>
        </p:spPr>
        <p:txBody>
          <a:bodyPr wrap="square" rtlCol="0">
            <a:spAutoFit/>
          </a:bodyPr>
          <a:lstStyle/>
          <a:p>
            <a:r>
              <a:rPr lang="en-US" dirty="0">
                <a:solidFill>
                  <a:schemeClr val="accent5">
                    <a:lumMod val="75000"/>
                  </a:schemeClr>
                </a:solidFill>
                <a:latin typeface="Calibri" panose="020F0502020204030204" pitchFamily="34" charset="0"/>
                <a:ea typeface="+mj-ea"/>
                <a:cs typeface="Calibri" panose="020F0502020204030204" pitchFamily="34" charset="0"/>
              </a:rPr>
              <a:t>Sources: </a:t>
            </a:r>
            <a:r>
              <a:rPr lang="en-US" i="1" dirty="0"/>
              <a:t>Economic Census (2002-2017), 2017 Economic Census Autocoder, IRS SS-4, Harmonized System, Classification Analytical Processing System</a:t>
            </a:r>
          </a:p>
        </p:txBody>
      </p:sp>
      <p:graphicFrame>
        <p:nvGraphicFramePr>
          <p:cNvPr id="6" name="Chart 5">
            <a:extLst>
              <a:ext uri="{FF2B5EF4-FFF2-40B4-BE49-F238E27FC236}">
                <a16:creationId xmlns:a16="http://schemas.microsoft.com/office/drawing/2014/main" id="{DBB44C1C-3D97-4247-96F3-780AD5AA6FEC}"/>
              </a:ext>
            </a:extLst>
          </p:cNvPr>
          <p:cNvGraphicFramePr>
            <a:graphicFrameLocks/>
          </p:cNvGraphicFramePr>
          <p:nvPr>
            <p:extLst>
              <p:ext uri="{D42A27DB-BD31-4B8C-83A1-F6EECF244321}">
                <p14:modId xmlns:p14="http://schemas.microsoft.com/office/powerpoint/2010/main" val="4249392253"/>
              </p:ext>
            </p:extLst>
          </p:nvPr>
        </p:nvGraphicFramePr>
        <p:xfrm>
          <a:off x="498337" y="146237"/>
          <a:ext cx="11195325" cy="59634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5078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4A63209-76F0-4678-9B69-4742A1C2527D}"/>
              </a:ext>
            </a:extLst>
          </p:cNvPr>
          <p:cNvSpPr/>
          <p:nvPr/>
        </p:nvSpPr>
        <p:spPr>
          <a:xfrm>
            <a:off x="838200" y="3493243"/>
            <a:ext cx="2377440" cy="487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5" name="Rectangle 4">
            <a:extLst>
              <a:ext uri="{FF2B5EF4-FFF2-40B4-BE49-F238E27FC236}">
                <a16:creationId xmlns:a16="http://schemas.microsoft.com/office/drawing/2014/main" id="{298AC544-1FFB-4D33-BD79-625386DFEF8F}"/>
              </a:ext>
            </a:extLst>
          </p:cNvPr>
          <p:cNvSpPr/>
          <p:nvPr/>
        </p:nvSpPr>
        <p:spPr>
          <a:xfrm>
            <a:off x="838200" y="1815234"/>
            <a:ext cx="2377440" cy="487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2" name="Title 1">
            <a:extLst>
              <a:ext uri="{FF2B5EF4-FFF2-40B4-BE49-F238E27FC236}">
                <a16:creationId xmlns:a16="http://schemas.microsoft.com/office/drawing/2014/main" id="{09BCB459-FF04-4300-863F-77EEE671A88F}"/>
              </a:ext>
            </a:extLst>
          </p:cNvPr>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Methodology: Overview</a:t>
            </a:r>
            <a:endParaRPr lang="en-US" sz="4000" dirty="0"/>
          </a:p>
        </p:txBody>
      </p:sp>
      <p:sp>
        <p:nvSpPr>
          <p:cNvPr id="3" name="Content Placeholder 2">
            <a:extLst>
              <a:ext uri="{FF2B5EF4-FFF2-40B4-BE49-F238E27FC236}">
                <a16:creationId xmlns:a16="http://schemas.microsoft.com/office/drawing/2014/main" id="{A18A7F2A-9091-4202-AAC1-29EC3CCA275D}"/>
              </a:ext>
            </a:extLst>
          </p:cNvPr>
          <p:cNvSpPr>
            <a:spLocks noGrp="1"/>
          </p:cNvSpPr>
          <p:nvPr>
            <p:ph idx="1"/>
          </p:nvPr>
        </p:nvSpPr>
        <p:spPr/>
        <p:txBody>
          <a:bodyPr>
            <a:normAutofit/>
          </a:bodyPr>
          <a:lstStyle/>
          <a:p>
            <a:r>
              <a:rPr lang="en-US" dirty="0">
                <a:cs typeface="Calibri" panose="020F0502020204030204" pitchFamily="34" charset="0"/>
              </a:rPr>
              <a:t>Text cleaning</a:t>
            </a:r>
          </a:p>
          <a:p>
            <a:pPr lvl="1"/>
            <a:r>
              <a:rPr lang="en-US" dirty="0">
                <a:cs typeface="Calibri" panose="020F0502020204030204" pitchFamily="34" charset="0"/>
              </a:rPr>
              <a:t>Remove common words and phrases (e.g., “</a:t>
            </a:r>
            <a:r>
              <a:rPr lang="en-US" dirty="0">
                <a:solidFill>
                  <a:srgbClr val="FF0000"/>
                </a:solidFill>
                <a:cs typeface="Calibri" panose="020F0502020204030204" pitchFamily="34" charset="0"/>
              </a:rPr>
              <a:t>the</a:t>
            </a:r>
            <a:r>
              <a:rPr lang="en-US" dirty="0">
                <a:cs typeface="Calibri" panose="020F0502020204030204" pitchFamily="34" charset="0"/>
              </a:rPr>
              <a:t>”, “</a:t>
            </a:r>
            <a:r>
              <a:rPr lang="en-US" dirty="0">
                <a:solidFill>
                  <a:srgbClr val="FF0000"/>
                </a:solidFill>
                <a:cs typeface="Calibri" panose="020F0502020204030204" pitchFamily="34" charset="0"/>
              </a:rPr>
              <a:t>has</a:t>
            </a:r>
            <a:r>
              <a:rPr lang="en-US" dirty="0">
                <a:cs typeface="Calibri" panose="020F0502020204030204" pitchFamily="34" charset="0"/>
              </a:rPr>
              <a:t>”, “</a:t>
            </a:r>
            <a:r>
              <a:rPr lang="en-US" dirty="0">
                <a:solidFill>
                  <a:srgbClr val="FF0000"/>
                </a:solidFill>
                <a:cs typeface="Calibri" panose="020F0502020204030204" pitchFamily="34" charset="0"/>
              </a:rPr>
              <a:t>for instance</a:t>
            </a:r>
            <a:r>
              <a:rPr lang="en-US" dirty="0">
                <a:cs typeface="Calibri" panose="020F0502020204030204" pitchFamily="34" charset="0"/>
              </a:rPr>
              <a:t>”)</a:t>
            </a:r>
          </a:p>
          <a:p>
            <a:pPr lvl="1"/>
            <a:r>
              <a:rPr lang="en-US" dirty="0">
                <a:cs typeface="Calibri" panose="020F0502020204030204" pitchFamily="34" charset="0"/>
              </a:rPr>
              <a:t>Correct common misspellings</a:t>
            </a:r>
          </a:p>
          <a:p>
            <a:pPr marL="457200" lvl="1" indent="0">
              <a:buNone/>
            </a:pPr>
            <a:endParaRPr lang="en-US" dirty="0">
              <a:cs typeface="Calibri" panose="020F0502020204030204" pitchFamily="34" charset="0"/>
            </a:endParaRPr>
          </a:p>
          <a:p>
            <a:r>
              <a:rPr lang="en-US" dirty="0">
                <a:cs typeface="Calibri" panose="020F0502020204030204" pitchFamily="34" charset="0"/>
              </a:rPr>
              <a:t>Dictionary</a:t>
            </a:r>
          </a:p>
          <a:p>
            <a:pPr lvl="1"/>
            <a:r>
              <a:rPr lang="en-US" dirty="0">
                <a:cs typeface="Calibri" panose="020F0502020204030204" pitchFamily="34" charset="0"/>
              </a:rPr>
              <a:t>Words and word combinations that BEACON recognizes </a:t>
            </a:r>
          </a:p>
          <a:p>
            <a:pPr lvl="2"/>
            <a:r>
              <a:rPr lang="en-US" dirty="0">
                <a:cs typeface="Calibri" panose="020F0502020204030204" pitchFamily="34" charset="0"/>
              </a:rPr>
              <a:t>Words are cleaned, stemmed, and meet minimum frequency requirements</a:t>
            </a:r>
          </a:p>
          <a:p>
            <a:pPr lvl="1"/>
            <a:r>
              <a:rPr lang="en-US" dirty="0">
                <a:cs typeface="Calibri" panose="020F0502020204030204" pitchFamily="34" charset="0"/>
              </a:rPr>
              <a:t>Associations between words and NAICS codes in the training data</a:t>
            </a:r>
          </a:p>
          <a:p>
            <a:pPr lvl="2"/>
            <a:r>
              <a:rPr lang="en-US" dirty="0">
                <a:cs typeface="Calibri" panose="020F0502020204030204" pitchFamily="34" charset="0"/>
              </a:rPr>
              <a:t>“</a:t>
            </a:r>
            <a:r>
              <a:rPr lang="en-US" dirty="0">
                <a:solidFill>
                  <a:srgbClr val="FF0000"/>
                </a:solidFill>
                <a:cs typeface="Calibri" panose="020F0502020204030204" pitchFamily="34" charset="0"/>
              </a:rPr>
              <a:t>tobacconist</a:t>
            </a:r>
            <a:r>
              <a:rPr lang="en-US" dirty="0">
                <a:cs typeface="Calibri" panose="020F0502020204030204" pitchFamily="34" charset="0"/>
              </a:rPr>
              <a:t>” is highly associated with NAICS 453991 – Tobacco Stores</a:t>
            </a:r>
          </a:p>
          <a:p>
            <a:pPr lvl="2"/>
            <a:r>
              <a:rPr lang="en-US" dirty="0">
                <a:cs typeface="Calibri" panose="020F0502020204030204" pitchFamily="34" charset="0"/>
              </a:rPr>
              <a:t>“</a:t>
            </a:r>
            <a:r>
              <a:rPr lang="en-US" dirty="0">
                <a:solidFill>
                  <a:srgbClr val="FF0000"/>
                </a:solidFill>
                <a:cs typeface="Calibri" panose="020F0502020204030204" pitchFamily="34" charset="0"/>
              </a:rPr>
              <a:t>retail</a:t>
            </a:r>
            <a:r>
              <a:rPr lang="en-US" dirty="0">
                <a:cs typeface="Calibri" panose="020F0502020204030204" pitchFamily="34" charset="0"/>
              </a:rPr>
              <a:t>” occurs in many NAICS codes and is therefore less predictive</a:t>
            </a:r>
          </a:p>
        </p:txBody>
      </p:sp>
      <p:sp>
        <p:nvSpPr>
          <p:cNvPr id="4" name="Slide Number Placeholder 3">
            <a:extLst>
              <a:ext uri="{FF2B5EF4-FFF2-40B4-BE49-F238E27FC236}">
                <a16:creationId xmlns:a16="http://schemas.microsoft.com/office/drawing/2014/main" id="{FE7E7106-3C67-451C-AD34-494866D37E21}"/>
              </a:ext>
            </a:extLst>
          </p:cNvPr>
          <p:cNvSpPr>
            <a:spLocks noGrp="1"/>
          </p:cNvSpPr>
          <p:nvPr>
            <p:ph type="sldNum" sz="quarter" idx="12"/>
          </p:nvPr>
        </p:nvSpPr>
        <p:spPr/>
        <p:txBody>
          <a:bodyPr/>
          <a:lstStyle/>
          <a:p>
            <a:fld id="{FC63ECC8-719A-498E-B101-491B6A35558E}" type="slidenum">
              <a:rPr lang="en-US" smtClean="0"/>
              <a:t>13</a:t>
            </a:fld>
            <a:endParaRPr lang="en-US" dirty="0"/>
          </a:p>
        </p:txBody>
      </p:sp>
    </p:spTree>
    <p:extLst>
      <p:ext uri="{BB962C8B-B14F-4D97-AF65-F5344CB8AC3E}">
        <p14:creationId xmlns:p14="http://schemas.microsoft.com/office/powerpoint/2010/main" val="1888012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9525353-B489-4892-9528-8D0E4D51C35B}"/>
              </a:ext>
            </a:extLst>
          </p:cNvPr>
          <p:cNvSpPr/>
          <p:nvPr/>
        </p:nvSpPr>
        <p:spPr>
          <a:xfrm>
            <a:off x="838200" y="3834042"/>
            <a:ext cx="2998694" cy="484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5" name="Rectangle 4">
            <a:extLst>
              <a:ext uri="{FF2B5EF4-FFF2-40B4-BE49-F238E27FC236}">
                <a16:creationId xmlns:a16="http://schemas.microsoft.com/office/drawing/2014/main" id="{757927C2-F454-46EE-B484-CDF5DCDDB588}"/>
              </a:ext>
            </a:extLst>
          </p:cNvPr>
          <p:cNvSpPr/>
          <p:nvPr/>
        </p:nvSpPr>
        <p:spPr>
          <a:xfrm>
            <a:off x="838200" y="1815234"/>
            <a:ext cx="2998694" cy="484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2" name="Title 1">
            <a:extLst>
              <a:ext uri="{FF2B5EF4-FFF2-40B4-BE49-F238E27FC236}">
                <a16:creationId xmlns:a16="http://schemas.microsoft.com/office/drawing/2014/main" id="{09BCB459-FF04-4300-863F-77EEE671A88F}"/>
              </a:ext>
            </a:extLst>
          </p:cNvPr>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Methodology: Overview</a:t>
            </a:r>
            <a:endParaRPr lang="en-US" sz="4000" dirty="0"/>
          </a:p>
        </p:txBody>
      </p:sp>
      <p:sp>
        <p:nvSpPr>
          <p:cNvPr id="3" name="Content Placeholder 2">
            <a:extLst>
              <a:ext uri="{FF2B5EF4-FFF2-40B4-BE49-F238E27FC236}">
                <a16:creationId xmlns:a16="http://schemas.microsoft.com/office/drawing/2014/main" id="{A18A7F2A-9091-4202-AAC1-29EC3CCA275D}"/>
              </a:ext>
            </a:extLst>
          </p:cNvPr>
          <p:cNvSpPr>
            <a:spLocks noGrp="1"/>
          </p:cNvSpPr>
          <p:nvPr>
            <p:ph idx="1"/>
          </p:nvPr>
        </p:nvSpPr>
        <p:spPr/>
        <p:txBody>
          <a:bodyPr>
            <a:normAutofit/>
          </a:bodyPr>
          <a:lstStyle/>
          <a:p>
            <a:r>
              <a:rPr lang="en-US" dirty="0">
                <a:cs typeface="Calibri" panose="020F0502020204030204" pitchFamily="34" charset="0"/>
              </a:rPr>
              <a:t>Model ensemble</a:t>
            </a:r>
          </a:p>
          <a:p>
            <a:pPr lvl="1"/>
            <a:r>
              <a:rPr lang="en-US" dirty="0">
                <a:cs typeface="Calibri" panose="020F0502020204030204" pitchFamily="34" charset="0"/>
              </a:rPr>
              <a:t>Information retrieval models look at how words, combinations, and entire descriptions are distributed across NAICS codes</a:t>
            </a:r>
          </a:p>
          <a:p>
            <a:pPr lvl="1"/>
            <a:r>
              <a:rPr lang="en-US" dirty="0">
                <a:cs typeface="Calibri" panose="020F0502020204030204" pitchFamily="34" charset="0"/>
              </a:rPr>
              <a:t>NAICS distributions are averaged, yielding relevance scores</a:t>
            </a:r>
          </a:p>
          <a:p>
            <a:pPr marL="457200" lvl="1" indent="0">
              <a:buNone/>
            </a:pPr>
            <a:endParaRPr lang="en-US" dirty="0">
              <a:cs typeface="Calibri" panose="020F0502020204030204" pitchFamily="34" charset="0"/>
            </a:endParaRPr>
          </a:p>
          <a:p>
            <a:r>
              <a:rPr lang="en-US" dirty="0">
                <a:cs typeface="Calibri" panose="020F0502020204030204" pitchFamily="34" charset="0"/>
              </a:rPr>
              <a:t>Relevance scores</a:t>
            </a:r>
          </a:p>
          <a:p>
            <a:pPr lvl="1"/>
            <a:r>
              <a:rPr lang="en-US" dirty="0">
                <a:cs typeface="Calibri" panose="020F0502020204030204" pitchFamily="34" charset="0"/>
              </a:rPr>
              <a:t>Range in value between 0 and 100</a:t>
            </a:r>
          </a:p>
          <a:p>
            <a:pPr lvl="1"/>
            <a:r>
              <a:rPr lang="en-US" dirty="0">
                <a:cs typeface="Calibri" panose="020F0502020204030204" pitchFamily="34" charset="0"/>
              </a:rPr>
              <a:t>Reflect how confident BEACON is that the NAICS code is correct</a:t>
            </a:r>
          </a:p>
        </p:txBody>
      </p:sp>
      <p:sp>
        <p:nvSpPr>
          <p:cNvPr id="4" name="Slide Number Placeholder 3">
            <a:extLst>
              <a:ext uri="{FF2B5EF4-FFF2-40B4-BE49-F238E27FC236}">
                <a16:creationId xmlns:a16="http://schemas.microsoft.com/office/drawing/2014/main" id="{FE7E7106-3C67-451C-AD34-494866D37E21}"/>
              </a:ext>
            </a:extLst>
          </p:cNvPr>
          <p:cNvSpPr>
            <a:spLocks noGrp="1"/>
          </p:cNvSpPr>
          <p:nvPr>
            <p:ph type="sldNum" sz="quarter" idx="12"/>
          </p:nvPr>
        </p:nvSpPr>
        <p:spPr/>
        <p:txBody>
          <a:bodyPr/>
          <a:lstStyle/>
          <a:p>
            <a:fld id="{FC63ECC8-719A-498E-B101-491B6A35558E}" type="slidenum">
              <a:rPr lang="en-US" smtClean="0"/>
              <a:t>14</a:t>
            </a:fld>
            <a:endParaRPr lang="en-US" dirty="0"/>
          </a:p>
        </p:txBody>
      </p:sp>
    </p:spTree>
    <p:extLst>
      <p:ext uri="{BB962C8B-B14F-4D97-AF65-F5344CB8AC3E}">
        <p14:creationId xmlns:p14="http://schemas.microsoft.com/office/powerpoint/2010/main" val="3814475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Methodology: Text Cleaning</a:t>
            </a:r>
          </a:p>
        </p:txBody>
      </p:sp>
      <p:sp>
        <p:nvSpPr>
          <p:cNvPr id="3" name="Content Placeholder 2"/>
          <p:cNvSpPr>
            <a:spLocks noGrp="1"/>
          </p:cNvSpPr>
          <p:nvPr>
            <p:ph idx="1"/>
          </p:nvPr>
        </p:nvSpPr>
        <p:spPr>
          <a:xfrm>
            <a:off x="838198" y="1612965"/>
            <a:ext cx="10985939" cy="4351338"/>
          </a:xfrm>
        </p:spPr>
        <p:txBody>
          <a:bodyPr>
            <a:normAutofit fontScale="92500" lnSpcReduction="20000"/>
          </a:bodyPr>
          <a:lstStyle/>
          <a:p>
            <a:r>
              <a:rPr lang="en-US" dirty="0"/>
              <a:t>Convert to lowercase</a:t>
            </a:r>
          </a:p>
          <a:p>
            <a:r>
              <a:rPr lang="en-US" dirty="0"/>
              <a:t>Account for numbers and punctuation</a:t>
            </a:r>
          </a:p>
          <a:p>
            <a:r>
              <a:rPr lang="en-US" dirty="0"/>
              <a:t>Remove extra white space and common “stop” words (“the”, “and”, “or”, etc.) </a:t>
            </a:r>
          </a:p>
          <a:p>
            <a:r>
              <a:rPr lang="en-US" dirty="0"/>
              <a:t>Stem</a:t>
            </a:r>
          </a:p>
          <a:p>
            <a:pPr lvl="1"/>
            <a:r>
              <a:rPr lang="en-US" dirty="0"/>
              <a:t>Apply prefix/suffix stripping rules to reduce number of word variations</a:t>
            </a:r>
          </a:p>
          <a:p>
            <a:pPr lvl="1"/>
            <a:r>
              <a:rPr lang="en-US" dirty="0"/>
              <a:t>For example, “</a:t>
            </a:r>
            <a:r>
              <a:rPr lang="en-US" dirty="0">
                <a:solidFill>
                  <a:srgbClr val="FF0000"/>
                </a:solidFill>
              </a:rPr>
              <a:t>manufacturing</a:t>
            </a:r>
            <a:r>
              <a:rPr lang="en-US" dirty="0"/>
              <a:t>” </a:t>
            </a:r>
            <a:r>
              <a:rPr lang="en-US" dirty="0">
                <a:sym typeface="Wingdings" panose="05000000000000000000" pitchFamily="2" charset="2"/>
              </a:rPr>
              <a:t></a:t>
            </a:r>
            <a:r>
              <a:rPr lang="en-US" dirty="0"/>
              <a:t> “</a:t>
            </a:r>
            <a:r>
              <a:rPr lang="en-US" dirty="0">
                <a:solidFill>
                  <a:srgbClr val="FF0000"/>
                </a:solidFill>
              </a:rPr>
              <a:t>manufactur</a:t>
            </a:r>
            <a:r>
              <a:rPr lang="en-US" dirty="0"/>
              <a:t>”, “</a:t>
            </a:r>
            <a:r>
              <a:rPr lang="en-US" dirty="0">
                <a:solidFill>
                  <a:srgbClr val="00B0F0"/>
                </a:solidFill>
              </a:rPr>
              <a:t>cars</a:t>
            </a:r>
            <a:r>
              <a:rPr lang="en-US" dirty="0"/>
              <a:t>” </a:t>
            </a:r>
            <a:r>
              <a:rPr lang="en-US" dirty="0">
                <a:sym typeface="Wingdings" panose="05000000000000000000" pitchFamily="2" charset="2"/>
              </a:rPr>
              <a:t></a:t>
            </a:r>
            <a:r>
              <a:rPr lang="en-US" dirty="0"/>
              <a:t> “</a:t>
            </a:r>
            <a:r>
              <a:rPr lang="en-US" dirty="0">
                <a:solidFill>
                  <a:srgbClr val="00B0F0"/>
                </a:solidFill>
              </a:rPr>
              <a:t>car</a:t>
            </a:r>
            <a:r>
              <a:rPr lang="en-US" dirty="0"/>
              <a:t>”</a:t>
            </a:r>
          </a:p>
          <a:p>
            <a:r>
              <a:rPr lang="en-US" dirty="0"/>
              <a:t>Correct common misspellings</a:t>
            </a:r>
          </a:p>
          <a:p>
            <a:pPr lvl="1"/>
            <a:r>
              <a:rPr lang="en-US" dirty="0"/>
              <a:t>Map stems of misspelled words to stems of correctly spelled words</a:t>
            </a:r>
          </a:p>
          <a:p>
            <a:pPr lvl="1"/>
            <a:r>
              <a:rPr lang="en-US" dirty="0"/>
              <a:t>For example, “</a:t>
            </a:r>
            <a:r>
              <a:rPr lang="en-US" dirty="0">
                <a:solidFill>
                  <a:srgbClr val="FF0000"/>
                </a:solidFill>
              </a:rPr>
              <a:t>manifactur</a:t>
            </a:r>
            <a:r>
              <a:rPr lang="en-US" dirty="0"/>
              <a:t>” </a:t>
            </a:r>
            <a:r>
              <a:rPr lang="en-US" dirty="0">
                <a:sym typeface="Wingdings" panose="05000000000000000000" pitchFamily="2" charset="2"/>
              </a:rPr>
              <a:t></a:t>
            </a:r>
            <a:r>
              <a:rPr lang="en-US" dirty="0"/>
              <a:t> “</a:t>
            </a:r>
            <a:r>
              <a:rPr lang="en-US" dirty="0">
                <a:solidFill>
                  <a:srgbClr val="FF0000"/>
                </a:solidFill>
              </a:rPr>
              <a:t>manufactur</a:t>
            </a:r>
            <a:r>
              <a:rPr lang="en-US" dirty="0"/>
              <a:t>”</a:t>
            </a:r>
          </a:p>
          <a:p>
            <a:r>
              <a:rPr lang="en-US" dirty="0"/>
              <a:t>Lemmatize</a:t>
            </a:r>
          </a:p>
          <a:p>
            <a:pPr lvl="1"/>
            <a:r>
              <a:rPr lang="en-US" dirty="0"/>
              <a:t>Map synonyms and abbreviations </a:t>
            </a:r>
            <a:r>
              <a:rPr lang="en-US"/>
              <a:t>to a common </a:t>
            </a:r>
            <a:r>
              <a:rPr lang="en-US" dirty="0"/>
              <a:t>concept</a:t>
            </a:r>
          </a:p>
          <a:p>
            <a:pPr lvl="1"/>
            <a:r>
              <a:rPr lang="en-US" dirty="0"/>
              <a:t>For example, “</a:t>
            </a:r>
            <a:r>
              <a:rPr lang="en-US" dirty="0">
                <a:solidFill>
                  <a:srgbClr val="FF0000"/>
                </a:solidFill>
              </a:rPr>
              <a:t>mfg</a:t>
            </a:r>
            <a:r>
              <a:rPr lang="en-US" dirty="0"/>
              <a:t>” </a:t>
            </a:r>
            <a:r>
              <a:rPr lang="en-US" dirty="0">
                <a:sym typeface="Wingdings" panose="05000000000000000000" pitchFamily="2" charset="2"/>
              </a:rPr>
              <a:t></a:t>
            </a:r>
            <a:r>
              <a:rPr lang="en-US" dirty="0"/>
              <a:t> “</a:t>
            </a:r>
            <a:r>
              <a:rPr lang="en-US" dirty="0">
                <a:solidFill>
                  <a:srgbClr val="FF0000"/>
                </a:solidFill>
              </a:rPr>
              <a:t>manufactur</a:t>
            </a:r>
            <a:r>
              <a:rPr lang="en-US" dirty="0"/>
              <a:t>”, “</a:t>
            </a:r>
            <a:r>
              <a:rPr lang="en-US" dirty="0">
                <a:solidFill>
                  <a:srgbClr val="00B0F0"/>
                </a:solidFill>
              </a:rPr>
              <a:t>auto</a:t>
            </a:r>
            <a:r>
              <a:rPr lang="en-US" dirty="0"/>
              <a:t>” </a:t>
            </a:r>
            <a:r>
              <a:rPr lang="en-US" dirty="0">
                <a:sym typeface="Wingdings" panose="05000000000000000000" pitchFamily="2" charset="2"/>
              </a:rPr>
              <a:t></a:t>
            </a:r>
            <a:r>
              <a:rPr lang="en-US" dirty="0"/>
              <a:t> “</a:t>
            </a:r>
            <a:r>
              <a:rPr lang="en-US" dirty="0">
                <a:solidFill>
                  <a:srgbClr val="00B0F0"/>
                </a:solidFill>
              </a:rPr>
              <a:t>car</a:t>
            </a:r>
            <a:r>
              <a:rPr lang="en-US" dirty="0"/>
              <a:t>”</a:t>
            </a:r>
          </a:p>
        </p:txBody>
      </p:sp>
      <p:sp>
        <p:nvSpPr>
          <p:cNvPr id="4" name="Slide Number Placeholder 3"/>
          <p:cNvSpPr>
            <a:spLocks noGrp="1"/>
          </p:cNvSpPr>
          <p:nvPr>
            <p:ph type="sldNum" sz="quarter" idx="12"/>
          </p:nvPr>
        </p:nvSpPr>
        <p:spPr/>
        <p:txBody>
          <a:bodyPr/>
          <a:lstStyle/>
          <a:p>
            <a:fld id="{24BFE6D4-27A9-4AE4-9EAE-AF75F97B179B}" type="slidenum">
              <a:rPr lang="en-US" smtClean="0"/>
              <a:t>15</a:t>
            </a:fld>
            <a:endParaRPr lang="en-US" dirty="0"/>
          </a:p>
        </p:txBody>
      </p:sp>
    </p:spTree>
    <p:extLst>
      <p:ext uri="{BB962C8B-B14F-4D97-AF65-F5344CB8AC3E}">
        <p14:creationId xmlns:p14="http://schemas.microsoft.com/office/powerpoint/2010/main" val="2698050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Methodology: Text Cleaning</a:t>
            </a:r>
          </a:p>
        </p:txBody>
      </p:sp>
      <p:sp>
        <p:nvSpPr>
          <p:cNvPr id="3" name="Content Placeholder 2"/>
          <p:cNvSpPr>
            <a:spLocks noGrp="1"/>
          </p:cNvSpPr>
          <p:nvPr>
            <p:ph idx="1"/>
          </p:nvPr>
        </p:nvSpPr>
        <p:spPr>
          <a:xfrm>
            <a:off x="838199" y="1757385"/>
            <a:ext cx="10666863" cy="4351338"/>
          </a:xfrm>
        </p:spPr>
        <p:txBody>
          <a:bodyPr>
            <a:normAutofit/>
          </a:bodyPr>
          <a:lstStyle/>
          <a:p>
            <a:r>
              <a:rPr lang="en-US" sz="3200" dirty="0"/>
              <a:t>Fictional examples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24BFE6D4-27A9-4AE4-9EAE-AF75F97B179B}" type="slidenum">
              <a:rPr lang="en-US" smtClean="0"/>
              <a:t>16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42766215"/>
              </p:ext>
            </p:extLst>
          </p:nvPr>
        </p:nvGraphicFramePr>
        <p:xfrm>
          <a:off x="1119352" y="2401109"/>
          <a:ext cx="9040648" cy="3447897"/>
        </p:xfrm>
        <a:graphic>
          <a:graphicData uri="http://schemas.openxmlformats.org/drawingml/2006/table">
            <a:tbl>
              <a:tblPr firstRow="1" bandRow="1">
                <a:tableStyleId>{5C22544A-7EE6-4342-B048-85BDC9FD1C3A}</a:tableStyleId>
              </a:tblPr>
              <a:tblGrid>
                <a:gridCol w="4520324">
                  <a:extLst>
                    <a:ext uri="{9D8B030D-6E8A-4147-A177-3AD203B41FA5}">
                      <a16:colId xmlns:a16="http://schemas.microsoft.com/office/drawing/2014/main" val="1598961131"/>
                    </a:ext>
                  </a:extLst>
                </a:gridCol>
                <a:gridCol w="4520324">
                  <a:extLst>
                    <a:ext uri="{9D8B030D-6E8A-4147-A177-3AD203B41FA5}">
                      <a16:colId xmlns:a16="http://schemas.microsoft.com/office/drawing/2014/main" val="3634809715"/>
                    </a:ext>
                  </a:extLst>
                </a:gridCol>
              </a:tblGrid>
              <a:tr h="714808">
                <a:tc>
                  <a:txBody>
                    <a:bodyPr/>
                    <a:lstStyle/>
                    <a:p>
                      <a:r>
                        <a:rPr lang="en-US" sz="2800" dirty="0">
                          <a:latin typeface="Calibri" panose="020F0502020204030204" pitchFamily="34" charset="0"/>
                        </a:rPr>
                        <a:t>Input Text</a:t>
                      </a:r>
                    </a:p>
                  </a:txBody>
                  <a:tcPr/>
                </a:tc>
                <a:tc>
                  <a:txBody>
                    <a:bodyPr/>
                    <a:lstStyle/>
                    <a:p>
                      <a:r>
                        <a:rPr lang="en-US" sz="2800" dirty="0">
                          <a:latin typeface="Calibri" panose="020F0502020204030204" pitchFamily="34" charset="0"/>
                        </a:rPr>
                        <a:t>Clean Text</a:t>
                      </a:r>
                    </a:p>
                  </a:txBody>
                  <a:tcPr/>
                </a:tc>
                <a:extLst>
                  <a:ext uri="{0D108BD9-81ED-4DB2-BD59-A6C34878D82A}">
                    <a16:rowId xmlns:a16="http://schemas.microsoft.com/office/drawing/2014/main" val="4262700040"/>
                  </a:ext>
                </a:extLst>
              </a:tr>
              <a:tr h="714808">
                <a:tc>
                  <a:txBody>
                    <a:bodyPr/>
                    <a:lstStyle/>
                    <a:p>
                      <a:r>
                        <a:rPr lang="en-US" sz="2800" dirty="0">
                          <a:latin typeface="Calibri" panose="020F0502020204030204" pitchFamily="34" charset="0"/>
                        </a:rPr>
                        <a:t>This is a convenence store.</a:t>
                      </a:r>
                    </a:p>
                  </a:txBody>
                  <a:tcPr/>
                </a:tc>
                <a:tc>
                  <a:txBody>
                    <a:bodyPr/>
                    <a:lstStyle/>
                    <a:p>
                      <a:r>
                        <a:rPr lang="en-US" sz="2800" dirty="0">
                          <a:latin typeface="Calibri" panose="020F0502020204030204" pitchFamily="34" charset="0"/>
                        </a:rPr>
                        <a:t>conveni store</a:t>
                      </a:r>
                    </a:p>
                  </a:txBody>
                  <a:tcPr/>
                </a:tc>
                <a:extLst>
                  <a:ext uri="{0D108BD9-81ED-4DB2-BD59-A6C34878D82A}">
                    <a16:rowId xmlns:a16="http://schemas.microsoft.com/office/drawing/2014/main" val="2297827551"/>
                  </a:ext>
                </a:extLst>
              </a:tr>
              <a:tr h="714808">
                <a:tc>
                  <a:txBody>
                    <a:bodyPr/>
                    <a:lstStyle/>
                    <a:p>
                      <a:r>
                        <a:rPr lang="en-US" sz="2800" b="0" dirty="0">
                          <a:latin typeface="Calibri" panose="020F0502020204030204" pitchFamily="34" charset="0"/>
                        </a:rPr>
                        <a:t>automobile</a:t>
                      </a:r>
                      <a:r>
                        <a:rPr lang="en-US" sz="2800" b="0" baseline="0" dirty="0"/>
                        <a:t> </a:t>
                      </a:r>
                      <a:r>
                        <a:rPr lang="en-US" sz="2800" b="0" kern="1200" dirty="0">
                          <a:solidFill>
                            <a:schemeClr val="dk1"/>
                          </a:solidFill>
                          <a:latin typeface="Calibri" panose="020F0502020204030204" pitchFamily="34" charset="0"/>
                          <a:ea typeface="+mn-ea"/>
                          <a:cs typeface="+mn-cs"/>
                        </a:rPr>
                        <a:t>mfg</a:t>
                      </a:r>
                    </a:p>
                  </a:txBody>
                  <a:tcPr/>
                </a:tc>
                <a:tc>
                  <a:txBody>
                    <a:bodyPr/>
                    <a:lstStyle/>
                    <a:p>
                      <a:r>
                        <a:rPr lang="en-US" sz="2800" dirty="0">
                          <a:latin typeface="Calibri" panose="020F0502020204030204" pitchFamily="34" charset="0"/>
                        </a:rPr>
                        <a:t>car manufactur</a:t>
                      </a:r>
                    </a:p>
                  </a:txBody>
                  <a:tcPr/>
                </a:tc>
                <a:extLst>
                  <a:ext uri="{0D108BD9-81ED-4DB2-BD59-A6C34878D82A}">
                    <a16:rowId xmlns:a16="http://schemas.microsoft.com/office/drawing/2014/main" val="1530299308"/>
                  </a:ext>
                </a:extLst>
              </a:tr>
              <a:tr h="1303473">
                <a:tc>
                  <a:txBody>
                    <a:bodyPr/>
                    <a:lstStyle/>
                    <a:p>
                      <a:r>
                        <a:rPr lang="en-US" sz="2800" b="0" kern="1200" dirty="0">
                          <a:solidFill>
                            <a:schemeClr val="dk1"/>
                          </a:solidFill>
                          <a:latin typeface="Calibri" panose="020F0502020204030204" pitchFamily="34" charset="0"/>
                          <a:ea typeface="+mn-ea"/>
                          <a:cs typeface="+mn-cs"/>
                        </a:rPr>
                        <a:t>We repiar watches &amp; jewelry.</a:t>
                      </a:r>
                    </a:p>
                  </a:txBody>
                  <a:tcPr/>
                </a:tc>
                <a:tc>
                  <a:txBody>
                    <a:bodyPr/>
                    <a:lstStyle/>
                    <a:p>
                      <a:r>
                        <a:rPr lang="en-US" sz="2800" dirty="0">
                          <a:latin typeface="Calibri" panose="020F0502020204030204" pitchFamily="34" charset="0"/>
                        </a:rPr>
                        <a:t>repair watch jewelri</a:t>
                      </a:r>
                    </a:p>
                  </a:txBody>
                  <a:tcPr/>
                </a:tc>
                <a:extLst>
                  <a:ext uri="{0D108BD9-81ED-4DB2-BD59-A6C34878D82A}">
                    <a16:rowId xmlns:a16="http://schemas.microsoft.com/office/drawing/2014/main" val="209394504"/>
                  </a:ext>
                </a:extLst>
              </a:tr>
            </a:tbl>
          </a:graphicData>
        </a:graphic>
      </p:graphicFrame>
    </p:spTree>
    <p:extLst>
      <p:ext uri="{BB962C8B-B14F-4D97-AF65-F5344CB8AC3E}">
        <p14:creationId xmlns:p14="http://schemas.microsoft.com/office/powerpoint/2010/main" val="122376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978E2-2CD9-4D3C-826B-9E2A0DEB0736}"/>
              </a:ext>
            </a:extLst>
          </p:cNvPr>
          <p:cNvSpPr>
            <a:spLocks noGrp="1"/>
          </p:cNvSpPr>
          <p:nvPr>
            <p:ph type="title"/>
          </p:nvPr>
        </p:nvSpPr>
        <p:spPr/>
        <p:txBody>
          <a:bodyPr/>
          <a:lstStyle/>
          <a:p>
            <a:r>
              <a:rPr lang="en-US" sz="4000" dirty="0">
                <a:solidFill>
                  <a:schemeClr val="accent5">
                    <a:lumMod val="75000"/>
                  </a:schemeClr>
                </a:solidFill>
                <a:cs typeface="Calibri" panose="020F0502020204030204" pitchFamily="34" charset="0"/>
              </a:rPr>
              <a:t>Methodology: Dictionary</a:t>
            </a:r>
          </a:p>
        </p:txBody>
      </p:sp>
      <p:sp>
        <p:nvSpPr>
          <p:cNvPr id="3" name="Content Placeholder 2">
            <a:extLst>
              <a:ext uri="{FF2B5EF4-FFF2-40B4-BE49-F238E27FC236}">
                <a16:creationId xmlns:a16="http://schemas.microsoft.com/office/drawing/2014/main" id="{2676DE86-7F87-4B97-9BE0-2918BFEF9524}"/>
              </a:ext>
            </a:extLst>
          </p:cNvPr>
          <p:cNvSpPr>
            <a:spLocks noGrp="1"/>
          </p:cNvSpPr>
          <p:nvPr>
            <p:ph idx="1"/>
          </p:nvPr>
        </p:nvSpPr>
        <p:spPr>
          <a:xfrm>
            <a:off x="838200" y="1587449"/>
            <a:ext cx="10515600" cy="4351338"/>
          </a:xfrm>
        </p:spPr>
        <p:txBody>
          <a:bodyPr/>
          <a:lstStyle/>
          <a:p>
            <a:r>
              <a:rPr lang="en-US" dirty="0"/>
              <a:t>Underlying BEACON is a dictionary of words/combinations that occur frequently in the cleaned training data</a:t>
            </a:r>
          </a:p>
          <a:p>
            <a:endParaRPr lang="en-US" dirty="0"/>
          </a:p>
          <a:p>
            <a:r>
              <a:rPr lang="en-US" dirty="0"/>
              <a:t>Current dictionary size: 399,590 words/combinations</a:t>
            </a:r>
          </a:p>
          <a:p>
            <a:endParaRPr lang="en-US" dirty="0"/>
          </a:p>
          <a:p>
            <a:r>
              <a:rPr lang="en-US" dirty="0"/>
              <a:t>All words</a:t>
            </a:r>
            <a:r>
              <a:rPr lang="en-US"/>
              <a:t>/combinations in </a:t>
            </a:r>
            <a:r>
              <a:rPr lang="en-US" dirty="0"/>
              <a:t>dictionary must occur at least 10 times in training data</a:t>
            </a:r>
          </a:p>
          <a:p>
            <a:pPr marL="0" indent="0">
              <a:buNone/>
            </a:pPr>
            <a:endParaRPr lang="en-US" dirty="0"/>
          </a:p>
          <a:p>
            <a:r>
              <a:rPr lang="en-US" dirty="0"/>
              <a:t>All model features are based on this dictionary</a:t>
            </a:r>
          </a:p>
          <a:p>
            <a:endParaRPr lang="en-US" dirty="0"/>
          </a:p>
        </p:txBody>
      </p:sp>
      <p:sp>
        <p:nvSpPr>
          <p:cNvPr id="4" name="Slide Number Placeholder 3">
            <a:extLst>
              <a:ext uri="{FF2B5EF4-FFF2-40B4-BE49-F238E27FC236}">
                <a16:creationId xmlns:a16="http://schemas.microsoft.com/office/drawing/2014/main" id="{0D29394E-AD91-4F0B-8620-123688A4D656}"/>
              </a:ext>
            </a:extLst>
          </p:cNvPr>
          <p:cNvSpPr>
            <a:spLocks noGrp="1"/>
          </p:cNvSpPr>
          <p:nvPr>
            <p:ph type="sldNum" sz="quarter" idx="12"/>
          </p:nvPr>
        </p:nvSpPr>
        <p:spPr/>
        <p:txBody>
          <a:bodyPr/>
          <a:lstStyle/>
          <a:p>
            <a:fld id="{FC63ECC8-719A-498E-B101-491B6A35558E}" type="slidenum">
              <a:rPr lang="en-US" smtClean="0"/>
              <a:t>17</a:t>
            </a:fld>
            <a:endParaRPr lang="en-US" dirty="0"/>
          </a:p>
        </p:txBody>
      </p:sp>
    </p:spTree>
    <p:extLst>
      <p:ext uri="{BB962C8B-B14F-4D97-AF65-F5344CB8AC3E}">
        <p14:creationId xmlns:p14="http://schemas.microsoft.com/office/powerpoint/2010/main" val="393567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Methodology: Model Ensemble</a:t>
            </a:r>
          </a:p>
        </p:txBody>
      </p:sp>
      <p:sp>
        <p:nvSpPr>
          <p:cNvPr id="3" name="Content Placeholder 2"/>
          <p:cNvSpPr>
            <a:spLocks noGrp="1"/>
          </p:cNvSpPr>
          <p:nvPr>
            <p:ph idx="1"/>
          </p:nvPr>
        </p:nvSpPr>
        <p:spPr>
          <a:xfrm>
            <a:off x="838200" y="1825625"/>
            <a:ext cx="11061032" cy="3925470"/>
          </a:xfrm>
        </p:spPr>
        <p:txBody>
          <a:bodyPr>
            <a:normAutofit fontScale="92500" lnSpcReduction="10000"/>
          </a:bodyPr>
          <a:lstStyle/>
          <a:p>
            <a:r>
              <a:rPr lang="en-US" dirty="0"/>
              <a:t>Three information retrieval models</a:t>
            </a:r>
          </a:p>
          <a:p>
            <a:r>
              <a:rPr lang="en-US" dirty="0"/>
              <a:t>“All” </a:t>
            </a:r>
          </a:p>
          <a:p>
            <a:pPr lvl="1"/>
            <a:r>
              <a:rPr lang="en-US" dirty="0"/>
              <a:t>Consider all words/combinations (combs)</a:t>
            </a:r>
          </a:p>
          <a:p>
            <a:pPr lvl="1"/>
            <a:r>
              <a:rPr lang="en-US" dirty="0"/>
              <a:t>For each word/comb, look at how observations are distributed across NAICS</a:t>
            </a:r>
          </a:p>
          <a:p>
            <a:r>
              <a:rPr lang="en-US" dirty="0"/>
              <a:t>“Umbrella” </a:t>
            </a:r>
          </a:p>
          <a:p>
            <a:pPr lvl="1"/>
            <a:r>
              <a:rPr lang="en-US" dirty="0"/>
              <a:t>Exclude words/combs that are subsets of other combinations</a:t>
            </a:r>
          </a:p>
          <a:p>
            <a:pPr lvl="1"/>
            <a:r>
              <a:rPr lang="en-US" dirty="0"/>
              <a:t>For each remaining word/comb, look at how observations are distributed across NAICS</a:t>
            </a:r>
          </a:p>
          <a:p>
            <a:r>
              <a:rPr lang="en-US" dirty="0"/>
              <a:t>“Exact” 	</a:t>
            </a:r>
          </a:p>
          <a:p>
            <a:pPr lvl="1"/>
            <a:r>
              <a:rPr lang="en-US" dirty="0"/>
              <a:t>Consider observations that use the exact same words/combs</a:t>
            </a:r>
          </a:p>
          <a:p>
            <a:pPr lvl="1"/>
            <a:r>
              <a:rPr lang="en-US" dirty="0"/>
              <a:t>Look at how these observations are distributed across NAICS</a:t>
            </a:r>
          </a:p>
        </p:txBody>
      </p:sp>
      <p:sp>
        <p:nvSpPr>
          <p:cNvPr id="4" name="Slide Number Placeholder 3"/>
          <p:cNvSpPr>
            <a:spLocks noGrp="1"/>
          </p:cNvSpPr>
          <p:nvPr>
            <p:ph type="sldNum" sz="quarter" idx="12"/>
          </p:nvPr>
        </p:nvSpPr>
        <p:spPr/>
        <p:txBody>
          <a:bodyPr/>
          <a:lstStyle/>
          <a:p>
            <a:fld id="{24BFE6D4-27A9-4AE4-9EAE-AF75F97B179B}" type="slidenum">
              <a:rPr lang="en-US" smtClean="0"/>
              <a:t>18</a:t>
            </a:fld>
            <a:endParaRPr lang="en-US" dirty="0"/>
          </a:p>
        </p:txBody>
      </p:sp>
    </p:spTree>
    <p:extLst>
      <p:ext uri="{BB962C8B-B14F-4D97-AF65-F5344CB8AC3E}">
        <p14:creationId xmlns:p14="http://schemas.microsoft.com/office/powerpoint/2010/main" val="814951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Methodology: Model Ensemble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For the “All” and “Umbrella” models</a:t>
                </a:r>
              </a:p>
              <a:p>
                <a:pPr lvl="1"/>
                <a:r>
                  <a:rPr lang="en-US" dirty="0"/>
                  <a:t>The NAICS distributions of the various words/combs are averaged using “purity weights” that give more weight to the NAICS distributions of words/combs that are more pure/predictive</a:t>
                </a:r>
              </a:p>
              <a:p>
                <a:pPr lvl="1"/>
                <a:r>
                  <a:rPr lang="en-US" dirty="0"/>
                  <a:t>The purity weight is a function of the maximum proportion.</a:t>
                </a:r>
              </a:p>
              <a:p>
                <a:r>
                  <a:rPr lang="en-US" dirty="0"/>
                  <a:t>Final scores</a:t>
                </a:r>
              </a:p>
              <a:p>
                <a:pPr lvl="1"/>
                <a:r>
                  <a:rPr lang="en-US" dirty="0"/>
                  <a:t>The scores from the “All”, “Umbrella”, and “Exact” models are averaged</a:t>
                </a:r>
              </a:p>
              <a:p>
                <a:pPr lvl="1"/>
                <a:r>
                  <a:rPr lang="en-US" dirty="0"/>
                  <a:t>Three model weight parameters </a:t>
                </a:r>
                <a14:m>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b="0" i="1" dirty="0" smtClean="0">
                            <a:solidFill>
                              <a:srgbClr val="FF0000"/>
                            </a:solidFill>
                            <a:latin typeface="Cambria Math" panose="02040503050406030204" pitchFamily="18" charset="0"/>
                          </a:rPr>
                          <m:t>𝑤</m:t>
                        </m:r>
                      </m:e>
                      <m:sub>
                        <m:r>
                          <a:rPr lang="en-US" b="0" i="1" dirty="0" smtClean="0">
                            <a:solidFill>
                              <a:srgbClr val="FF0000"/>
                            </a:solidFill>
                            <a:latin typeface="Cambria Math" panose="02040503050406030204" pitchFamily="18" charset="0"/>
                          </a:rPr>
                          <m:t>𝑎𝑙𝑙</m:t>
                        </m:r>
                      </m:sub>
                    </m:sSub>
                  </m:oMath>
                </a14:m>
                <a:r>
                  <a:rPr lang="en-US" dirty="0"/>
                  <a:t> , </a:t>
                </a:r>
                <a14:m>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b="0" i="1" dirty="0" smtClean="0">
                            <a:solidFill>
                              <a:srgbClr val="FF0000"/>
                            </a:solidFill>
                            <a:latin typeface="Cambria Math" panose="02040503050406030204" pitchFamily="18" charset="0"/>
                          </a:rPr>
                          <m:t>𝑤</m:t>
                        </m:r>
                      </m:e>
                      <m:sub>
                        <m:r>
                          <a:rPr lang="en-US" b="0" i="1" dirty="0" smtClean="0">
                            <a:solidFill>
                              <a:srgbClr val="FF0000"/>
                            </a:solidFill>
                            <a:latin typeface="Cambria Math" panose="02040503050406030204" pitchFamily="18" charset="0"/>
                          </a:rPr>
                          <m:t>𝑢𝑚𝑏</m:t>
                        </m:r>
                      </m:sub>
                    </m:sSub>
                  </m:oMath>
                </a14:m>
                <a:r>
                  <a:rPr lang="en-US" dirty="0"/>
                  <a:t>, and </a:t>
                </a:r>
                <a14:m>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𝑤</m:t>
                        </m:r>
                      </m:e>
                      <m:sub>
                        <m:r>
                          <a:rPr lang="en-US" i="1" dirty="0">
                            <a:solidFill>
                              <a:srgbClr val="FF0000"/>
                            </a:solidFill>
                            <a:latin typeface="Cambria Math" panose="02040503050406030204" pitchFamily="18" charset="0"/>
                          </a:rPr>
                          <m:t>𝑒𝑥𝑎𝑐𝑡</m:t>
                        </m:r>
                      </m:sub>
                    </m:sSub>
                  </m:oMath>
                </a14:m>
                <a:r>
                  <a:rPr lang="en-US" dirty="0"/>
                  <a:t> ( = 1 - </a:t>
                </a:r>
                <a14:m>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𝑤</m:t>
                        </m:r>
                      </m:e>
                      <m:sub>
                        <m:r>
                          <a:rPr lang="en-US" i="1" dirty="0">
                            <a:solidFill>
                              <a:srgbClr val="FF0000"/>
                            </a:solidFill>
                            <a:latin typeface="Cambria Math" panose="02040503050406030204" pitchFamily="18" charset="0"/>
                          </a:rPr>
                          <m:t>𝑎𝑙𝑙</m:t>
                        </m:r>
                      </m:sub>
                    </m:sSub>
                  </m:oMath>
                </a14:m>
                <a:r>
                  <a:rPr lang="en-US" dirty="0"/>
                  <a:t> - </a:t>
                </a:r>
                <a14:m>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𝑤</m:t>
                        </m:r>
                      </m:e>
                      <m:sub>
                        <m:r>
                          <a:rPr lang="en-US" i="1" dirty="0">
                            <a:solidFill>
                              <a:srgbClr val="FF0000"/>
                            </a:solidFill>
                            <a:latin typeface="Cambria Math" panose="02040503050406030204" pitchFamily="18" charset="0"/>
                          </a:rPr>
                          <m:t>𝑢𝑚𝑏</m:t>
                        </m:r>
                      </m:sub>
                    </m:sSub>
                  </m:oMath>
                </a14:m>
                <a:r>
                  <a:rPr lang="en-US" dirty="0"/>
                  <a:t>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043" t="-2241" r="-1333"/>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24BFE6D4-27A9-4AE4-9EAE-AF75F97B179B}" type="slidenum">
              <a:rPr lang="en-US" smtClean="0"/>
              <a:t>19</a:t>
            </a:fld>
            <a:endParaRPr lang="en-US" dirty="0"/>
          </a:p>
        </p:txBody>
      </p:sp>
    </p:spTree>
    <p:extLst>
      <p:ext uri="{BB962C8B-B14F-4D97-AF65-F5344CB8AC3E}">
        <p14:creationId xmlns:p14="http://schemas.microsoft.com/office/powerpoint/2010/main" val="310357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2A2F2-7C71-4D4D-ABB7-A8E091C6D3D0}"/>
              </a:ext>
            </a:extLst>
          </p:cNvPr>
          <p:cNvSpPr>
            <a:spLocks noGrp="1"/>
          </p:cNvSpPr>
          <p:nvPr>
            <p:ph type="title"/>
          </p:nvPr>
        </p:nvSpPr>
        <p:spPr/>
        <p:txBody>
          <a:bodyPr/>
          <a:lstStyle/>
          <a:p>
            <a:r>
              <a:rPr lang="en-US" sz="4000" dirty="0">
                <a:solidFill>
                  <a:schemeClr val="accent5">
                    <a:lumMod val="75000"/>
                  </a:schemeClr>
                </a:solidFill>
                <a:cs typeface="Calibri" panose="020F0502020204030204" pitchFamily="34" charset="0"/>
              </a:rPr>
              <a:t>Disclaimer</a:t>
            </a:r>
            <a:r>
              <a:rPr lang="en-US" dirty="0"/>
              <a:t>	</a:t>
            </a:r>
          </a:p>
        </p:txBody>
      </p:sp>
      <p:sp>
        <p:nvSpPr>
          <p:cNvPr id="3" name="Content Placeholder 2">
            <a:extLst>
              <a:ext uri="{FF2B5EF4-FFF2-40B4-BE49-F238E27FC236}">
                <a16:creationId xmlns:a16="http://schemas.microsoft.com/office/drawing/2014/main" id="{86DCD0A1-04A6-432B-B1EB-30844D02DCFA}"/>
              </a:ext>
            </a:extLst>
          </p:cNvPr>
          <p:cNvSpPr>
            <a:spLocks noGrp="1"/>
          </p:cNvSpPr>
          <p:nvPr>
            <p:ph idx="1"/>
          </p:nvPr>
        </p:nvSpPr>
        <p:spPr/>
        <p:txBody>
          <a:bodyPr/>
          <a:lstStyle/>
          <a:p>
            <a:r>
              <a:rPr lang="en-US" dirty="0"/>
              <a:t>Any views expressed are those of the author(s) and not those of the U.S. Census Bureau. The Census Bureau has reviewed this data product for unauthorized disclosure of confidential information and has approved the disclosure avoidance applied. (Approval ID: CBDRB-FY22-ESMD001-001)</a:t>
            </a:r>
          </a:p>
          <a:p>
            <a:endParaRPr lang="en-US" dirty="0"/>
          </a:p>
        </p:txBody>
      </p:sp>
      <p:sp>
        <p:nvSpPr>
          <p:cNvPr id="4" name="Slide Number Placeholder 3">
            <a:extLst>
              <a:ext uri="{FF2B5EF4-FFF2-40B4-BE49-F238E27FC236}">
                <a16:creationId xmlns:a16="http://schemas.microsoft.com/office/drawing/2014/main" id="{5CA54D4C-8C29-466B-8C9B-7A4E84EEEA3B}"/>
              </a:ext>
            </a:extLst>
          </p:cNvPr>
          <p:cNvSpPr>
            <a:spLocks noGrp="1"/>
          </p:cNvSpPr>
          <p:nvPr>
            <p:ph type="sldNum" sz="quarter" idx="12"/>
          </p:nvPr>
        </p:nvSpPr>
        <p:spPr/>
        <p:txBody>
          <a:bodyPr/>
          <a:lstStyle/>
          <a:p>
            <a:fld id="{FC63ECC8-719A-498E-B101-491B6A35558E}" type="slidenum">
              <a:rPr lang="en-US" smtClean="0"/>
              <a:t>2</a:t>
            </a:fld>
            <a:endParaRPr lang="en-US" dirty="0"/>
          </a:p>
        </p:txBody>
      </p:sp>
    </p:spTree>
    <p:extLst>
      <p:ext uri="{BB962C8B-B14F-4D97-AF65-F5344CB8AC3E}">
        <p14:creationId xmlns:p14="http://schemas.microsoft.com/office/powerpoint/2010/main" val="3758025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Example: Model Ensemble</a:t>
            </a:r>
          </a:p>
        </p:txBody>
      </p:sp>
      <p:sp>
        <p:nvSpPr>
          <p:cNvPr id="4" name="Slide Number Placeholder 3"/>
          <p:cNvSpPr>
            <a:spLocks noGrp="1"/>
          </p:cNvSpPr>
          <p:nvPr>
            <p:ph type="sldNum" sz="quarter" idx="12"/>
          </p:nvPr>
        </p:nvSpPr>
        <p:spPr/>
        <p:txBody>
          <a:bodyPr/>
          <a:lstStyle/>
          <a:p>
            <a:fld id="{24BFE6D4-27A9-4AE4-9EAE-AF75F97B179B}" type="slidenum">
              <a:rPr lang="en-US" smtClean="0"/>
              <a:t>20</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04848985"/>
              </p:ext>
            </p:extLst>
          </p:nvPr>
        </p:nvGraphicFramePr>
        <p:xfrm>
          <a:off x="549443" y="3164585"/>
          <a:ext cx="11093115" cy="2377440"/>
        </p:xfrm>
        <a:graphic>
          <a:graphicData uri="http://schemas.openxmlformats.org/drawingml/2006/table">
            <a:tbl>
              <a:tblPr firstRow="1" bandRow="1">
                <a:tableStyleId>{5C22544A-7EE6-4342-B048-85BDC9FD1C3A}</a:tableStyleId>
              </a:tblPr>
              <a:tblGrid>
                <a:gridCol w="3697705">
                  <a:extLst>
                    <a:ext uri="{9D8B030D-6E8A-4147-A177-3AD203B41FA5}">
                      <a16:colId xmlns:a16="http://schemas.microsoft.com/office/drawing/2014/main" val="1999893663"/>
                    </a:ext>
                  </a:extLst>
                </a:gridCol>
                <a:gridCol w="3697705">
                  <a:extLst>
                    <a:ext uri="{9D8B030D-6E8A-4147-A177-3AD203B41FA5}">
                      <a16:colId xmlns:a16="http://schemas.microsoft.com/office/drawing/2014/main" val="2715041600"/>
                    </a:ext>
                  </a:extLst>
                </a:gridCol>
                <a:gridCol w="3697705">
                  <a:extLst>
                    <a:ext uri="{9D8B030D-6E8A-4147-A177-3AD203B41FA5}">
                      <a16:colId xmlns:a16="http://schemas.microsoft.com/office/drawing/2014/main" val="685224048"/>
                    </a:ext>
                  </a:extLst>
                </a:gridCol>
              </a:tblGrid>
              <a:tr h="347100">
                <a:tc>
                  <a:txBody>
                    <a:bodyPr/>
                    <a:lstStyle/>
                    <a:p>
                      <a:r>
                        <a:rPr lang="en-US" sz="1800" dirty="0">
                          <a:latin typeface="Calibri" panose="020F0502020204030204" pitchFamily="34" charset="0"/>
                        </a:rPr>
                        <a:t>All</a:t>
                      </a:r>
                    </a:p>
                  </a:txBody>
                  <a:tcPr/>
                </a:tc>
                <a:tc>
                  <a:txBody>
                    <a:bodyPr/>
                    <a:lstStyle/>
                    <a:p>
                      <a:r>
                        <a:rPr lang="en-US" sz="1800" dirty="0">
                          <a:latin typeface="Calibri" panose="020F0502020204030204" pitchFamily="34" charset="0"/>
                        </a:rPr>
                        <a:t>Umbrella</a:t>
                      </a:r>
                    </a:p>
                  </a:txBody>
                  <a:tcPr/>
                </a:tc>
                <a:tc>
                  <a:txBody>
                    <a:bodyPr/>
                    <a:lstStyle/>
                    <a:p>
                      <a:r>
                        <a:rPr lang="en-US" sz="1800" dirty="0">
                          <a:latin typeface="Calibri" panose="020F0502020204030204" pitchFamily="34" charset="0"/>
                        </a:rPr>
                        <a:t>Exact</a:t>
                      </a:r>
                    </a:p>
                  </a:txBody>
                  <a:tcPr/>
                </a:tc>
                <a:extLst>
                  <a:ext uri="{0D108BD9-81ED-4DB2-BD59-A6C34878D82A}">
                    <a16:rowId xmlns:a16="http://schemas.microsoft.com/office/drawing/2014/main" val="2386579258"/>
                  </a:ext>
                </a:extLst>
              </a:tr>
              <a:tr h="199453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latin typeface="+mn-lt"/>
                        </a:rPr>
                        <a:t>Look at how {retail}</a:t>
                      </a:r>
                      <a:r>
                        <a:rPr lang="en-US" sz="1800" baseline="0" dirty="0">
                          <a:latin typeface="+mn-lt"/>
                        </a:rPr>
                        <a:t> </a:t>
                      </a:r>
                      <a:r>
                        <a:rPr lang="en-US" sz="1800" dirty="0">
                          <a:latin typeface="+mn-lt"/>
                        </a:rPr>
                        <a:t>is distributed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latin typeface="+mn-lt"/>
                        </a:rPr>
                        <a:t>Look at how {bakeri} is distributed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latin typeface="+mn-lt"/>
                        </a:rPr>
                        <a:t>Look at how {retail,</a:t>
                      </a:r>
                      <a:r>
                        <a:rPr lang="en-US" sz="1800" baseline="0" dirty="0">
                          <a:latin typeface="+mn-lt"/>
                        </a:rPr>
                        <a:t> </a:t>
                      </a:r>
                      <a:r>
                        <a:rPr lang="en-US" sz="1800" dirty="0">
                          <a:latin typeface="+mn-lt"/>
                        </a:rPr>
                        <a:t>bakeri} is distributed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latin typeface="+mn-lt"/>
                        </a:rPr>
                        <a:t>Average NAICS distributions using purity weights</a:t>
                      </a:r>
                    </a:p>
                  </a:txBody>
                  <a:tcPr/>
                </a:tc>
                <a:tc>
                  <a:txBody>
                    <a:bodyPr/>
                    <a:lstStyle/>
                    <a:p>
                      <a:pPr marL="285750" indent="-285750">
                        <a:buFont typeface="Arial" panose="020B0604020202020204" pitchFamily="34" charset="0"/>
                        <a:buChar char="•"/>
                      </a:pPr>
                      <a:r>
                        <a:rPr lang="en-US" sz="1800" dirty="0">
                          <a:latin typeface="+mn-lt"/>
                        </a:rPr>
                        <a:t>The words {retail} and {bakeri} are</a:t>
                      </a:r>
                      <a:r>
                        <a:rPr lang="en-US" sz="1800" baseline="0" dirty="0">
                          <a:latin typeface="+mn-lt"/>
                        </a:rPr>
                        <a:t> subsets of {retail, bakeri}, so they are excluded from this model</a:t>
                      </a:r>
                    </a:p>
                    <a:p>
                      <a:pPr marL="285750" indent="-285750">
                        <a:buFont typeface="Arial" panose="020B0604020202020204" pitchFamily="34" charset="0"/>
                        <a:buChar char="•"/>
                      </a:pPr>
                      <a:r>
                        <a:rPr lang="en-US" sz="1800" dirty="0">
                          <a:latin typeface="+mn-lt"/>
                        </a:rPr>
                        <a:t>Look at how {retail, bakeri} is distributed</a:t>
                      </a:r>
                    </a:p>
                  </a:txBody>
                  <a:tcPr/>
                </a:tc>
                <a:tc>
                  <a:txBody>
                    <a:bodyPr/>
                    <a:lstStyle/>
                    <a:p>
                      <a:pPr marL="285750" indent="-285750">
                        <a:buFont typeface="Arial" panose="020B0604020202020204" pitchFamily="34" charset="0"/>
                        <a:buChar char="•"/>
                      </a:pPr>
                      <a:r>
                        <a:rPr lang="en-US" sz="1800" dirty="0">
                          <a:latin typeface="+mn-lt"/>
                        </a:rPr>
                        <a:t>Focus</a:t>
                      </a:r>
                      <a:r>
                        <a:rPr lang="en-US" sz="1800" baseline="0" dirty="0">
                          <a:latin typeface="+mn-lt"/>
                        </a:rPr>
                        <a:t> attention on observations in the training data that consist entirely of the words {retail} and {bakeri}</a:t>
                      </a:r>
                    </a:p>
                    <a:p>
                      <a:pPr marL="285750" indent="-285750">
                        <a:buFont typeface="Arial" panose="020B0604020202020204" pitchFamily="34" charset="0"/>
                        <a:buChar char="•"/>
                      </a:pPr>
                      <a:r>
                        <a:rPr lang="en-US" sz="1800" baseline="0" dirty="0">
                          <a:latin typeface="+mn-lt"/>
                        </a:rPr>
                        <a:t>Look at how these observations are distributed</a:t>
                      </a:r>
                    </a:p>
                    <a:p>
                      <a:pPr marL="285750" indent="-285750">
                        <a:buFont typeface="Arial" panose="020B0604020202020204" pitchFamily="34" charset="0"/>
                        <a:buChar char="•"/>
                      </a:pPr>
                      <a:endParaRPr lang="en-US" sz="1800" dirty="0"/>
                    </a:p>
                  </a:txBody>
                  <a:tcPr/>
                </a:tc>
                <a:extLst>
                  <a:ext uri="{0D108BD9-81ED-4DB2-BD59-A6C34878D82A}">
                    <a16:rowId xmlns:a16="http://schemas.microsoft.com/office/drawing/2014/main" val="2133474427"/>
                  </a:ext>
                </a:extLst>
              </a:tr>
            </a:tbl>
          </a:graphicData>
        </a:graphic>
      </p:graphicFrame>
      <p:sp>
        <p:nvSpPr>
          <p:cNvPr id="6" name="TextBox 5"/>
          <p:cNvSpPr txBox="1"/>
          <p:nvPr/>
        </p:nvSpPr>
        <p:spPr>
          <a:xfrm>
            <a:off x="469232" y="1665803"/>
            <a:ext cx="10884568" cy="1200329"/>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Calibri" panose="020F0502020204030204" pitchFamily="34" charset="0"/>
              </a:rPr>
              <a:t>Input text: </a:t>
            </a:r>
            <a:r>
              <a:rPr lang="en-US" sz="2400" dirty="0">
                <a:solidFill>
                  <a:srgbClr val="FF0000"/>
                </a:solidFill>
                <a:latin typeface="Calibri" panose="020F0502020204030204" pitchFamily="34" charset="0"/>
              </a:rPr>
              <a:t>“This is a retail bakery.”   </a:t>
            </a:r>
            <a:r>
              <a:rPr lang="en-US" sz="2400" dirty="0">
                <a:latin typeface="Calibri" panose="020F0502020204030204" pitchFamily="34" charset="0"/>
                <a:sym typeface="Wingdings" panose="05000000000000000000" pitchFamily="2" charset="2"/>
              </a:rPr>
              <a:t></a:t>
            </a:r>
            <a:r>
              <a:rPr lang="en-US" sz="2400" dirty="0">
                <a:solidFill>
                  <a:srgbClr val="FF0000"/>
                </a:solidFill>
                <a:latin typeface="Calibri" panose="020F0502020204030204" pitchFamily="34" charset="0"/>
              </a:rPr>
              <a:t>   </a:t>
            </a:r>
            <a:r>
              <a:rPr lang="en-US" sz="2400" dirty="0">
                <a:latin typeface="Calibri" panose="020F0502020204030204" pitchFamily="34" charset="0"/>
              </a:rPr>
              <a:t>Clean text: </a:t>
            </a:r>
            <a:r>
              <a:rPr lang="en-US" sz="2400" dirty="0">
                <a:solidFill>
                  <a:srgbClr val="FF0000"/>
                </a:solidFill>
                <a:latin typeface="Calibri" panose="020F0502020204030204" pitchFamily="34" charset="0"/>
              </a:rPr>
              <a:t>“retail bakeri”</a:t>
            </a:r>
          </a:p>
          <a:p>
            <a:pPr marL="342900" indent="-342900">
              <a:buFont typeface="Arial" panose="020B0604020202020204" pitchFamily="34" charset="0"/>
              <a:buChar char="•"/>
            </a:pPr>
            <a:r>
              <a:rPr lang="en-US" sz="2400" dirty="0">
                <a:latin typeface="Calibri" panose="020F0502020204030204" pitchFamily="34" charset="0"/>
              </a:rPr>
              <a:t>The words {retail}, {bakeri}, and the two-word combination {retail, bakeri} are in BEACON’s dictionary</a:t>
            </a:r>
          </a:p>
        </p:txBody>
      </p:sp>
    </p:spTree>
    <p:extLst>
      <p:ext uri="{BB962C8B-B14F-4D97-AF65-F5344CB8AC3E}">
        <p14:creationId xmlns:p14="http://schemas.microsoft.com/office/powerpoint/2010/main" val="2896208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3775A-9EF3-4175-85A0-591619FED844}"/>
              </a:ext>
            </a:extLst>
          </p:cNvPr>
          <p:cNvSpPr>
            <a:spLocks noGrp="1"/>
          </p:cNvSpPr>
          <p:nvPr>
            <p:ph type="title"/>
          </p:nvPr>
        </p:nvSpPr>
        <p:spPr/>
        <p:txBody>
          <a:bodyPr>
            <a:normAutofit/>
          </a:bodyPr>
          <a:lstStyle/>
          <a:p>
            <a:pPr algn="ctr"/>
            <a:r>
              <a:rPr lang="en-US" sz="4000" dirty="0">
                <a:solidFill>
                  <a:schemeClr val="accent5">
                    <a:lumMod val="75000"/>
                  </a:schemeClr>
                </a:solidFill>
                <a:cs typeface="Calibri" panose="020F0502020204030204" pitchFamily="34" charset="0"/>
              </a:rPr>
              <a:t>Example: Sector Distribution of “retail”</a:t>
            </a:r>
            <a:endParaRPr lang="en-US" sz="2400" dirty="0">
              <a:solidFill>
                <a:schemeClr val="accent5">
                  <a:lumMod val="75000"/>
                </a:schemeClr>
              </a:solidFill>
              <a:cs typeface="Calibri" panose="020F0502020204030204" pitchFamily="34" charset="0"/>
            </a:endParaRPr>
          </a:p>
        </p:txBody>
      </p:sp>
      <p:sp>
        <p:nvSpPr>
          <p:cNvPr id="4" name="Slide Number Placeholder 3">
            <a:extLst>
              <a:ext uri="{FF2B5EF4-FFF2-40B4-BE49-F238E27FC236}">
                <a16:creationId xmlns:a16="http://schemas.microsoft.com/office/drawing/2014/main" id="{59337760-A700-405A-9B83-052DA1F6F400}"/>
              </a:ext>
            </a:extLst>
          </p:cNvPr>
          <p:cNvSpPr>
            <a:spLocks noGrp="1"/>
          </p:cNvSpPr>
          <p:nvPr>
            <p:ph type="sldNum" sz="quarter" idx="12"/>
          </p:nvPr>
        </p:nvSpPr>
        <p:spPr/>
        <p:txBody>
          <a:bodyPr/>
          <a:lstStyle/>
          <a:p>
            <a:fld id="{FC63ECC8-719A-498E-B101-491B6A35558E}" type="slidenum">
              <a:rPr lang="en-US" smtClean="0"/>
              <a:t>21</a:t>
            </a:fld>
            <a:endParaRPr lang="en-US" dirty="0"/>
          </a:p>
        </p:txBody>
      </p:sp>
      <p:graphicFrame>
        <p:nvGraphicFramePr>
          <p:cNvPr id="5" name="Content Placeholder 4">
            <a:extLst>
              <a:ext uri="{FF2B5EF4-FFF2-40B4-BE49-F238E27FC236}">
                <a16:creationId xmlns:a16="http://schemas.microsoft.com/office/drawing/2014/main" id="{A9C466B0-99A5-48DB-A69D-1C2857871B9C}"/>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4726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3775A-9EF3-4175-85A0-591619FED844}"/>
              </a:ext>
            </a:extLst>
          </p:cNvPr>
          <p:cNvSpPr>
            <a:spLocks noGrp="1"/>
          </p:cNvSpPr>
          <p:nvPr>
            <p:ph type="title"/>
          </p:nvPr>
        </p:nvSpPr>
        <p:spPr/>
        <p:txBody>
          <a:bodyPr/>
          <a:lstStyle/>
          <a:p>
            <a:pPr algn="ctr"/>
            <a:r>
              <a:rPr lang="en-US" sz="4000" dirty="0">
                <a:solidFill>
                  <a:schemeClr val="accent5">
                    <a:lumMod val="75000"/>
                  </a:schemeClr>
                </a:solidFill>
                <a:cs typeface="Calibri" panose="020F0502020204030204" pitchFamily="34" charset="0"/>
              </a:rPr>
              <a:t>Example: Sector Distribution of “</a:t>
            </a:r>
            <a:r>
              <a:rPr lang="en-US" sz="4000" dirty="0" err="1">
                <a:solidFill>
                  <a:schemeClr val="accent5">
                    <a:lumMod val="75000"/>
                  </a:schemeClr>
                </a:solidFill>
                <a:cs typeface="Calibri" panose="020F0502020204030204" pitchFamily="34" charset="0"/>
              </a:rPr>
              <a:t>bakeri</a:t>
            </a:r>
            <a:r>
              <a:rPr lang="en-US" dirty="0">
                <a:solidFill>
                  <a:schemeClr val="accent5">
                    <a:lumMod val="75000"/>
                  </a:schemeClr>
                </a:solidFill>
                <a:cs typeface="Calibri" panose="020F0502020204030204" pitchFamily="34" charset="0"/>
              </a:rPr>
              <a:t>”</a:t>
            </a:r>
            <a:endParaRPr lang="en-US" sz="2000" dirty="0">
              <a:solidFill>
                <a:schemeClr val="accent5">
                  <a:lumMod val="75000"/>
                </a:schemeClr>
              </a:solidFill>
              <a:cs typeface="Calibri" panose="020F0502020204030204" pitchFamily="34" charset="0"/>
            </a:endParaRPr>
          </a:p>
        </p:txBody>
      </p:sp>
      <p:sp>
        <p:nvSpPr>
          <p:cNvPr id="4" name="Slide Number Placeholder 3">
            <a:extLst>
              <a:ext uri="{FF2B5EF4-FFF2-40B4-BE49-F238E27FC236}">
                <a16:creationId xmlns:a16="http://schemas.microsoft.com/office/drawing/2014/main" id="{59337760-A700-405A-9B83-052DA1F6F400}"/>
              </a:ext>
            </a:extLst>
          </p:cNvPr>
          <p:cNvSpPr>
            <a:spLocks noGrp="1"/>
          </p:cNvSpPr>
          <p:nvPr>
            <p:ph type="sldNum" sz="quarter" idx="12"/>
          </p:nvPr>
        </p:nvSpPr>
        <p:spPr/>
        <p:txBody>
          <a:bodyPr/>
          <a:lstStyle/>
          <a:p>
            <a:fld id="{FC63ECC8-719A-498E-B101-491B6A35558E}" type="slidenum">
              <a:rPr lang="en-US" smtClean="0"/>
              <a:t>22</a:t>
            </a:fld>
            <a:endParaRPr lang="en-US" dirty="0"/>
          </a:p>
        </p:txBody>
      </p:sp>
      <p:graphicFrame>
        <p:nvGraphicFramePr>
          <p:cNvPr id="7" name="Content Placeholder 6">
            <a:extLst>
              <a:ext uri="{FF2B5EF4-FFF2-40B4-BE49-F238E27FC236}">
                <a16:creationId xmlns:a16="http://schemas.microsoft.com/office/drawing/2014/main" id="{33B904CE-645E-4D60-84A6-5EFBD1B819ED}"/>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9290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3775A-9EF3-4175-85A0-591619FED844}"/>
              </a:ext>
            </a:extLst>
          </p:cNvPr>
          <p:cNvSpPr>
            <a:spLocks noGrp="1"/>
          </p:cNvSpPr>
          <p:nvPr>
            <p:ph type="title"/>
          </p:nvPr>
        </p:nvSpPr>
        <p:spPr/>
        <p:txBody>
          <a:bodyPr/>
          <a:lstStyle/>
          <a:p>
            <a:pPr algn="ctr"/>
            <a:r>
              <a:rPr lang="en-US" sz="4000" dirty="0">
                <a:solidFill>
                  <a:schemeClr val="accent5">
                    <a:lumMod val="75000"/>
                  </a:schemeClr>
                </a:solidFill>
                <a:cs typeface="Calibri" panose="020F0502020204030204" pitchFamily="34" charset="0"/>
              </a:rPr>
              <a:t>Example: Sector Distribution of [“retail”,“</a:t>
            </a:r>
            <a:r>
              <a:rPr lang="en-US" sz="4000" dirty="0" err="1">
                <a:solidFill>
                  <a:schemeClr val="accent5">
                    <a:lumMod val="75000"/>
                  </a:schemeClr>
                </a:solidFill>
                <a:cs typeface="Calibri" panose="020F0502020204030204" pitchFamily="34" charset="0"/>
              </a:rPr>
              <a:t>bakeri</a:t>
            </a:r>
            <a:r>
              <a:rPr lang="en-US" sz="4000" dirty="0">
                <a:solidFill>
                  <a:schemeClr val="accent5">
                    <a:lumMod val="75000"/>
                  </a:schemeClr>
                </a:solidFill>
                <a:cs typeface="Calibri" panose="020F0502020204030204" pitchFamily="34" charset="0"/>
              </a:rPr>
              <a:t>”]</a:t>
            </a:r>
            <a:endParaRPr lang="en-US" sz="2400" dirty="0">
              <a:solidFill>
                <a:schemeClr val="accent5">
                  <a:lumMod val="75000"/>
                </a:schemeClr>
              </a:solidFill>
              <a:cs typeface="Calibri" panose="020F0502020204030204" pitchFamily="34" charset="0"/>
            </a:endParaRPr>
          </a:p>
        </p:txBody>
      </p:sp>
      <p:sp>
        <p:nvSpPr>
          <p:cNvPr id="4" name="Slide Number Placeholder 3">
            <a:extLst>
              <a:ext uri="{FF2B5EF4-FFF2-40B4-BE49-F238E27FC236}">
                <a16:creationId xmlns:a16="http://schemas.microsoft.com/office/drawing/2014/main" id="{59337760-A700-405A-9B83-052DA1F6F400}"/>
              </a:ext>
            </a:extLst>
          </p:cNvPr>
          <p:cNvSpPr>
            <a:spLocks noGrp="1"/>
          </p:cNvSpPr>
          <p:nvPr>
            <p:ph type="sldNum" sz="quarter" idx="12"/>
          </p:nvPr>
        </p:nvSpPr>
        <p:spPr/>
        <p:txBody>
          <a:bodyPr/>
          <a:lstStyle/>
          <a:p>
            <a:fld id="{FC63ECC8-719A-498E-B101-491B6A35558E}" type="slidenum">
              <a:rPr lang="en-US" smtClean="0"/>
              <a:t>23</a:t>
            </a:fld>
            <a:endParaRPr lang="en-US" dirty="0"/>
          </a:p>
        </p:txBody>
      </p:sp>
      <p:graphicFrame>
        <p:nvGraphicFramePr>
          <p:cNvPr id="7" name="Content Placeholder 6">
            <a:extLst>
              <a:ext uri="{FF2B5EF4-FFF2-40B4-BE49-F238E27FC236}">
                <a16:creationId xmlns:a16="http://schemas.microsoft.com/office/drawing/2014/main" id="{048103D1-0EB5-48FA-BA98-9758898E295C}"/>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9580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3775A-9EF3-4175-85A0-591619FED844}"/>
              </a:ext>
            </a:extLst>
          </p:cNvPr>
          <p:cNvSpPr>
            <a:spLocks noGrp="1"/>
          </p:cNvSpPr>
          <p:nvPr>
            <p:ph type="title"/>
          </p:nvPr>
        </p:nvSpPr>
        <p:spPr/>
        <p:txBody>
          <a:bodyPr/>
          <a:lstStyle/>
          <a:p>
            <a:pPr algn="ctr"/>
            <a:r>
              <a:rPr lang="en-US" sz="4000" dirty="0">
                <a:solidFill>
                  <a:schemeClr val="accent5">
                    <a:lumMod val="75000"/>
                  </a:schemeClr>
                </a:solidFill>
                <a:cs typeface="Calibri" panose="020F0502020204030204" pitchFamily="34" charset="0"/>
              </a:rPr>
              <a:t>Example: Sector Dist. of exact[“retail”,“</a:t>
            </a:r>
            <a:r>
              <a:rPr lang="en-US" sz="4000" dirty="0" err="1">
                <a:solidFill>
                  <a:schemeClr val="accent5">
                    <a:lumMod val="75000"/>
                  </a:schemeClr>
                </a:solidFill>
                <a:cs typeface="Calibri" panose="020F0502020204030204" pitchFamily="34" charset="0"/>
              </a:rPr>
              <a:t>bakeri</a:t>
            </a:r>
            <a:r>
              <a:rPr lang="en-US" sz="4000" dirty="0">
                <a:solidFill>
                  <a:schemeClr val="accent5">
                    <a:lumMod val="75000"/>
                  </a:schemeClr>
                </a:solidFill>
                <a:cs typeface="Calibri" panose="020F0502020204030204" pitchFamily="34" charset="0"/>
              </a:rPr>
              <a:t>”]</a:t>
            </a:r>
            <a:endParaRPr lang="en-US" sz="2400" dirty="0">
              <a:solidFill>
                <a:schemeClr val="accent5">
                  <a:lumMod val="75000"/>
                </a:schemeClr>
              </a:solidFill>
              <a:cs typeface="Calibri" panose="020F0502020204030204" pitchFamily="34" charset="0"/>
            </a:endParaRPr>
          </a:p>
        </p:txBody>
      </p:sp>
      <p:sp>
        <p:nvSpPr>
          <p:cNvPr id="4" name="Slide Number Placeholder 3">
            <a:extLst>
              <a:ext uri="{FF2B5EF4-FFF2-40B4-BE49-F238E27FC236}">
                <a16:creationId xmlns:a16="http://schemas.microsoft.com/office/drawing/2014/main" id="{59337760-A700-405A-9B83-052DA1F6F400}"/>
              </a:ext>
            </a:extLst>
          </p:cNvPr>
          <p:cNvSpPr>
            <a:spLocks noGrp="1"/>
          </p:cNvSpPr>
          <p:nvPr>
            <p:ph type="sldNum" sz="quarter" idx="12"/>
          </p:nvPr>
        </p:nvSpPr>
        <p:spPr/>
        <p:txBody>
          <a:bodyPr/>
          <a:lstStyle/>
          <a:p>
            <a:fld id="{FC63ECC8-719A-498E-B101-491B6A35558E}" type="slidenum">
              <a:rPr lang="en-US" smtClean="0"/>
              <a:t>24</a:t>
            </a:fld>
            <a:endParaRPr lang="en-US" dirty="0"/>
          </a:p>
        </p:txBody>
      </p:sp>
      <p:graphicFrame>
        <p:nvGraphicFramePr>
          <p:cNvPr id="7" name="Content Placeholder 6">
            <a:extLst>
              <a:ext uri="{FF2B5EF4-FFF2-40B4-BE49-F238E27FC236}">
                <a16:creationId xmlns:a16="http://schemas.microsoft.com/office/drawing/2014/main" id="{6933879D-E23C-4C47-9F17-BDD500EB7709}"/>
              </a:ext>
            </a:extLst>
          </p:cNvPr>
          <p:cNvGraphicFramePr>
            <a:graphicFrameLocks noGrp="1"/>
          </p:cNvGraphicFramePr>
          <p:nvPr>
            <p:ph idx="1"/>
            <p:extLst>
              <p:ext uri="{D42A27DB-BD31-4B8C-83A1-F6EECF244321}">
                <p14:modId xmlns:p14="http://schemas.microsoft.com/office/powerpoint/2010/main" val="247615016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103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466DB-A88D-48B4-B99A-A0BB80CC70B4}"/>
              </a:ext>
            </a:extLst>
          </p:cNvPr>
          <p:cNvSpPr>
            <a:spLocks noGrp="1"/>
          </p:cNvSpPr>
          <p:nvPr>
            <p:ph type="title"/>
          </p:nvPr>
        </p:nvSpPr>
        <p:spPr/>
        <p:txBody>
          <a:bodyPr/>
          <a:lstStyle/>
          <a:p>
            <a:r>
              <a:rPr lang="en-US" dirty="0">
                <a:solidFill>
                  <a:schemeClr val="accent5">
                    <a:lumMod val="75000"/>
                  </a:schemeClr>
                </a:solidFill>
                <a:cs typeface="Calibri" panose="020F0502020204030204" pitchFamily="34" charset="0"/>
              </a:rPr>
              <a:t>Example: Abbreviated Final Results</a:t>
            </a:r>
            <a:endParaRPr lang="en-US" dirty="0"/>
          </a:p>
        </p:txBody>
      </p:sp>
      <p:graphicFrame>
        <p:nvGraphicFramePr>
          <p:cNvPr id="3" name="Table 3">
            <a:extLst>
              <a:ext uri="{FF2B5EF4-FFF2-40B4-BE49-F238E27FC236}">
                <a16:creationId xmlns:a16="http://schemas.microsoft.com/office/drawing/2014/main" id="{EE5CA27A-F36C-46C1-B995-2757F1E955B7}"/>
              </a:ext>
            </a:extLst>
          </p:cNvPr>
          <p:cNvGraphicFramePr>
            <a:graphicFrameLocks noGrp="1"/>
          </p:cNvGraphicFramePr>
          <p:nvPr>
            <p:extLst>
              <p:ext uri="{D42A27DB-BD31-4B8C-83A1-F6EECF244321}">
                <p14:modId xmlns:p14="http://schemas.microsoft.com/office/powerpoint/2010/main" val="72668803"/>
              </p:ext>
            </p:extLst>
          </p:nvPr>
        </p:nvGraphicFramePr>
        <p:xfrm>
          <a:off x="838200" y="1690688"/>
          <a:ext cx="9978189" cy="3850640"/>
        </p:xfrm>
        <a:graphic>
          <a:graphicData uri="http://schemas.openxmlformats.org/drawingml/2006/table">
            <a:tbl>
              <a:tblPr firstRow="1" bandRow="1">
                <a:tableStyleId>{5C22544A-7EE6-4342-B048-85BDC9FD1C3A}</a:tableStyleId>
              </a:tblPr>
              <a:tblGrid>
                <a:gridCol w="2006268">
                  <a:extLst>
                    <a:ext uri="{9D8B030D-6E8A-4147-A177-3AD203B41FA5}">
                      <a16:colId xmlns:a16="http://schemas.microsoft.com/office/drawing/2014/main" val="1627243608"/>
                    </a:ext>
                  </a:extLst>
                </a:gridCol>
                <a:gridCol w="949401">
                  <a:extLst>
                    <a:ext uri="{9D8B030D-6E8A-4147-A177-3AD203B41FA5}">
                      <a16:colId xmlns:a16="http://schemas.microsoft.com/office/drawing/2014/main" val="3851304986"/>
                    </a:ext>
                  </a:extLst>
                </a:gridCol>
                <a:gridCol w="1121031">
                  <a:extLst>
                    <a:ext uri="{9D8B030D-6E8A-4147-A177-3AD203B41FA5}">
                      <a16:colId xmlns:a16="http://schemas.microsoft.com/office/drawing/2014/main" val="3643103188"/>
                    </a:ext>
                  </a:extLst>
                </a:gridCol>
                <a:gridCol w="2667000">
                  <a:extLst>
                    <a:ext uri="{9D8B030D-6E8A-4147-A177-3AD203B41FA5}">
                      <a16:colId xmlns:a16="http://schemas.microsoft.com/office/drawing/2014/main" val="1084878290"/>
                    </a:ext>
                  </a:extLst>
                </a:gridCol>
                <a:gridCol w="3234489">
                  <a:extLst>
                    <a:ext uri="{9D8B030D-6E8A-4147-A177-3AD203B41FA5}">
                      <a16:colId xmlns:a16="http://schemas.microsoft.com/office/drawing/2014/main" val="2930587845"/>
                    </a:ext>
                  </a:extLst>
                </a:gridCol>
              </a:tblGrid>
              <a:tr h="370840">
                <a:tc>
                  <a:txBody>
                    <a:bodyPr/>
                    <a:lstStyle/>
                    <a:p>
                      <a:r>
                        <a:rPr lang="en-US" dirty="0"/>
                        <a:t>Rank</a:t>
                      </a:r>
                    </a:p>
                  </a:txBody>
                  <a:tcPr/>
                </a:tc>
                <a:tc>
                  <a:txBody>
                    <a:bodyPr/>
                    <a:lstStyle/>
                    <a:p>
                      <a:r>
                        <a:rPr lang="en-US" dirty="0"/>
                        <a:t>NAICS</a:t>
                      </a:r>
                    </a:p>
                  </a:txBody>
                  <a:tcPr/>
                </a:tc>
                <a:tc>
                  <a:txBody>
                    <a:bodyPr/>
                    <a:lstStyle/>
                    <a:p>
                      <a:r>
                        <a:rPr lang="en-US" dirty="0"/>
                        <a:t>Score</a:t>
                      </a:r>
                    </a:p>
                  </a:txBody>
                  <a:tcPr/>
                </a:tc>
                <a:tc>
                  <a:txBody>
                    <a:bodyPr/>
                    <a:lstStyle/>
                    <a:p>
                      <a:r>
                        <a:rPr lang="en-US" dirty="0"/>
                        <a:t>Sector Description</a:t>
                      </a:r>
                    </a:p>
                  </a:txBody>
                  <a:tcPr/>
                </a:tc>
                <a:tc>
                  <a:txBody>
                    <a:bodyPr/>
                    <a:lstStyle/>
                    <a:p>
                      <a:r>
                        <a:rPr lang="en-US" dirty="0"/>
                        <a:t>NAICS Description</a:t>
                      </a:r>
                    </a:p>
                  </a:txBody>
                  <a:tcPr/>
                </a:tc>
                <a:extLst>
                  <a:ext uri="{0D108BD9-81ED-4DB2-BD59-A6C34878D82A}">
                    <a16:rowId xmlns:a16="http://schemas.microsoft.com/office/drawing/2014/main" val="1005054157"/>
                  </a:ext>
                </a:extLst>
              </a:tr>
              <a:tr h="370840">
                <a:tc>
                  <a:txBody>
                    <a:bodyPr/>
                    <a:lstStyle/>
                    <a:p>
                      <a:r>
                        <a:rPr lang="en-US" dirty="0"/>
                        <a:t>1</a:t>
                      </a:r>
                    </a:p>
                  </a:txBody>
                  <a:tcPr/>
                </a:tc>
                <a:tc>
                  <a:txBody>
                    <a:bodyPr/>
                    <a:lstStyle/>
                    <a:p>
                      <a:r>
                        <a:rPr lang="en-US" dirty="0"/>
                        <a:t>311811</a:t>
                      </a:r>
                    </a:p>
                  </a:txBody>
                  <a:tcPr/>
                </a:tc>
                <a:tc>
                  <a:txBody>
                    <a:bodyPr/>
                    <a:lstStyle/>
                    <a:p>
                      <a:r>
                        <a:rPr lang="en-US" dirty="0"/>
                        <a:t>52.24</a:t>
                      </a:r>
                    </a:p>
                  </a:txBody>
                  <a:tcPr/>
                </a:tc>
                <a:tc>
                  <a:txBody>
                    <a:bodyPr/>
                    <a:lstStyle/>
                    <a:p>
                      <a:r>
                        <a:rPr lang="en-US" dirty="0"/>
                        <a:t>Manufacturing</a:t>
                      </a:r>
                    </a:p>
                  </a:txBody>
                  <a:tcPr/>
                </a:tc>
                <a:tc>
                  <a:txBody>
                    <a:bodyPr/>
                    <a:lstStyle/>
                    <a:p>
                      <a:r>
                        <a:rPr lang="en-US" dirty="0"/>
                        <a:t>Retail bakeries, baking bread, cakes, and other bakery products…</a:t>
                      </a:r>
                    </a:p>
                  </a:txBody>
                  <a:tcPr/>
                </a:tc>
                <a:extLst>
                  <a:ext uri="{0D108BD9-81ED-4DB2-BD59-A6C34878D82A}">
                    <a16:rowId xmlns:a16="http://schemas.microsoft.com/office/drawing/2014/main" val="510506502"/>
                  </a:ext>
                </a:extLst>
              </a:tr>
              <a:tr h="370840">
                <a:tc>
                  <a:txBody>
                    <a:bodyPr/>
                    <a:lstStyle/>
                    <a:p>
                      <a:r>
                        <a:rPr lang="en-US" dirty="0"/>
                        <a:t>2</a:t>
                      </a:r>
                    </a:p>
                  </a:txBody>
                  <a:tcPr/>
                </a:tc>
                <a:tc>
                  <a:txBody>
                    <a:bodyPr/>
                    <a:lstStyle/>
                    <a:p>
                      <a:r>
                        <a:rPr lang="en-US" dirty="0"/>
                        <a:t>722515</a:t>
                      </a:r>
                    </a:p>
                  </a:txBody>
                  <a:tcPr/>
                </a:tc>
                <a:tc>
                  <a:txBody>
                    <a:bodyPr/>
                    <a:lstStyle/>
                    <a:p>
                      <a:r>
                        <a:rPr lang="en-US" dirty="0"/>
                        <a:t>16.29</a:t>
                      </a:r>
                    </a:p>
                  </a:txBody>
                  <a:tcPr/>
                </a:tc>
                <a:tc>
                  <a:txBody>
                    <a:bodyPr/>
                    <a:lstStyle/>
                    <a:p>
                      <a:r>
                        <a:rPr lang="en-US" dirty="0"/>
                        <a:t>Accommodation and Food Services</a:t>
                      </a:r>
                    </a:p>
                  </a:txBody>
                  <a:tcPr/>
                </a:tc>
                <a:tc>
                  <a:txBody>
                    <a:bodyPr/>
                    <a:lstStyle/>
                    <a:p>
                      <a:r>
                        <a:rPr lang="en-US" dirty="0"/>
                        <a:t>Snack and nonalcoholic beverage bars,…</a:t>
                      </a:r>
                    </a:p>
                  </a:txBody>
                  <a:tcPr/>
                </a:tc>
                <a:extLst>
                  <a:ext uri="{0D108BD9-81ED-4DB2-BD59-A6C34878D82A}">
                    <a16:rowId xmlns:a16="http://schemas.microsoft.com/office/drawing/2014/main" val="1222616905"/>
                  </a:ext>
                </a:extLst>
              </a:tr>
              <a:tr h="370840">
                <a:tc>
                  <a:txBody>
                    <a:bodyPr/>
                    <a:lstStyle/>
                    <a:p>
                      <a:r>
                        <a:rPr lang="en-US" dirty="0"/>
                        <a:t>3</a:t>
                      </a:r>
                    </a:p>
                  </a:txBody>
                  <a:tcPr/>
                </a:tc>
                <a:tc>
                  <a:txBody>
                    <a:bodyPr/>
                    <a:lstStyle/>
                    <a:p>
                      <a:r>
                        <a:rPr lang="en-US" dirty="0"/>
                        <a:t>445291</a:t>
                      </a:r>
                    </a:p>
                  </a:txBody>
                  <a:tcPr/>
                </a:tc>
                <a:tc>
                  <a:txBody>
                    <a:bodyPr/>
                    <a:lstStyle/>
                    <a:p>
                      <a:r>
                        <a:rPr lang="en-US" dirty="0"/>
                        <a:t>12.91</a:t>
                      </a:r>
                    </a:p>
                  </a:txBody>
                  <a:tcPr/>
                </a:tc>
                <a:tc>
                  <a:txBody>
                    <a:bodyPr/>
                    <a:lstStyle/>
                    <a:p>
                      <a:r>
                        <a:rPr lang="en-US" dirty="0"/>
                        <a:t>Retail Trade</a:t>
                      </a:r>
                    </a:p>
                  </a:txBody>
                  <a:tcPr/>
                </a:tc>
                <a:tc>
                  <a:txBody>
                    <a:bodyPr/>
                    <a:lstStyle/>
                    <a:p>
                      <a:r>
                        <a:rPr lang="en-US" dirty="0"/>
                        <a:t>Baked goods stores</a:t>
                      </a:r>
                    </a:p>
                  </a:txBody>
                  <a:tcPr/>
                </a:tc>
                <a:extLst>
                  <a:ext uri="{0D108BD9-81ED-4DB2-BD59-A6C34878D82A}">
                    <a16:rowId xmlns:a16="http://schemas.microsoft.com/office/drawing/2014/main" val="2429863146"/>
                  </a:ext>
                </a:extLst>
              </a:tr>
              <a:tr h="370840">
                <a:tc>
                  <a:txBody>
                    <a:bodyPr/>
                    <a:lstStyle/>
                    <a:p>
                      <a:r>
                        <a:rPr lang="en-US" dirty="0"/>
                        <a:t>4</a:t>
                      </a:r>
                    </a:p>
                  </a:txBody>
                  <a:tcPr/>
                </a:tc>
                <a:tc>
                  <a:txBody>
                    <a:bodyPr/>
                    <a:lstStyle/>
                    <a:p>
                      <a:r>
                        <a:rPr lang="en-US" dirty="0"/>
                        <a:t>445110</a:t>
                      </a:r>
                    </a:p>
                  </a:txBody>
                  <a:tcPr/>
                </a:tc>
                <a:tc>
                  <a:txBody>
                    <a:bodyPr/>
                    <a:lstStyle/>
                    <a:p>
                      <a:r>
                        <a:rPr lang="en-US" dirty="0"/>
                        <a:t>3.14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Retail Trade</a:t>
                      </a:r>
                    </a:p>
                    <a:p>
                      <a:endParaRPr lang="en-US" dirty="0"/>
                    </a:p>
                  </a:txBody>
                  <a:tcPr/>
                </a:tc>
                <a:tc>
                  <a:txBody>
                    <a:bodyPr/>
                    <a:lstStyle/>
                    <a:p>
                      <a:r>
                        <a:rPr lang="en-US" dirty="0"/>
                        <a:t>Supermarkets and other grocery stores (except convenience stores)</a:t>
                      </a:r>
                    </a:p>
                  </a:txBody>
                  <a:tcPr/>
                </a:tc>
                <a:extLst>
                  <a:ext uri="{0D108BD9-81ED-4DB2-BD59-A6C34878D82A}">
                    <a16:rowId xmlns:a16="http://schemas.microsoft.com/office/drawing/2014/main" val="1391348277"/>
                  </a:ext>
                </a:extLst>
              </a:tr>
              <a:tr h="370840">
                <a:tc>
                  <a:txBody>
                    <a:bodyPr/>
                    <a:lstStyle/>
                    <a:p>
                      <a:r>
                        <a:rPr lang="en-US" dirty="0"/>
                        <a:t>5</a:t>
                      </a:r>
                    </a:p>
                  </a:txBody>
                  <a:tcPr/>
                </a:tc>
                <a:tc>
                  <a:txBody>
                    <a:bodyPr/>
                    <a:lstStyle/>
                    <a:p>
                      <a:r>
                        <a:rPr lang="en-US" dirty="0"/>
                        <a:t>454390</a:t>
                      </a:r>
                    </a:p>
                  </a:txBody>
                  <a:tcPr/>
                </a:tc>
                <a:tc>
                  <a:txBody>
                    <a:bodyPr/>
                    <a:lstStyle/>
                    <a:p>
                      <a:r>
                        <a:rPr lang="en-US" dirty="0"/>
                        <a:t>2.44</a:t>
                      </a:r>
                    </a:p>
                  </a:txBody>
                  <a:tcPr/>
                </a:tc>
                <a:tc>
                  <a:txBody>
                    <a:bodyPr/>
                    <a:lstStyle/>
                    <a:p>
                      <a:r>
                        <a:rPr lang="en-US" dirty="0"/>
                        <a:t>Retail Trade</a:t>
                      </a:r>
                    </a:p>
                  </a:txBody>
                  <a:tcPr/>
                </a:tc>
                <a:tc>
                  <a:txBody>
                    <a:bodyPr/>
                    <a:lstStyle/>
                    <a:p>
                      <a:r>
                        <a:rPr lang="en-US" dirty="0"/>
                        <a:t>Other direct selling establishments,…</a:t>
                      </a:r>
                    </a:p>
                  </a:txBody>
                  <a:tcPr/>
                </a:tc>
                <a:extLst>
                  <a:ext uri="{0D108BD9-81ED-4DB2-BD59-A6C34878D82A}">
                    <a16:rowId xmlns:a16="http://schemas.microsoft.com/office/drawing/2014/main" val="47786086"/>
                  </a:ext>
                </a:extLst>
              </a:tr>
            </a:tbl>
          </a:graphicData>
        </a:graphic>
      </p:graphicFrame>
      <p:sp>
        <p:nvSpPr>
          <p:cNvPr id="5" name="Slide Number Placeholder 4">
            <a:extLst>
              <a:ext uri="{FF2B5EF4-FFF2-40B4-BE49-F238E27FC236}">
                <a16:creationId xmlns:a16="http://schemas.microsoft.com/office/drawing/2014/main" id="{515B6310-AD33-E94A-B4AD-56185CFEA20C}"/>
              </a:ext>
            </a:extLst>
          </p:cNvPr>
          <p:cNvSpPr>
            <a:spLocks noGrp="1"/>
          </p:cNvSpPr>
          <p:nvPr>
            <p:ph type="sldNum" sz="quarter" idx="12"/>
          </p:nvPr>
        </p:nvSpPr>
        <p:spPr/>
        <p:txBody>
          <a:bodyPr/>
          <a:lstStyle/>
          <a:p>
            <a:fld id="{FC63ECC8-719A-498E-B101-491B6A35558E}" type="slidenum">
              <a:rPr lang="en-US" smtClean="0"/>
              <a:t>25</a:t>
            </a:fld>
            <a:endParaRPr lang="en-US" dirty="0"/>
          </a:p>
        </p:txBody>
      </p:sp>
    </p:spTree>
    <p:extLst>
      <p:ext uri="{BB962C8B-B14F-4D97-AF65-F5344CB8AC3E}">
        <p14:creationId xmlns:p14="http://schemas.microsoft.com/office/powerpoint/2010/main" val="389943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3E943-D6EF-4BAB-9D07-14E53C3D3118}"/>
              </a:ext>
            </a:extLst>
          </p:cNvPr>
          <p:cNvSpPr>
            <a:spLocks noGrp="1"/>
          </p:cNvSpPr>
          <p:nvPr>
            <p:ph type="title"/>
          </p:nvPr>
        </p:nvSpPr>
        <p:spPr/>
        <p:txBody>
          <a:bodyPr/>
          <a:lstStyle/>
          <a:p>
            <a:r>
              <a:rPr lang="en-US" sz="4400" dirty="0">
                <a:solidFill>
                  <a:schemeClr val="accent5">
                    <a:lumMod val="75000"/>
                  </a:schemeClr>
                </a:solidFill>
                <a:cs typeface="Calibri" panose="020F0502020204030204" pitchFamily="34" charset="0"/>
              </a:rPr>
              <a:t>Summary</a:t>
            </a:r>
            <a:r>
              <a:rPr lang="en-US" sz="4400">
                <a:solidFill>
                  <a:schemeClr val="accent5">
                    <a:lumMod val="75000"/>
                  </a:schemeClr>
                </a:solidFill>
                <a:cs typeface="Calibri" panose="020F0502020204030204" pitchFamily="34" charset="0"/>
              </a:rPr>
              <a:t>: Performance</a:t>
            </a:r>
            <a:endParaRPr lang="en-US" dirty="0"/>
          </a:p>
        </p:txBody>
      </p:sp>
      <p:sp>
        <p:nvSpPr>
          <p:cNvPr id="4" name="Slide Number Placeholder 3">
            <a:extLst>
              <a:ext uri="{FF2B5EF4-FFF2-40B4-BE49-F238E27FC236}">
                <a16:creationId xmlns:a16="http://schemas.microsoft.com/office/drawing/2014/main" id="{B5A89491-5B6E-42FA-890D-1E97B6410DAB}"/>
              </a:ext>
            </a:extLst>
          </p:cNvPr>
          <p:cNvSpPr>
            <a:spLocks noGrp="1"/>
          </p:cNvSpPr>
          <p:nvPr>
            <p:ph type="sldNum" sz="quarter" idx="12"/>
          </p:nvPr>
        </p:nvSpPr>
        <p:spPr/>
        <p:txBody>
          <a:bodyPr/>
          <a:lstStyle/>
          <a:p>
            <a:fld id="{FC63ECC8-719A-498E-B101-491B6A35558E}" type="slidenum">
              <a:rPr lang="en-US" smtClean="0"/>
              <a:t>26</a:t>
            </a:fld>
            <a:endParaRPr lang="en-US" dirty="0"/>
          </a:p>
        </p:txBody>
      </p:sp>
      <p:sp>
        <p:nvSpPr>
          <p:cNvPr id="6" name="Content Placeholder 5">
            <a:extLst>
              <a:ext uri="{FF2B5EF4-FFF2-40B4-BE49-F238E27FC236}">
                <a16:creationId xmlns:a16="http://schemas.microsoft.com/office/drawing/2014/main" id="{7D999352-FB7E-4861-A889-209A969C894D}"/>
              </a:ext>
            </a:extLst>
          </p:cNvPr>
          <p:cNvSpPr>
            <a:spLocks noGrp="1"/>
          </p:cNvSpPr>
          <p:nvPr>
            <p:ph idx="1"/>
          </p:nvPr>
        </p:nvSpPr>
        <p:spPr/>
        <p:txBody>
          <a:bodyPr/>
          <a:lstStyle/>
          <a:p>
            <a:r>
              <a:rPr lang="en-US" dirty="0"/>
              <a:t>Under the latest testing, BEACON’s average response time was less than .2 seconds for up to 10 concurrent requests and less than 2 seconds for up to 250 concurrent requests.</a:t>
            </a:r>
          </a:p>
          <a:p>
            <a:endParaRPr lang="en-US" dirty="0"/>
          </a:p>
          <a:p>
            <a:r>
              <a:rPr lang="en-US" dirty="0"/>
              <a:t>BEACON achieved 87% accuracy on the most recent training/test split performed.</a:t>
            </a:r>
          </a:p>
        </p:txBody>
      </p:sp>
    </p:spTree>
    <p:extLst>
      <p:ext uri="{BB962C8B-B14F-4D97-AF65-F5344CB8AC3E}">
        <p14:creationId xmlns:p14="http://schemas.microsoft.com/office/powerpoint/2010/main" val="1422443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7EE83E-E4DF-477E-AA80-4846B314D438}"/>
              </a:ext>
            </a:extLst>
          </p:cNvPr>
          <p:cNvSpPr/>
          <p:nvPr/>
        </p:nvSpPr>
        <p:spPr>
          <a:xfrm>
            <a:off x="838200" y="1690689"/>
            <a:ext cx="10397836" cy="1112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2" name="Title 1">
            <a:extLst>
              <a:ext uri="{FF2B5EF4-FFF2-40B4-BE49-F238E27FC236}">
                <a16:creationId xmlns:a16="http://schemas.microsoft.com/office/drawing/2014/main" id="{D324D69E-5B6C-4DAB-8276-6490FFA6DF2B}"/>
              </a:ext>
            </a:extLst>
          </p:cNvPr>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Summary: Facts About BEACON</a:t>
            </a:r>
          </a:p>
        </p:txBody>
      </p:sp>
      <p:sp>
        <p:nvSpPr>
          <p:cNvPr id="3" name="Content Placeholder 2">
            <a:extLst>
              <a:ext uri="{FF2B5EF4-FFF2-40B4-BE49-F238E27FC236}">
                <a16:creationId xmlns:a16="http://schemas.microsoft.com/office/drawing/2014/main" id="{15F040B2-E8DF-4D11-83E0-965D229CBED9}"/>
              </a:ext>
            </a:extLst>
          </p:cNvPr>
          <p:cNvSpPr>
            <a:spLocks noGrp="1"/>
          </p:cNvSpPr>
          <p:nvPr>
            <p:ph idx="1"/>
          </p:nvPr>
        </p:nvSpPr>
        <p:spPr>
          <a:xfrm>
            <a:off x="838200" y="1825625"/>
            <a:ext cx="10397836" cy="4351338"/>
          </a:xfrm>
        </p:spPr>
        <p:txBody>
          <a:bodyPr>
            <a:normAutofit/>
          </a:bodyPr>
          <a:lstStyle/>
          <a:p>
            <a:r>
              <a:rPr lang="en-US" dirty="0">
                <a:cs typeface="Calibri" panose="020F0502020204030204" pitchFamily="34" charset="0"/>
              </a:rPr>
              <a:t>There are currently 10,642 words, 141,515 two-word combinations and 247,433 three-word combinations in the BEACON data dictionary</a:t>
            </a:r>
          </a:p>
          <a:p>
            <a:endParaRPr lang="en-US" dirty="0">
              <a:cs typeface="Calibri" panose="020F0502020204030204" pitchFamily="34" charset="0"/>
            </a:endParaRPr>
          </a:p>
          <a:p>
            <a:r>
              <a:rPr lang="en-US" dirty="0">
                <a:cs typeface="Calibri" panose="020F0502020204030204" pitchFamily="34" charset="0"/>
              </a:rPr>
              <a:t>BEACON has been tested on independent test data from the 2017 EC</a:t>
            </a:r>
          </a:p>
          <a:p>
            <a:endParaRPr lang="en-US" sz="2000" dirty="0">
              <a:cs typeface="Calibri" panose="020F0502020204030204" pitchFamily="34" charset="0"/>
            </a:endParaRPr>
          </a:p>
          <a:p>
            <a:r>
              <a:rPr lang="en-US" dirty="0">
                <a:cs typeface="Calibri" panose="020F0502020204030204" pitchFamily="34" charset="0"/>
              </a:rPr>
              <a:t>BEACON returns 3-10 possible NAICS codes</a:t>
            </a:r>
          </a:p>
          <a:p>
            <a:pPr marL="0" indent="0">
              <a:buNone/>
            </a:pPr>
            <a:endParaRPr lang="en-US" dirty="0">
              <a:cs typeface="Calibri" panose="020F0502020204030204" pitchFamily="34" charset="0"/>
            </a:endParaRPr>
          </a:p>
          <a:p>
            <a:r>
              <a:rPr lang="en-US" dirty="0">
                <a:cs typeface="Calibri" panose="020F0502020204030204" pitchFamily="34" charset="0"/>
              </a:rPr>
              <a:t>Over 15 analysts have reviewed the BEACON output</a:t>
            </a:r>
          </a:p>
          <a:p>
            <a:endParaRPr lang="en-US" sz="2000" dirty="0">
              <a:cs typeface="Calibri" panose="020F0502020204030204" pitchFamily="34" charset="0"/>
            </a:endParaRPr>
          </a:p>
          <a:p>
            <a:pPr lvl="1"/>
            <a:endParaRPr lang="en-US" dirty="0"/>
          </a:p>
          <a:p>
            <a:endParaRPr lang="en-US" dirty="0"/>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A00F199E-DE27-4EA3-ABF9-3031F3DF0565}"/>
              </a:ext>
            </a:extLst>
          </p:cNvPr>
          <p:cNvSpPr>
            <a:spLocks noGrp="1"/>
          </p:cNvSpPr>
          <p:nvPr>
            <p:ph type="sldNum" sz="quarter" idx="12"/>
          </p:nvPr>
        </p:nvSpPr>
        <p:spPr/>
        <p:txBody>
          <a:bodyPr/>
          <a:lstStyle/>
          <a:p>
            <a:fld id="{FC63ECC8-719A-498E-B101-491B6A35558E}" type="slidenum">
              <a:rPr lang="en-US" smtClean="0"/>
              <a:t>27</a:t>
            </a:fld>
            <a:endParaRPr lang="en-US" dirty="0"/>
          </a:p>
        </p:txBody>
      </p:sp>
    </p:spTree>
    <p:extLst>
      <p:ext uri="{BB962C8B-B14F-4D97-AF65-F5344CB8AC3E}">
        <p14:creationId xmlns:p14="http://schemas.microsoft.com/office/powerpoint/2010/main" val="2167073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3A9E478-1B6C-445B-B2E2-E49B4CC2D4A1}"/>
              </a:ext>
            </a:extLst>
          </p:cNvPr>
          <p:cNvSpPr/>
          <p:nvPr/>
        </p:nvSpPr>
        <p:spPr>
          <a:xfrm>
            <a:off x="1085850" y="1326405"/>
            <a:ext cx="10058400" cy="822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2" name="Title 1">
            <a:extLst>
              <a:ext uri="{FF2B5EF4-FFF2-40B4-BE49-F238E27FC236}">
                <a16:creationId xmlns:a16="http://schemas.microsoft.com/office/drawing/2014/main" id="{0CB16462-5471-4019-AC74-F7B5417A754B}"/>
              </a:ext>
            </a:extLst>
          </p:cNvPr>
          <p:cNvSpPr>
            <a:spLocks noGrp="1"/>
          </p:cNvSpPr>
          <p:nvPr>
            <p:ph type="title"/>
          </p:nvPr>
        </p:nvSpPr>
        <p:spPr>
          <a:xfrm>
            <a:off x="838198" y="1"/>
            <a:ext cx="11751645" cy="1200149"/>
          </a:xfrm>
        </p:spPr>
        <p:txBody>
          <a:bodyPr>
            <a:noAutofit/>
          </a:bodyPr>
          <a:lstStyle/>
          <a:p>
            <a:r>
              <a:rPr lang="en-US" sz="4000" dirty="0">
                <a:solidFill>
                  <a:schemeClr val="accent5">
                    <a:lumMod val="75000"/>
                  </a:schemeClr>
                </a:solidFill>
                <a:cs typeface="Calibri" panose="020F0502020204030204" pitchFamily="34" charset="0"/>
              </a:rPr>
              <a:t>Summary: What can BEACON do for other Surveys?</a:t>
            </a:r>
          </a:p>
        </p:txBody>
      </p:sp>
      <p:sp>
        <p:nvSpPr>
          <p:cNvPr id="3" name="Content Placeholder 2">
            <a:extLst>
              <a:ext uri="{FF2B5EF4-FFF2-40B4-BE49-F238E27FC236}">
                <a16:creationId xmlns:a16="http://schemas.microsoft.com/office/drawing/2014/main" id="{259853C4-8C8A-48EF-9C0C-0A40DD03CB8F}"/>
              </a:ext>
            </a:extLst>
          </p:cNvPr>
          <p:cNvSpPr>
            <a:spLocks noGrp="1"/>
          </p:cNvSpPr>
          <p:nvPr>
            <p:ph idx="1"/>
          </p:nvPr>
        </p:nvSpPr>
        <p:spPr>
          <a:xfrm>
            <a:off x="1085850" y="1021180"/>
            <a:ext cx="10306050" cy="5229745"/>
          </a:xfrm>
        </p:spPr>
        <p:txBody>
          <a:bodyPr>
            <a:normAutofit/>
          </a:bodyPr>
          <a:lstStyle/>
          <a:p>
            <a:r>
              <a:rPr lang="en-US" dirty="0">
                <a:cs typeface="Calibri" panose="020F0502020204030204" pitchFamily="34" charset="0"/>
              </a:rPr>
              <a:t>Team continually refines methodology and incorporates new data</a:t>
            </a:r>
          </a:p>
          <a:p>
            <a:endParaRPr lang="en-US" sz="1200" dirty="0">
              <a:cs typeface="Calibri" panose="020F0502020204030204" pitchFamily="34" charset="0"/>
            </a:endParaRPr>
          </a:p>
          <a:p>
            <a:r>
              <a:rPr lang="en-US" dirty="0">
                <a:cs typeface="Calibri" panose="020F0502020204030204" pitchFamily="34" charset="0"/>
              </a:rPr>
              <a:t>BEACON is currently being used in the Economic Census 2021 Industry Classification Report</a:t>
            </a:r>
          </a:p>
          <a:p>
            <a:endParaRPr lang="en-US" dirty="0">
              <a:cs typeface="Calibri" panose="020F0502020204030204" pitchFamily="34" charset="0"/>
            </a:endParaRPr>
          </a:p>
          <a:p>
            <a:r>
              <a:rPr lang="en-US" dirty="0">
                <a:cs typeface="Calibri" panose="020F0502020204030204" pitchFamily="34" charset="0"/>
              </a:rPr>
              <a:t>BEACON can assist respondents in self-classifying their business activities for other programs</a:t>
            </a:r>
          </a:p>
          <a:p>
            <a:endParaRPr lang="en-US" sz="1200" dirty="0">
              <a:cs typeface="Calibri" panose="020F0502020204030204" pitchFamily="34" charset="0"/>
            </a:endParaRPr>
          </a:p>
          <a:p>
            <a:r>
              <a:rPr lang="en-US" dirty="0">
                <a:cs typeface="Calibri" panose="020F0502020204030204" pitchFamily="34" charset="0"/>
              </a:rPr>
              <a:t>Economic Census will use respondent’s selection to direct respondent to appropriate questions</a:t>
            </a:r>
          </a:p>
          <a:p>
            <a:endParaRPr lang="en-US" sz="1200" dirty="0">
              <a:cs typeface="Calibri" panose="020F0502020204030204" pitchFamily="34" charset="0"/>
            </a:endParaRPr>
          </a:p>
          <a:p>
            <a:r>
              <a:rPr lang="en-US" dirty="0">
                <a:cs typeface="Calibri" panose="020F0502020204030204" pitchFamily="34" charset="0"/>
              </a:rPr>
              <a:t>BEACON can reduce manual work required by analysts</a:t>
            </a:r>
            <a:endParaRPr lang="en-US" sz="1200" dirty="0">
              <a:cs typeface="Calibri" panose="020F0502020204030204" pitchFamily="34" charset="0"/>
            </a:endParaRPr>
          </a:p>
        </p:txBody>
      </p:sp>
      <p:sp>
        <p:nvSpPr>
          <p:cNvPr id="4" name="Slide Number Placeholder 3">
            <a:extLst>
              <a:ext uri="{FF2B5EF4-FFF2-40B4-BE49-F238E27FC236}">
                <a16:creationId xmlns:a16="http://schemas.microsoft.com/office/drawing/2014/main" id="{26954E86-4CEC-4978-841F-A0C837BAA832}"/>
              </a:ext>
            </a:extLst>
          </p:cNvPr>
          <p:cNvSpPr>
            <a:spLocks noGrp="1"/>
          </p:cNvSpPr>
          <p:nvPr>
            <p:ph type="sldNum" sz="quarter" idx="12"/>
          </p:nvPr>
        </p:nvSpPr>
        <p:spPr/>
        <p:txBody>
          <a:bodyPr/>
          <a:lstStyle/>
          <a:p>
            <a:fld id="{FC63ECC8-719A-498E-B101-491B6A35558E}" type="slidenum">
              <a:rPr lang="en-US" smtClean="0"/>
              <a:t>28</a:t>
            </a:fld>
            <a:endParaRPr lang="en-US" dirty="0"/>
          </a:p>
        </p:txBody>
      </p:sp>
    </p:spTree>
    <p:extLst>
      <p:ext uri="{BB962C8B-B14F-4D97-AF65-F5344CB8AC3E}">
        <p14:creationId xmlns:p14="http://schemas.microsoft.com/office/powerpoint/2010/main" val="2284684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96E90-AD05-4121-8E2D-F388086F1EDF}"/>
              </a:ext>
            </a:extLst>
          </p:cNvPr>
          <p:cNvSpPr>
            <a:spLocks noGrp="1"/>
          </p:cNvSpPr>
          <p:nvPr>
            <p:ph type="title"/>
          </p:nvPr>
        </p:nvSpPr>
        <p:spPr>
          <a:xfrm>
            <a:off x="838200" y="66675"/>
            <a:ext cx="10515600" cy="1238251"/>
          </a:xfrm>
        </p:spPr>
        <p:txBody>
          <a:bodyPr>
            <a:normAutofit/>
          </a:bodyPr>
          <a:lstStyle/>
          <a:p>
            <a:r>
              <a:rPr lang="en-US" sz="4000" dirty="0">
                <a:solidFill>
                  <a:schemeClr val="accent5">
                    <a:lumMod val="75000"/>
                  </a:schemeClr>
                </a:solidFill>
                <a:cs typeface="Calibri" panose="020F0502020204030204" pitchFamily="34" charset="0"/>
              </a:rPr>
              <a:t>Wrap-up: Special Thanks</a:t>
            </a:r>
          </a:p>
        </p:txBody>
      </p:sp>
      <p:sp>
        <p:nvSpPr>
          <p:cNvPr id="3" name="Content Placeholder 2">
            <a:extLst>
              <a:ext uri="{FF2B5EF4-FFF2-40B4-BE49-F238E27FC236}">
                <a16:creationId xmlns:a16="http://schemas.microsoft.com/office/drawing/2014/main" id="{141672E7-87FA-4714-90CF-7BD318B0370B}"/>
              </a:ext>
            </a:extLst>
          </p:cNvPr>
          <p:cNvSpPr>
            <a:spLocks noGrp="1"/>
          </p:cNvSpPr>
          <p:nvPr>
            <p:ph idx="1"/>
          </p:nvPr>
        </p:nvSpPr>
        <p:spPr>
          <a:xfrm>
            <a:off x="838200" y="1162050"/>
            <a:ext cx="10515600" cy="5014913"/>
          </a:xfrm>
        </p:spPr>
        <p:txBody>
          <a:bodyPr>
            <a:normAutofit/>
          </a:bodyPr>
          <a:lstStyle/>
          <a:p>
            <a:r>
              <a:rPr lang="en-US" dirty="0"/>
              <a:t>Kyle Jeong</a:t>
            </a:r>
          </a:p>
          <a:p>
            <a:r>
              <a:rPr lang="en-US" dirty="0"/>
              <a:t>Justin Nguyen</a:t>
            </a:r>
          </a:p>
          <a:p>
            <a:r>
              <a:rPr lang="en-US" dirty="0"/>
              <a:t>Justin Z. Smith</a:t>
            </a:r>
          </a:p>
          <a:p>
            <a:r>
              <a:rPr lang="en-US" dirty="0"/>
              <a:t>Thagendra Timsina</a:t>
            </a:r>
          </a:p>
        </p:txBody>
      </p:sp>
      <p:sp>
        <p:nvSpPr>
          <p:cNvPr id="4" name="Slide Number Placeholder 3">
            <a:extLst>
              <a:ext uri="{FF2B5EF4-FFF2-40B4-BE49-F238E27FC236}">
                <a16:creationId xmlns:a16="http://schemas.microsoft.com/office/drawing/2014/main" id="{C097D5CA-9CBB-42FD-BB12-77930E4D5678}"/>
              </a:ext>
            </a:extLst>
          </p:cNvPr>
          <p:cNvSpPr>
            <a:spLocks noGrp="1"/>
          </p:cNvSpPr>
          <p:nvPr>
            <p:ph type="sldNum" sz="quarter" idx="12"/>
          </p:nvPr>
        </p:nvSpPr>
        <p:spPr/>
        <p:txBody>
          <a:bodyPr/>
          <a:lstStyle/>
          <a:p>
            <a:fld id="{FC63ECC8-719A-498E-B101-491B6A35558E}" type="slidenum">
              <a:rPr lang="en-US" smtClean="0"/>
              <a:t>29</a:t>
            </a:fld>
            <a:endParaRPr lang="en-US" dirty="0"/>
          </a:p>
        </p:txBody>
      </p:sp>
    </p:spTree>
    <p:extLst>
      <p:ext uri="{BB962C8B-B14F-4D97-AF65-F5344CB8AC3E}">
        <p14:creationId xmlns:p14="http://schemas.microsoft.com/office/powerpoint/2010/main" val="330667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4EFB-B48B-4915-B0DE-2B49AC4938D1}"/>
              </a:ext>
            </a:extLst>
          </p:cNvPr>
          <p:cNvSpPr>
            <a:spLocks noGrp="1"/>
          </p:cNvSpPr>
          <p:nvPr>
            <p:ph type="title"/>
          </p:nvPr>
        </p:nvSpPr>
        <p:spPr/>
        <p:txBody>
          <a:bodyPr/>
          <a:lstStyle/>
          <a:p>
            <a:r>
              <a:rPr lang="en-US" sz="4400" dirty="0">
                <a:solidFill>
                  <a:schemeClr val="accent5">
                    <a:lumMod val="75000"/>
                  </a:schemeClr>
                </a:solidFill>
                <a:cs typeface="Calibri" panose="020F0502020204030204" pitchFamily="34" charset="0"/>
              </a:rPr>
              <a:t>Outline</a:t>
            </a:r>
            <a:endParaRPr lang="en-US" dirty="0"/>
          </a:p>
        </p:txBody>
      </p:sp>
      <p:sp>
        <p:nvSpPr>
          <p:cNvPr id="3" name="Content Placeholder 2">
            <a:extLst>
              <a:ext uri="{FF2B5EF4-FFF2-40B4-BE49-F238E27FC236}">
                <a16:creationId xmlns:a16="http://schemas.microsoft.com/office/drawing/2014/main" id="{1B2C7BF7-9ADD-41AB-8796-A8FE9E1C185C}"/>
              </a:ext>
            </a:extLst>
          </p:cNvPr>
          <p:cNvSpPr>
            <a:spLocks noGrp="1"/>
          </p:cNvSpPr>
          <p:nvPr>
            <p:ph idx="1"/>
          </p:nvPr>
        </p:nvSpPr>
        <p:spPr>
          <a:xfrm>
            <a:off x="838200" y="1690688"/>
            <a:ext cx="10515600" cy="4351338"/>
          </a:xfrm>
        </p:spPr>
        <p:txBody>
          <a:bodyPr>
            <a:normAutofit lnSpcReduction="10000"/>
          </a:bodyPr>
          <a:lstStyle/>
          <a:p>
            <a:r>
              <a:rPr lang="en-US" dirty="0"/>
              <a:t>Background: Slides 4-12</a:t>
            </a:r>
          </a:p>
          <a:p>
            <a:endParaRPr lang="en-US" dirty="0"/>
          </a:p>
          <a:p>
            <a:r>
              <a:rPr lang="en-US" dirty="0"/>
              <a:t>Methodology: Slides 13-19</a:t>
            </a:r>
          </a:p>
          <a:p>
            <a:endParaRPr lang="en-US" dirty="0"/>
          </a:p>
          <a:p>
            <a:r>
              <a:rPr lang="en-US" dirty="0"/>
              <a:t>Example: Slides 20-25</a:t>
            </a:r>
          </a:p>
          <a:p>
            <a:endParaRPr lang="en-US" dirty="0"/>
          </a:p>
          <a:p>
            <a:r>
              <a:rPr lang="en-US" dirty="0"/>
              <a:t>Summary: Slides 26-28</a:t>
            </a:r>
          </a:p>
          <a:p>
            <a:endParaRPr lang="en-US" dirty="0"/>
          </a:p>
          <a:p>
            <a:r>
              <a:rPr lang="en-US" dirty="0"/>
              <a:t>Wrap-up: Slides 29-30</a:t>
            </a:r>
          </a:p>
        </p:txBody>
      </p:sp>
      <p:sp>
        <p:nvSpPr>
          <p:cNvPr id="4" name="Slide Number Placeholder 3">
            <a:extLst>
              <a:ext uri="{FF2B5EF4-FFF2-40B4-BE49-F238E27FC236}">
                <a16:creationId xmlns:a16="http://schemas.microsoft.com/office/drawing/2014/main" id="{79CBCF76-F958-4F4C-A290-0D3CCFA3BEC5}"/>
              </a:ext>
            </a:extLst>
          </p:cNvPr>
          <p:cNvSpPr>
            <a:spLocks noGrp="1"/>
          </p:cNvSpPr>
          <p:nvPr>
            <p:ph type="sldNum" sz="quarter" idx="12"/>
          </p:nvPr>
        </p:nvSpPr>
        <p:spPr/>
        <p:txBody>
          <a:bodyPr/>
          <a:lstStyle/>
          <a:p>
            <a:fld id="{FC63ECC8-719A-498E-B101-491B6A35558E}" type="slidenum">
              <a:rPr lang="en-US" smtClean="0"/>
              <a:t>3</a:t>
            </a:fld>
            <a:endParaRPr lang="en-US" dirty="0"/>
          </a:p>
        </p:txBody>
      </p:sp>
    </p:spTree>
    <p:extLst>
      <p:ext uri="{BB962C8B-B14F-4D97-AF65-F5344CB8AC3E}">
        <p14:creationId xmlns:p14="http://schemas.microsoft.com/office/powerpoint/2010/main" val="39545042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C9335-FFFD-4F3F-BA55-DB729B9B3B9D}"/>
              </a:ext>
            </a:extLst>
          </p:cNvPr>
          <p:cNvSpPr>
            <a:spLocks noGrp="1"/>
          </p:cNvSpPr>
          <p:nvPr>
            <p:ph type="title"/>
          </p:nvPr>
        </p:nvSpPr>
        <p:spPr>
          <a:xfrm>
            <a:off x="838200" y="582869"/>
            <a:ext cx="10515600" cy="1325563"/>
          </a:xfrm>
        </p:spPr>
        <p:txBody>
          <a:bodyPr anchor="ctr">
            <a:normAutofit fontScale="90000"/>
          </a:bodyPr>
          <a:lstStyle/>
          <a:p>
            <a:r>
              <a:rPr lang="en-US" sz="4000" dirty="0">
                <a:solidFill>
                  <a:schemeClr val="accent5">
                    <a:lumMod val="75000"/>
                  </a:schemeClr>
                </a:solidFill>
                <a:cs typeface="Calibri" panose="020F0502020204030204" pitchFamily="34" charset="0"/>
              </a:rPr>
              <a:t>Wrap-up: Questions?</a:t>
            </a:r>
            <a:r>
              <a:rPr lang="en-US" sz="4000" b="1" dirty="0"/>
              <a:t> </a:t>
            </a:r>
            <a:br>
              <a:rPr lang="en-US" sz="4000" b="1" dirty="0"/>
            </a:br>
            <a:r>
              <a:rPr lang="en-US" sz="4000" b="1" dirty="0"/>
              <a:t>Email: Daniel.Whitehead@Census.gov</a:t>
            </a:r>
            <a:br>
              <a:rPr lang="en-US" sz="4000" b="1" dirty="0"/>
            </a:br>
            <a:endParaRPr lang="en-US" sz="4000" dirty="0"/>
          </a:p>
        </p:txBody>
      </p:sp>
      <p:pic>
        <p:nvPicPr>
          <p:cNvPr id="6" name="Content Placeholder 5" descr="Several hands raised and ready to answer a question">
            <a:extLst>
              <a:ext uri="{FF2B5EF4-FFF2-40B4-BE49-F238E27FC236}">
                <a16:creationId xmlns:a16="http://schemas.microsoft.com/office/drawing/2014/main" id="{7B6B7A81-51E8-4128-94EE-2B721D19641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4265" b="23743"/>
          <a:stretch/>
        </p:blipFill>
        <p:spPr>
          <a:xfrm>
            <a:off x="838200" y="1690689"/>
            <a:ext cx="10515600" cy="4230174"/>
          </a:xfrm>
          <a:noFill/>
        </p:spPr>
      </p:pic>
      <p:sp>
        <p:nvSpPr>
          <p:cNvPr id="4" name="Slide Number Placeholder 3">
            <a:extLst>
              <a:ext uri="{FF2B5EF4-FFF2-40B4-BE49-F238E27FC236}">
                <a16:creationId xmlns:a16="http://schemas.microsoft.com/office/drawing/2014/main" id="{05506C0E-AA48-48D8-90AE-BDDBC4684F1C}"/>
              </a:ext>
            </a:extLst>
          </p:cNvPr>
          <p:cNvSpPr>
            <a:spLocks noGrp="1"/>
          </p:cNvSpPr>
          <p:nvPr>
            <p:ph type="sldNum" sz="quarter" idx="12"/>
          </p:nvPr>
        </p:nvSpPr>
        <p:spPr>
          <a:xfrm>
            <a:off x="8610600" y="6356350"/>
            <a:ext cx="2743200" cy="365125"/>
          </a:xfrm>
        </p:spPr>
        <p:txBody>
          <a:bodyPr anchor="ctr">
            <a:normAutofit/>
          </a:bodyPr>
          <a:lstStyle/>
          <a:p>
            <a:pPr>
              <a:spcAft>
                <a:spcPts val="600"/>
              </a:spcAft>
            </a:pPr>
            <a:fld id="{FC63ECC8-719A-498E-B101-491B6A35558E}" type="slidenum">
              <a:rPr lang="en-US" smtClean="0"/>
              <a:pPr>
                <a:spcAft>
                  <a:spcPts val="600"/>
                </a:spcAft>
              </a:pPr>
              <a:t>30</a:t>
            </a:fld>
            <a:endParaRPr lang="en-US" dirty="0"/>
          </a:p>
        </p:txBody>
      </p:sp>
      <p:sp>
        <p:nvSpPr>
          <p:cNvPr id="3" name="TextBox 2">
            <a:extLst>
              <a:ext uri="{FF2B5EF4-FFF2-40B4-BE49-F238E27FC236}">
                <a16:creationId xmlns:a16="http://schemas.microsoft.com/office/drawing/2014/main" id="{33B59DFA-2B56-4B85-A13E-C6312DC996BF}"/>
              </a:ext>
            </a:extLst>
          </p:cNvPr>
          <p:cNvSpPr txBox="1"/>
          <p:nvPr/>
        </p:nvSpPr>
        <p:spPr>
          <a:xfrm>
            <a:off x="838200" y="2126176"/>
            <a:ext cx="10515600" cy="461665"/>
          </a:xfrm>
          <a:prstGeom prst="rect">
            <a:avLst/>
          </a:prstGeom>
          <a:noFill/>
        </p:spPr>
        <p:txBody>
          <a:bodyPr wrap="square" rtlCol="0">
            <a:spAutoFit/>
          </a:bodyPr>
          <a:lstStyle/>
          <a:p>
            <a:pPr algn="ctr"/>
            <a:endParaRPr lang="en-US" sz="2400" b="1" dirty="0">
              <a:latin typeface="Calibri" panose="020F0502020204030204" pitchFamily="34" charset="0"/>
            </a:endParaRPr>
          </a:p>
        </p:txBody>
      </p:sp>
    </p:spTree>
    <p:extLst>
      <p:ext uri="{BB962C8B-B14F-4D97-AF65-F5344CB8AC3E}">
        <p14:creationId xmlns:p14="http://schemas.microsoft.com/office/powerpoint/2010/main" val="809411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Background: North American Industry Classification System (NAICS)</a:t>
            </a:r>
          </a:p>
        </p:txBody>
      </p:sp>
      <p:sp>
        <p:nvSpPr>
          <p:cNvPr id="3" name="Content Placeholder 2"/>
          <p:cNvSpPr>
            <a:spLocks noGrp="1"/>
          </p:cNvSpPr>
          <p:nvPr>
            <p:ph idx="1"/>
          </p:nvPr>
        </p:nvSpPr>
        <p:spPr>
          <a:xfrm>
            <a:off x="838200" y="1536250"/>
            <a:ext cx="10750826" cy="4351338"/>
          </a:xfrm>
        </p:spPr>
        <p:txBody>
          <a:bodyPr>
            <a:noAutofit/>
          </a:bodyPr>
          <a:lstStyle/>
          <a:p>
            <a:r>
              <a:rPr lang="en-US" sz="2200" dirty="0"/>
              <a:t>U.S. Census Bureau classifies business establishments by NAICS code based on primary business activity</a:t>
            </a:r>
          </a:p>
          <a:p>
            <a:endParaRPr lang="en-US" sz="2200" dirty="0"/>
          </a:p>
          <a:p>
            <a:pPr>
              <a:spcBef>
                <a:spcPts val="0"/>
              </a:spcBef>
            </a:pPr>
            <a:r>
              <a:rPr lang="en-US" sz="2200" dirty="0"/>
              <a:t>NAICS is utilized throughout the survey life cycle</a:t>
            </a:r>
          </a:p>
          <a:p>
            <a:pPr lvl="1"/>
            <a:r>
              <a:rPr lang="en-US" sz="2200" dirty="0"/>
              <a:t>Sample selection</a:t>
            </a:r>
          </a:p>
          <a:p>
            <a:pPr lvl="1"/>
            <a:r>
              <a:rPr lang="en-US" sz="2200" dirty="0"/>
              <a:t>Data collection</a:t>
            </a:r>
          </a:p>
          <a:p>
            <a:pPr lvl="1"/>
            <a:r>
              <a:rPr lang="en-US" sz="2200" dirty="0"/>
              <a:t>Analytical review</a:t>
            </a:r>
          </a:p>
          <a:p>
            <a:pPr lvl="1"/>
            <a:r>
              <a:rPr lang="en-US" sz="2200" dirty="0"/>
              <a:t>Publication</a:t>
            </a:r>
          </a:p>
          <a:p>
            <a:pPr marL="457200" lvl="1" indent="0">
              <a:buNone/>
            </a:pPr>
            <a:endParaRPr lang="en-US" sz="2200" dirty="0"/>
          </a:p>
          <a:p>
            <a:pPr>
              <a:spcBef>
                <a:spcPts val="0"/>
              </a:spcBef>
            </a:pPr>
            <a:r>
              <a:rPr lang="en-US" sz="2200" dirty="0"/>
              <a:t>Hierarchical 6-digit coding structure</a:t>
            </a:r>
          </a:p>
          <a:p>
            <a:pPr lvl="1"/>
            <a:r>
              <a:rPr lang="en-US" sz="2200" dirty="0"/>
              <a:t>First two digits of NAICS code represent economic sector (</a:t>
            </a:r>
            <a:r>
              <a:rPr lang="en-US" sz="2200" b="1" dirty="0"/>
              <a:t>22</a:t>
            </a:r>
            <a:r>
              <a:rPr lang="en-US" sz="2200" dirty="0"/>
              <a:t> – Utilities)</a:t>
            </a:r>
          </a:p>
          <a:p>
            <a:pPr lvl="1"/>
            <a:r>
              <a:rPr lang="en-US" sz="2200" dirty="0"/>
              <a:t>Additional non-zero digits add industry detail (</a:t>
            </a:r>
            <a:r>
              <a:rPr lang="en-US" sz="2200" b="1" dirty="0"/>
              <a:t>221210</a:t>
            </a:r>
            <a:r>
              <a:rPr lang="en-US" sz="2200" dirty="0"/>
              <a:t> – Natural Gas Distribution)</a:t>
            </a:r>
          </a:p>
        </p:txBody>
      </p:sp>
      <p:sp>
        <p:nvSpPr>
          <p:cNvPr id="4" name="Slide Number Placeholder 3"/>
          <p:cNvSpPr>
            <a:spLocks noGrp="1"/>
          </p:cNvSpPr>
          <p:nvPr>
            <p:ph type="sldNum" sz="quarter" idx="12"/>
          </p:nvPr>
        </p:nvSpPr>
        <p:spPr/>
        <p:txBody>
          <a:bodyPr/>
          <a:lstStyle/>
          <a:p>
            <a:fld id="{24BFE6D4-27A9-4AE4-9EAE-AF75F97B179B}" type="slidenum">
              <a:rPr lang="en-US" smtClean="0"/>
              <a:t>4</a:t>
            </a:fld>
            <a:endParaRPr lang="en-US" dirty="0"/>
          </a:p>
        </p:txBody>
      </p:sp>
    </p:spTree>
    <p:extLst>
      <p:ext uri="{BB962C8B-B14F-4D97-AF65-F5344CB8AC3E}">
        <p14:creationId xmlns:p14="http://schemas.microsoft.com/office/powerpoint/2010/main" val="1649325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accent5">
                    <a:lumMod val="75000"/>
                  </a:schemeClr>
                </a:solidFill>
                <a:cs typeface="Calibri" panose="020F0502020204030204" pitchFamily="34" charset="0"/>
              </a:rPr>
              <a:t>Background: Economic Census</a:t>
            </a:r>
          </a:p>
        </p:txBody>
      </p:sp>
      <p:sp>
        <p:nvSpPr>
          <p:cNvPr id="3" name="Content Placeholder 2"/>
          <p:cNvSpPr>
            <a:spLocks noGrp="1"/>
          </p:cNvSpPr>
          <p:nvPr>
            <p:ph idx="1"/>
          </p:nvPr>
        </p:nvSpPr>
        <p:spPr>
          <a:xfrm>
            <a:off x="838200" y="1478280"/>
            <a:ext cx="10515600" cy="4698683"/>
          </a:xfrm>
        </p:spPr>
        <p:txBody>
          <a:bodyPr>
            <a:normAutofit/>
          </a:bodyPr>
          <a:lstStyle/>
          <a:p>
            <a:r>
              <a:rPr lang="en-US" dirty="0"/>
              <a:t>Conducted every five years for years ending in “2</a:t>
            </a:r>
            <a:r>
              <a:rPr lang="en-US"/>
              <a:t>” or </a:t>
            </a:r>
            <a:r>
              <a:rPr lang="en-US" dirty="0"/>
              <a:t>“7”</a:t>
            </a:r>
          </a:p>
          <a:p>
            <a:r>
              <a:rPr lang="en-US" dirty="0"/>
              <a:t>Represents approximately eight million establishments, covering most industries and all geographic areas of the U.S.</a:t>
            </a:r>
          </a:p>
          <a:p>
            <a:r>
              <a:rPr lang="en-US" dirty="0"/>
              <a:t>Key statistics include</a:t>
            </a:r>
          </a:p>
          <a:p>
            <a:pPr lvl="1"/>
            <a:r>
              <a:rPr lang="en-US" sz="2800" dirty="0"/>
              <a:t>Total number of establishments</a:t>
            </a:r>
          </a:p>
          <a:p>
            <a:pPr lvl="1"/>
            <a:r>
              <a:rPr lang="en-US" sz="2800" dirty="0"/>
              <a:t>Total number of employees</a:t>
            </a:r>
          </a:p>
          <a:p>
            <a:pPr lvl="1"/>
            <a:r>
              <a:rPr lang="en-US" sz="2800" dirty="0"/>
              <a:t>Value of sales, shipments, receipts, and revenue</a:t>
            </a:r>
          </a:p>
          <a:p>
            <a:pPr lvl="1"/>
            <a:r>
              <a:rPr lang="en-US" sz="2800" dirty="0"/>
              <a:t>Total annual payroll</a:t>
            </a:r>
          </a:p>
          <a:p>
            <a:r>
              <a:rPr lang="en-US" dirty="0"/>
              <a:t>Data products are presented by NAICS and geography</a:t>
            </a:r>
          </a:p>
        </p:txBody>
      </p:sp>
      <p:sp>
        <p:nvSpPr>
          <p:cNvPr id="4" name="Slide Number Placeholder 3"/>
          <p:cNvSpPr>
            <a:spLocks noGrp="1"/>
          </p:cNvSpPr>
          <p:nvPr>
            <p:ph type="sldNum" sz="quarter" idx="12"/>
          </p:nvPr>
        </p:nvSpPr>
        <p:spPr/>
        <p:txBody>
          <a:bodyPr/>
          <a:lstStyle/>
          <a:p>
            <a:fld id="{24BFE6D4-27A9-4AE4-9EAE-AF75F97B179B}" type="slidenum">
              <a:rPr lang="en-US" smtClean="0"/>
              <a:t>5</a:t>
            </a:fld>
            <a:endParaRPr lang="en-US" dirty="0"/>
          </a:p>
        </p:txBody>
      </p:sp>
    </p:spTree>
    <p:extLst>
      <p:ext uri="{BB962C8B-B14F-4D97-AF65-F5344CB8AC3E}">
        <p14:creationId xmlns:p14="http://schemas.microsoft.com/office/powerpoint/2010/main" val="195357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96E90-AD05-4121-8E2D-F388086F1EDF}"/>
              </a:ext>
            </a:extLst>
          </p:cNvPr>
          <p:cNvSpPr>
            <a:spLocks noGrp="1"/>
          </p:cNvSpPr>
          <p:nvPr>
            <p:ph type="title"/>
          </p:nvPr>
        </p:nvSpPr>
        <p:spPr>
          <a:xfrm>
            <a:off x="838200" y="66675"/>
            <a:ext cx="10515600" cy="1238251"/>
          </a:xfrm>
        </p:spPr>
        <p:txBody>
          <a:bodyPr>
            <a:normAutofit/>
          </a:bodyPr>
          <a:lstStyle/>
          <a:p>
            <a:r>
              <a:rPr lang="en-US" sz="4000" dirty="0">
                <a:solidFill>
                  <a:schemeClr val="accent5">
                    <a:lumMod val="75000"/>
                  </a:schemeClr>
                </a:solidFill>
                <a:cs typeface="Calibri" panose="020F0502020204030204" pitchFamily="34" charset="0"/>
              </a:rPr>
              <a:t>Background: What is BEACON?</a:t>
            </a:r>
          </a:p>
        </p:txBody>
      </p:sp>
      <p:sp>
        <p:nvSpPr>
          <p:cNvPr id="3" name="Content Placeholder 2">
            <a:extLst>
              <a:ext uri="{FF2B5EF4-FFF2-40B4-BE49-F238E27FC236}">
                <a16:creationId xmlns:a16="http://schemas.microsoft.com/office/drawing/2014/main" id="{141672E7-87FA-4714-90CF-7BD318B0370B}"/>
              </a:ext>
            </a:extLst>
          </p:cNvPr>
          <p:cNvSpPr>
            <a:spLocks noGrp="1"/>
          </p:cNvSpPr>
          <p:nvPr>
            <p:ph idx="1"/>
          </p:nvPr>
        </p:nvSpPr>
        <p:spPr>
          <a:xfrm>
            <a:off x="838200" y="1162050"/>
            <a:ext cx="10515600" cy="5014913"/>
          </a:xfrm>
        </p:spPr>
        <p:txBody>
          <a:bodyPr>
            <a:normAutofit lnSpcReduction="10000"/>
          </a:bodyPr>
          <a:lstStyle/>
          <a:p>
            <a:r>
              <a:rPr lang="en-US" u="sng" dirty="0">
                <a:cs typeface="Calibri" panose="020F0502020204030204" pitchFamily="34" charset="0"/>
              </a:rPr>
              <a:t>B</a:t>
            </a:r>
            <a:r>
              <a:rPr lang="en-US" dirty="0">
                <a:cs typeface="Calibri" panose="020F0502020204030204" pitchFamily="34" charset="0"/>
              </a:rPr>
              <a:t>usiness </a:t>
            </a:r>
            <a:r>
              <a:rPr lang="en-US" u="sng" dirty="0">
                <a:cs typeface="Calibri" panose="020F0502020204030204" pitchFamily="34" charset="0"/>
              </a:rPr>
              <a:t>E</a:t>
            </a:r>
            <a:r>
              <a:rPr lang="en-US" dirty="0">
                <a:cs typeface="Calibri" panose="020F0502020204030204" pitchFamily="34" charset="0"/>
              </a:rPr>
              <a:t>stablishment </a:t>
            </a:r>
            <a:r>
              <a:rPr lang="en-US" u="sng" dirty="0">
                <a:cs typeface="Calibri" panose="020F0502020204030204" pitchFamily="34" charset="0"/>
              </a:rPr>
              <a:t>A</a:t>
            </a:r>
            <a:r>
              <a:rPr lang="en-US" dirty="0">
                <a:cs typeface="Calibri" panose="020F0502020204030204" pitchFamily="34" charset="0"/>
              </a:rPr>
              <a:t>utomated </a:t>
            </a:r>
            <a:r>
              <a:rPr lang="en-US" u="sng" dirty="0">
                <a:cs typeface="Calibri" panose="020F0502020204030204" pitchFamily="34" charset="0"/>
              </a:rPr>
              <a:t>C</a:t>
            </a:r>
            <a:r>
              <a:rPr lang="en-US" dirty="0">
                <a:cs typeface="Calibri" panose="020F0502020204030204" pitchFamily="34" charset="0"/>
              </a:rPr>
              <a:t>lassification </a:t>
            </a:r>
            <a:r>
              <a:rPr lang="en-US" u="sng" dirty="0">
                <a:cs typeface="Calibri" panose="020F0502020204030204" pitchFamily="34" charset="0"/>
              </a:rPr>
              <a:t>o</a:t>
            </a:r>
            <a:r>
              <a:rPr lang="en-US" dirty="0">
                <a:cs typeface="Calibri" panose="020F0502020204030204" pitchFamily="34" charset="0"/>
              </a:rPr>
              <a:t>f </a:t>
            </a:r>
            <a:r>
              <a:rPr lang="en-US" u="sng" dirty="0">
                <a:cs typeface="Calibri" panose="020F0502020204030204" pitchFamily="34" charset="0"/>
              </a:rPr>
              <a:t>N</a:t>
            </a:r>
            <a:r>
              <a:rPr lang="en-US" dirty="0">
                <a:cs typeface="Calibri" panose="020F0502020204030204" pitchFamily="34" charset="0"/>
              </a:rPr>
              <a:t>AICS</a:t>
            </a:r>
          </a:p>
          <a:p>
            <a:endParaRPr lang="en-US" sz="2000" dirty="0">
              <a:cs typeface="Calibri" panose="020F0502020204030204" pitchFamily="34" charset="0"/>
            </a:endParaRPr>
          </a:p>
          <a:p>
            <a:r>
              <a:rPr lang="en-US" dirty="0">
                <a:cs typeface="Calibri" panose="020F0502020204030204" pitchFamily="34" charset="0"/>
              </a:rPr>
              <a:t>A machine learning tool developed by the Economic Statistical Methods Division (U.S. Census Bureau) to classify NAICS for establishments based on a write-in business description</a:t>
            </a:r>
          </a:p>
          <a:p>
            <a:endParaRPr lang="en-US" sz="2000" dirty="0">
              <a:cs typeface="Calibri" panose="020F0502020204030204" pitchFamily="34" charset="0"/>
            </a:endParaRPr>
          </a:p>
          <a:p>
            <a:r>
              <a:rPr lang="en-US" dirty="0">
                <a:cs typeface="Calibri" panose="020F0502020204030204" pitchFamily="34" charset="0"/>
              </a:rPr>
              <a:t>After the respondent provides the write-in, the text is outputted to the BEACON Application Programming Interface (API), which then applies the machine learning model</a:t>
            </a:r>
          </a:p>
          <a:p>
            <a:endParaRPr lang="en-US" sz="2000" dirty="0">
              <a:cs typeface="Calibri" panose="020F0502020204030204" pitchFamily="34" charset="0"/>
            </a:endParaRPr>
          </a:p>
          <a:p>
            <a:r>
              <a:rPr lang="en-US" dirty="0">
                <a:cs typeface="Calibri" panose="020F0502020204030204" pitchFamily="34" charset="0"/>
              </a:rPr>
              <a:t>The BEACON API returns the most relevant NAICS codes for the respondent to choose from based on the provided write-in</a:t>
            </a:r>
          </a:p>
          <a:p>
            <a:pPr marL="0" indent="0">
              <a:buNone/>
            </a:pPr>
            <a:endParaRPr lang="en-US" dirty="0"/>
          </a:p>
        </p:txBody>
      </p:sp>
      <p:sp>
        <p:nvSpPr>
          <p:cNvPr id="4" name="Slide Number Placeholder 3">
            <a:extLst>
              <a:ext uri="{FF2B5EF4-FFF2-40B4-BE49-F238E27FC236}">
                <a16:creationId xmlns:a16="http://schemas.microsoft.com/office/drawing/2014/main" id="{C097D5CA-9CBB-42FD-BB12-77930E4D5678}"/>
              </a:ext>
            </a:extLst>
          </p:cNvPr>
          <p:cNvSpPr>
            <a:spLocks noGrp="1"/>
          </p:cNvSpPr>
          <p:nvPr>
            <p:ph type="sldNum" sz="quarter" idx="12"/>
          </p:nvPr>
        </p:nvSpPr>
        <p:spPr/>
        <p:txBody>
          <a:bodyPr/>
          <a:lstStyle/>
          <a:p>
            <a:fld id="{FC63ECC8-719A-498E-B101-491B6A35558E}" type="slidenum">
              <a:rPr lang="en-US" smtClean="0"/>
              <a:t>6</a:t>
            </a:fld>
            <a:endParaRPr lang="en-US" dirty="0"/>
          </a:p>
        </p:txBody>
      </p:sp>
    </p:spTree>
    <p:extLst>
      <p:ext uri="{BB962C8B-B14F-4D97-AF65-F5344CB8AC3E}">
        <p14:creationId xmlns:p14="http://schemas.microsoft.com/office/powerpoint/2010/main" val="367415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5FDB43-D6CE-4FD8-9AED-CB68BC39E9A5}"/>
              </a:ext>
            </a:extLst>
          </p:cNvPr>
          <p:cNvSpPr/>
          <p:nvPr/>
        </p:nvSpPr>
        <p:spPr>
          <a:xfrm>
            <a:off x="838201" y="1765465"/>
            <a:ext cx="4389120" cy="950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2" name="Title 1">
            <a:extLst>
              <a:ext uri="{FF2B5EF4-FFF2-40B4-BE49-F238E27FC236}">
                <a16:creationId xmlns:a16="http://schemas.microsoft.com/office/drawing/2014/main" id="{D7285F4B-DDA6-4C86-94FF-98E80D47D6F1}"/>
              </a:ext>
            </a:extLst>
          </p:cNvPr>
          <p:cNvSpPr>
            <a:spLocks noGrp="1"/>
          </p:cNvSpPr>
          <p:nvPr>
            <p:ph type="title"/>
          </p:nvPr>
        </p:nvSpPr>
        <p:spPr>
          <a:xfrm>
            <a:off x="838200" y="208720"/>
            <a:ext cx="10515600" cy="1302468"/>
          </a:xfrm>
        </p:spPr>
        <p:txBody>
          <a:bodyPr anchor="ctr">
            <a:normAutofit/>
          </a:bodyPr>
          <a:lstStyle/>
          <a:p>
            <a:r>
              <a:rPr lang="en-US" dirty="0">
                <a:solidFill>
                  <a:schemeClr val="accent5">
                    <a:lumMod val="75000"/>
                  </a:schemeClr>
                </a:solidFill>
                <a:cs typeface="Calibri" panose="020F0502020204030204" pitchFamily="34" charset="0"/>
              </a:rPr>
              <a:t>Background: Principal Business or Activity Question from the 2017 Economic Census</a:t>
            </a:r>
          </a:p>
        </p:txBody>
      </p:sp>
      <p:sp>
        <p:nvSpPr>
          <p:cNvPr id="4" name="Text Placeholder 3">
            <a:extLst>
              <a:ext uri="{FF2B5EF4-FFF2-40B4-BE49-F238E27FC236}">
                <a16:creationId xmlns:a16="http://schemas.microsoft.com/office/drawing/2014/main" id="{A4A5F55A-CF16-45BC-BD9C-BABA45D8F0D9}"/>
              </a:ext>
            </a:extLst>
          </p:cNvPr>
          <p:cNvSpPr>
            <a:spLocks noGrp="1"/>
          </p:cNvSpPr>
          <p:nvPr>
            <p:ph sz="half" idx="1"/>
          </p:nvPr>
        </p:nvSpPr>
        <p:spPr>
          <a:xfrm>
            <a:off x="838200" y="1825625"/>
            <a:ext cx="4586555" cy="4351338"/>
          </a:xfrm>
        </p:spPr>
        <p:txBody>
          <a:bodyPr>
            <a:normAutofit/>
          </a:bodyPr>
          <a:lstStyle/>
          <a:p>
            <a:pPr marL="285750" indent="-285750">
              <a:buFont typeface="Arial" panose="020B0604020202020204" pitchFamily="34" charset="0"/>
              <a:buChar char="•"/>
            </a:pPr>
            <a:r>
              <a:rPr lang="en-US" dirty="0">
                <a:cs typeface="Calibri" panose="020F0502020204030204" pitchFamily="34" charset="0"/>
              </a:rPr>
              <a:t>Question asks respondents to describe their business</a:t>
            </a:r>
          </a:p>
          <a:p>
            <a:pPr marL="285750" indent="-285750">
              <a:buFont typeface="Arial" panose="020B0604020202020204" pitchFamily="34" charset="0"/>
              <a:buChar char="•"/>
            </a:pPr>
            <a:r>
              <a:rPr lang="en-US" dirty="0">
                <a:cs typeface="Calibri" panose="020F0502020204030204" pitchFamily="34" charset="0"/>
              </a:rPr>
              <a:t>There are prelisted descriptions, but the respondent also has the option of writing in a business description</a:t>
            </a:r>
          </a:p>
          <a:p>
            <a:pPr marL="285750" indent="-285750">
              <a:buFont typeface="Arial" panose="020B0604020202020204" pitchFamily="34" charset="0"/>
              <a:buChar char="•"/>
            </a:pPr>
            <a:r>
              <a:rPr lang="en-US" dirty="0">
                <a:cs typeface="Calibri" panose="020F0502020204030204" pitchFamily="34" charset="0"/>
              </a:rPr>
              <a:t>Manual coding of write-in text is resource-intensive</a:t>
            </a:r>
          </a:p>
        </p:txBody>
      </p:sp>
      <p:pic>
        <p:nvPicPr>
          <p:cNvPr id="6" name="Picture 5">
            <a:extLst>
              <a:ext uri="{FF2B5EF4-FFF2-40B4-BE49-F238E27FC236}">
                <a16:creationId xmlns:a16="http://schemas.microsoft.com/office/drawing/2014/main" id="{9417E363-416E-4AD5-BD24-604D26D628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4755" y="1690689"/>
            <a:ext cx="6671995" cy="4085304"/>
          </a:xfrm>
          <a:prstGeom prst="rect">
            <a:avLst/>
          </a:prstGeom>
          <a:noFill/>
        </p:spPr>
      </p:pic>
      <p:sp>
        <p:nvSpPr>
          <p:cNvPr id="5" name="Slide Number Placeholder 4">
            <a:extLst>
              <a:ext uri="{FF2B5EF4-FFF2-40B4-BE49-F238E27FC236}">
                <a16:creationId xmlns:a16="http://schemas.microsoft.com/office/drawing/2014/main" id="{39C933DE-A8F6-4A08-B007-5C846EE8BC69}"/>
              </a:ext>
            </a:extLst>
          </p:cNvPr>
          <p:cNvSpPr>
            <a:spLocks noGrp="1"/>
          </p:cNvSpPr>
          <p:nvPr>
            <p:ph type="sldNum" sz="quarter" idx="12"/>
          </p:nvPr>
        </p:nvSpPr>
        <p:spPr>
          <a:xfrm>
            <a:off x="8610600" y="6356350"/>
            <a:ext cx="2743200" cy="365125"/>
          </a:xfrm>
        </p:spPr>
        <p:txBody>
          <a:bodyPr anchor="ctr">
            <a:normAutofit/>
          </a:bodyPr>
          <a:lstStyle/>
          <a:p>
            <a:pPr>
              <a:spcAft>
                <a:spcPts val="600"/>
              </a:spcAft>
            </a:pPr>
            <a:fld id="{FC63ECC8-719A-498E-B101-491B6A35558E}" type="slidenum">
              <a:rPr lang="en-US" smtClean="0"/>
              <a:pPr>
                <a:spcAft>
                  <a:spcPts val="600"/>
                </a:spcAft>
              </a:pPr>
              <a:t>7</a:t>
            </a:fld>
            <a:endParaRPr lang="en-US" dirty="0"/>
          </a:p>
        </p:txBody>
      </p:sp>
      <p:sp>
        <p:nvSpPr>
          <p:cNvPr id="7" name="TextBox 6">
            <a:extLst>
              <a:ext uri="{FF2B5EF4-FFF2-40B4-BE49-F238E27FC236}">
                <a16:creationId xmlns:a16="http://schemas.microsoft.com/office/drawing/2014/main" id="{B18DC4A2-7A77-4209-863E-96E001B10E58}"/>
              </a:ext>
            </a:extLst>
          </p:cNvPr>
          <p:cNvSpPr txBox="1"/>
          <p:nvPr/>
        </p:nvSpPr>
        <p:spPr>
          <a:xfrm>
            <a:off x="6248400" y="5764103"/>
            <a:ext cx="5105400" cy="523220"/>
          </a:xfrm>
          <a:prstGeom prst="rect">
            <a:avLst/>
          </a:prstGeom>
          <a:noFill/>
        </p:spPr>
        <p:txBody>
          <a:bodyPr wrap="square" rtlCol="0">
            <a:spAutoFit/>
          </a:bodyPr>
          <a:lstStyle/>
          <a:p>
            <a:pPr algn="ctr"/>
            <a:r>
              <a:rPr lang="en-US" sz="2800" dirty="0">
                <a:latin typeface="Calibri" panose="020F0502020204030204" pitchFamily="34" charset="0"/>
                <a:cs typeface="Calibri" panose="020F0502020204030204" pitchFamily="34" charset="0"/>
              </a:rPr>
              <a:t>Source: 2017 Economic Census</a:t>
            </a:r>
          </a:p>
        </p:txBody>
      </p:sp>
    </p:spTree>
    <p:extLst>
      <p:ext uri="{BB962C8B-B14F-4D97-AF65-F5344CB8AC3E}">
        <p14:creationId xmlns:p14="http://schemas.microsoft.com/office/powerpoint/2010/main" val="4006454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09AE94A-5A37-4964-BD78-4C7554E77AAA}"/>
              </a:ext>
            </a:extLst>
          </p:cNvPr>
          <p:cNvSpPr/>
          <p:nvPr/>
        </p:nvSpPr>
        <p:spPr>
          <a:xfrm>
            <a:off x="838200" y="1323475"/>
            <a:ext cx="1339516" cy="502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2" name="Title 1">
            <a:extLst>
              <a:ext uri="{FF2B5EF4-FFF2-40B4-BE49-F238E27FC236}">
                <a16:creationId xmlns:a16="http://schemas.microsoft.com/office/drawing/2014/main" id="{89389E5F-21FE-40BB-8666-3D5C2EB5FCF6}"/>
              </a:ext>
            </a:extLst>
          </p:cNvPr>
          <p:cNvSpPr>
            <a:spLocks noGrp="1"/>
          </p:cNvSpPr>
          <p:nvPr>
            <p:ph type="title"/>
          </p:nvPr>
        </p:nvSpPr>
        <p:spPr>
          <a:xfrm>
            <a:off x="838200" y="0"/>
            <a:ext cx="10515600" cy="1367156"/>
          </a:xfrm>
        </p:spPr>
        <p:txBody>
          <a:bodyPr>
            <a:normAutofit/>
          </a:bodyPr>
          <a:lstStyle/>
          <a:p>
            <a:r>
              <a:rPr lang="en-US" sz="4000" dirty="0">
                <a:solidFill>
                  <a:schemeClr val="accent5">
                    <a:lumMod val="75000"/>
                  </a:schemeClr>
                </a:solidFill>
                <a:cs typeface="Calibri" panose="020F0502020204030204" pitchFamily="34" charset="0"/>
              </a:rPr>
              <a:t>Background: BEACON Overview</a:t>
            </a:r>
          </a:p>
        </p:txBody>
      </p:sp>
      <p:sp>
        <p:nvSpPr>
          <p:cNvPr id="3" name="Content Placeholder 2">
            <a:extLst>
              <a:ext uri="{FF2B5EF4-FFF2-40B4-BE49-F238E27FC236}">
                <a16:creationId xmlns:a16="http://schemas.microsoft.com/office/drawing/2014/main" id="{A55D829D-2ABE-4FC8-8B8F-BE9940B8206C}"/>
              </a:ext>
            </a:extLst>
          </p:cNvPr>
          <p:cNvSpPr>
            <a:spLocks noGrp="1"/>
          </p:cNvSpPr>
          <p:nvPr>
            <p:ph idx="1"/>
          </p:nvPr>
        </p:nvSpPr>
        <p:spPr>
          <a:xfrm>
            <a:off x="838200" y="1367156"/>
            <a:ext cx="10610850" cy="5072435"/>
          </a:xfrm>
        </p:spPr>
        <p:txBody>
          <a:bodyPr>
            <a:noAutofit/>
          </a:bodyPr>
          <a:lstStyle/>
          <a:p>
            <a:r>
              <a:rPr lang="en-US" dirty="0">
                <a:cs typeface="Calibri" panose="020F0502020204030204" pitchFamily="34" charset="0"/>
              </a:rPr>
              <a:t>Goals</a:t>
            </a:r>
          </a:p>
          <a:p>
            <a:pPr lvl="1"/>
            <a:r>
              <a:rPr lang="en-US" sz="2800" dirty="0">
                <a:cs typeface="Calibri" panose="020F0502020204030204" pitchFamily="34" charset="0"/>
              </a:rPr>
              <a:t>Assist respondents</a:t>
            </a:r>
            <a:r>
              <a:rPr lang="en-US" sz="2800" baseline="0" dirty="0">
                <a:cs typeface="Calibri" panose="020F0502020204030204" pitchFamily="34" charset="0"/>
              </a:rPr>
              <a:t> in </a:t>
            </a:r>
            <a:r>
              <a:rPr lang="en-US" sz="2800" dirty="0">
                <a:cs typeface="Calibri" panose="020F0502020204030204" pitchFamily="34" charset="0"/>
              </a:rPr>
              <a:t>self-designating their NAICS codes</a:t>
            </a:r>
          </a:p>
          <a:p>
            <a:pPr lvl="1"/>
            <a:r>
              <a:rPr lang="en-US" sz="2800" dirty="0">
                <a:cs typeface="Calibri" panose="020F0502020204030204" pitchFamily="34" charset="0"/>
              </a:rPr>
              <a:t>Improve accuracy of self-designated NAICS codes</a:t>
            </a:r>
          </a:p>
          <a:p>
            <a:pPr lvl="1"/>
            <a:r>
              <a:rPr lang="en-US" sz="2800" dirty="0">
                <a:cs typeface="Calibri" panose="020F0502020204030204" pitchFamily="34" charset="0"/>
              </a:rPr>
              <a:t>Reduce manual coding of write-ins</a:t>
            </a:r>
          </a:p>
          <a:p>
            <a:r>
              <a:rPr lang="en-US" dirty="0">
                <a:cs typeface="Calibri" panose="020F0502020204030204" pitchFamily="34" charset="0"/>
              </a:rPr>
              <a:t>General idea</a:t>
            </a:r>
          </a:p>
          <a:p>
            <a:pPr lvl="1"/>
            <a:r>
              <a:rPr lang="en-US" sz="2800" dirty="0">
                <a:cs typeface="Calibri" panose="020F0502020204030204" pitchFamily="34" charset="0"/>
              </a:rPr>
              <a:t>The respondent inputs a business description</a:t>
            </a:r>
          </a:p>
          <a:p>
            <a:pPr lvl="1"/>
            <a:r>
              <a:rPr lang="en-US" sz="2800" dirty="0">
                <a:cs typeface="Calibri" panose="020F0502020204030204" pitchFamily="34" charset="0"/>
              </a:rPr>
              <a:t>BEACON returns a ranked list of NAICS codes at the 6-digit level</a:t>
            </a:r>
          </a:p>
          <a:p>
            <a:r>
              <a:rPr lang="en-US" dirty="0">
                <a:cs typeface="Calibri" panose="020F0502020204030204" pitchFamily="34" charset="0"/>
              </a:rPr>
              <a:t>Methodology is based on machine learning, text analysis, and information retrieval (e.g., internet search)</a:t>
            </a:r>
          </a:p>
        </p:txBody>
      </p:sp>
      <p:sp>
        <p:nvSpPr>
          <p:cNvPr id="4" name="Slide Number Placeholder 3">
            <a:extLst>
              <a:ext uri="{FF2B5EF4-FFF2-40B4-BE49-F238E27FC236}">
                <a16:creationId xmlns:a16="http://schemas.microsoft.com/office/drawing/2014/main" id="{4072C491-D4A4-4BC8-86B4-BE71C9E2CCEE}"/>
              </a:ext>
            </a:extLst>
          </p:cNvPr>
          <p:cNvSpPr>
            <a:spLocks noGrp="1"/>
          </p:cNvSpPr>
          <p:nvPr>
            <p:ph type="sldNum" sz="quarter" idx="12"/>
          </p:nvPr>
        </p:nvSpPr>
        <p:spPr/>
        <p:txBody>
          <a:bodyPr/>
          <a:lstStyle/>
          <a:p>
            <a:fld id="{FC63ECC8-719A-498E-B101-491B6A35558E}" type="slidenum">
              <a:rPr lang="en-US" smtClean="0"/>
              <a:t>8</a:t>
            </a:fld>
            <a:endParaRPr lang="en-US" dirty="0"/>
          </a:p>
        </p:txBody>
      </p:sp>
    </p:spTree>
    <p:extLst>
      <p:ext uri="{BB962C8B-B14F-4D97-AF65-F5344CB8AC3E}">
        <p14:creationId xmlns:p14="http://schemas.microsoft.com/office/powerpoint/2010/main" val="3702938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E2DC55F-23E1-45B8-9E1A-4954416EC60C}"/>
              </a:ext>
            </a:extLst>
          </p:cNvPr>
          <p:cNvSpPr/>
          <p:nvPr/>
        </p:nvSpPr>
        <p:spPr>
          <a:xfrm>
            <a:off x="838200" y="1789529"/>
            <a:ext cx="10409148" cy="1645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2" name="Title 1">
            <a:extLst>
              <a:ext uri="{FF2B5EF4-FFF2-40B4-BE49-F238E27FC236}">
                <a16:creationId xmlns:a16="http://schemas.microsoft.com/office/drawing/2014/main" id="{F7AB130D-8F9D-4037-8E31-ABAC7B9988E2}"/>
              </a:ext>
            </a:extLst>
          </p:cNvPr>
          <p:cNvSpPr>
            <a:spLocks noGrp="1"/>
          </p:cNvSpPr>
          <p:nvPr>
            <p:ph type="title"/>
          </p:nvPr>
        </p:nvSpPr>
        <p:spPr>
          <a:xfrm>
            <a:off x="838200" y="367745"/>
            <a:ext cx="10515600" cy="1325880"/>
          </a:xfrm>
        </p:spPr>
        <p:txBody>
          <a:bodyPr>
            <a:normAutofit/>
          </a:bodyPr>
          <a:lstStyle/>
          <a:p>
            <a:r>
              <a:rPr lang="en-US" sz="4000" dirty="0">
                <a:solidFill>
                  <a:schemeClr val="accent5">
                    <a:lumMod val="75000"/>
                  </a:schemeClr>
                </a:solidFill>
                <a:cs typeface="Calibri" panose="020F0502020204030204" pitchFamily="34" charset="0"/>
              </a:rPr>
              <a:t>Background: Current Status of BEACON</a:t>
            </a:r>
          </a:p>
        </p:txBody>
      </p:sp>
      <p:sp>
        <p:nvSpPr>
          <p:cNvPr id="3" name="Content Placeholder 2">
            <a:extLst>
              <a:ext uri="{FF2B5EF4-FFF2-40B4-BE49-F238E27FC236}">
                <a16:creationId xmlns:a16="http://schemas.microsoft.com/office/drawing/2014/main" id="{B5380303-AB3E-45B4-8F3B-F12E4F70C6C4}"/>
              </a:ext>
            </a:extLst>
          </p:cNvPr>
          <p:cNvSpPr>
            <a:spLocks noGrp="1"/>
          </p:cNvSpPr>
          <p:nvPr>
            <p:ph idx="1"/>
          </p:nvPr>
        </p:nvSpPr>
        <p:spPr>
          <a:xfrm>
            <a:off x="838200" y="1825625"/>
            <a:ext cx="10591800" cy="4351338"/>
          </a:xfrm>
          <a:noFill/>
        </p:spPr>
        <p:txBody>
          <a:bodyPr>
            <a:normAutofit/>
          </a:bodyPr>
          <a:lstStyle/>
          <a:p>
            <a:r>
              <a:rPr lang="en-US" dirty="0">
                <a:cs typeface="Calibri" panose="020F0502020204030204" pitchFamily="34" charset="0"/>
              </a:rPr>
              <a:t>Plan is to use BEACON in the 2022 Economic Census (EC)</a:t>
            </a:r>
          </a:p>
          <a:p>
            <a:pPr lvl="1"/>
            <a:r>
              <a:rPr lang="en-US">
                <a:cs typeface="Calibri" panose="020F0502020204030204" pitchFamily="34" charset="0"/>
              </a:rPr>
              <a:t>Three </a:t>
            </a:r>
            <a:r>
              <a:rPr lang="en-US" dirty="0">
                <a:cs typeface="Calibri" panose="020F0502020204030204" pitchFamily="34" charset="0"/>
              </a:rPr>
              <a:t>rounds of instrument usability testing conducted</a:t>
            </a:r>
          </a:p>
          <a:p>
            <a:pPr lvl="1"/>
            <a:r>
              <a:rPr lang="en-US" dirty="0">
                <a:cs typeface="Calibri" panose="020F0502020204030204" pitchFamily="34" charset="0"/>
              </a:rPr>
              <a:t>Economic Census 2021 Industry Classification Report (currently in the field) will allow further testing with respondents</a:t>
            </a:r>
          </a:p>
          <a:p>
            <a:endParaRPr lang="en-US" dirty="0">
              <a:cs typeface="Calibri" panose="020F0502020204030204" pitchFamily="34" charset="0"/>
            </a:endParaRPr>
          </a:p>
          <a:p>
            <a:r>
              <a:rPr lang="en-US" dirty="0">
                <a:cs typeface="Calibri" panose="020F0502020204030204" pitchFamily="34" charset="0"/>
              </a:rPr>
              <a:t>We continually refine methodology and incorporate new data</a:t>
            </a:r>
          </a:p>
          <a:p>
            <a:pPr lvl="1"/>
            <a:r>
              <a:rPr lang="en-US" dirty="0">
                <a:cs typeface="Calibri" panose="020F0502020204030204" pitchFamily="34" charset="0"/>
              </a:rPr>
              <a:t>Refinement of methodology is ongoing, both now </a:t>
            </a:r>
            <a:r>
              <a:rPr lang="en-US" u="sng" dirty="0">
                <a:cs typeface="Calibri" panose="020F0502020204030204" pitchFamily="34" charset="0"/>
              </a:rPr>
              <a:t>and</a:t>
            </a:r>
            <a:r>
              <a:rPr lang="en-US" dirty="0">
                <a:cs typeface="Calibri" panose="020F0502020204030204" pitchFamily="34" charset="0"/>
              </a:rPr>
              <a:t> after 2022 EC</a:t>
            </a:r>
          </a:p>
        </p:txBody>
      </p:sp>
      <p:sp>
        <p:nvSpPr>
          <p:cNvPr id="4" name="Slide Number Placeholder 3">
            <a:extLst>
              <a:ext uri="{FF2B5EF4-FFF2-40B4-BE49-F238E27FC236}">
                <a16:creationId xmlns:a16="http://schemas.microsoft.com/office/drawing/2014/main" id="{FD7AD97A-9003-4B42-A836-2B6D42F8F5C3}"/>
              </a:ext>
            </a:extLst>
          </p:cNvPr>
          <p:cNvSpPr>
            <a:spLocks noGrp="1"/>
          </p:cNvSpPr>
          <p:nvPr>
            <p:ph type="sldNum" sz="quarter" idx="12"/>
          </p:nvPr>
        </p:nvSpPr>
        <p:spPr/>
        <p:txBody>
          <a:bodyPr/>
          <a:lstStyle/>
          <a:p>
            <a:fld id="{FC63ECC8-719A-498E-B101-491B6A35558E}" type="slidenum">
              <a:rPr lang="en-US" smtClean="0"/>
              <a:t>9</a:t>
            </a:fld>
            <a:endParaRPr lang="en-US" dirty="0"/>
          </a:p>
        </p:txBody>
      </p:sp>
    </p:spTree>
    <p:extLst>
      <p:ext uri="{BB962C8B-B14F-4D97-AF65-F5344CB8AC3E}">
        <p14:creationId xmlns:p14="http://schemas.microsoft.com/office/powerpoint/2010/main" val="2081502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Template Document Labeling Version 11-25-2019" id="{2B29FCDE-9991-402A-BF7C-68A845CABF27}" vid="{4C5D4FD4-241C-44A8-88F4-A8E870F59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9FE28DCF60A55469A767A693C98DF30" ma:contentTypeVersion="11" ma:contentTypeDescription="Create a new document." ma:contentTypeScope="" ma:versionID="fd15eec54e9a16b88682b5772339e0fc">
  <xsd:schema xmlns:xsd="http://www.w3.org/2001/XMLSchema" xmlns:xs="http://www.w3.org/2001/XMLSchema" xmlns:p="http://schemas.microsoft.com/office/2006/metadata/properties" xmlns:ns3="caecc2cd-c125-47bb-b7d8-61f5602bf9df" xmlns:ns4="f42af4b1-c551-450a-9f89-76df0847d194" targetNamespace="http://schemas.microsoft.com/office/2006/metadata/properties" ma:root="true" ma:fieldsID="b9f4a88b264629eea6c93697b8a79db7" ns3:_="" ns4:_="">
    <xsd:import namespace="caecc2cd-c125-47bb-b7d8-61f5602bf9df"/>
    <xsd:import namespace="f42af4b1-c551-450a-9f89-76df0847d19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cc2cd-c125-47bb-b7d8-61f5602bf9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af4b1-c551-450a-9f89-76df0847d19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9D7FDE-784D-4DEC-B49C-6F84CF51374D}">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f42af4b1-c551-450a-9f89-76df0847d194"/>
    <ds:schemaRef ds:uri="http://schemas.microsoft.com/office/2006/metadata/properties"/>
    <ds:schemaRef ds:uri="http://schemas.openxmlformats.org/package/2006/metadata/core-properties"/>
    <ds:schemaRef ds:uri="caecc2cd-c125-47bb-b7d8-61f5602bf9df"/>
    <ds:schemaRef ds:uri="http://purl.org/dc/dcmitype/"/>
  </ds:schemaRefs>
</ds:datastoreItem>
</file>

<file path=customXml/itemProps2.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3.xml><?xml version="1.0" encoding="utf-8"?>
<ds:datastoreItem xmlns:ds="http://schemas.openxmlformats.org/officeDocument/2006/customXml" ds:itemID="{4D92B14D-EDFD-4FDD-92C0-0DF7EDA55E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cc2cd-c125-47bb-b7d8-61f5602bf9df"/>
    <ds:schemaRef ds:uri="f42af4b1-c551-450a-9f89-76df0847d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5084</TotalTime>
  <Words>1762</Words>
  <Application>Microsoft Office PowerPoint</Application>
  <PresentationFormat>Widescreen</PresentationFormat>
  <Paragraphs>324</Paragraphs>
  <Slides>30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Cambria Math</vt:lpstr>
      <vt:lpstr>Segoe UI</vt:lpstr>
      <vt:lpstr>Office Theme</vt:lpstr>
      <vt:lpstr>An Overview of Business Establishment Automated Classification of NAICS (BEACON) for the Economic Census </vt:lpstr>
      <vt:lpstr>Disclaimer </vt:lpstr>
      <vt:lpstr>Outline</vt:lpstr>
      <vt:lpstr>Background: North American Industry Classification System (NAICS)</vt:lpstr>
      <vt:lpstr>Background: Economic Census</vt:lpstr>
      <vt:lpstr>Background: What is BEACON?</vt:lpstr>
      <vt:lpstr>Background: Principal Business or Activity Question from the 2017 Economic Census</vt:lpstr>
      <vt:lpstr>Background: BEACON Overview</vt:lpstr>
      <vt:lpstr>Background: Current Status of BEACON</vt:lpstr>
      <vt:lpstr>Background: Training Data</vt:lpstr>
      <vt:lpstr>Background: Training Data</vt:lpstr>
      <vt:lpstr>PowerPoint Presentation</vt:lpstr>
      <vt:lpstr>Methodology: Overview</vt:lpstr>
      <vt:lpstr>Methodology: Overview</vt:lpstr>
      <vt:lpstr>Methodology: Text Cleaning</vt:lpstr>
      <vt:lpstr>Methodology: Text Cleaning</vt:lpstr>
      <vt:lpstr>Methodology: Dictionary</vt:lpstr>
      <vt:lpstr>Methodology: Model Ensemble</vt:lpstr>
      <vt:lpstr>Methodology: Model Ensemble</vt:lpstr>
      <vt:lpstr>Example: Model Ensemble</vt:lpstr>
      <vt:lpstr>Example: Sector Distribution of “retail”</vt:lpstr>
      <vt:lpstr>Example: Sector Distribution of “bakeri”</vt:lpstr>
      <vt:lpstr>Example: Sector Distribution of [“retail”,“bakeri”]</vt:lpstr>
      <vt:lpstr>Example: Sector Dist. of exact[“retail”,“bakeri”]</vt:lpstr>
      <vt:lpstr>Example: Abbreviated Final Results</vt:lpstr>
      <vt:lpstr>Summary: Performance</vt:lpstr>
      <vt:lpstr>Summary: Facts About BEACON</vt:lpstr>
      <vt:lpstr>Summary: What can BEACON do for other Surveys?</vt:lpstr>
      <vt:lpstr>Wrap-up: Special Thanks</vt:lpstr>
      <vt:lpstr>Wrap-up: Questions?  Email: Daniel.Whitehead@Census.gov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BEACON: NAICS Classification Using Machine Learning</dc:title>
  <dc:creator>Brian Dumbacher (CENSUS/ESMD FED)</dc:creator>
  <cp:lastModifiedBy>Daniel Whitehead (CENSUS/ESMD FED)</cp:lastModifiedBy>
  <cp:revision>314</cp:revision>
  <dcterms:created xsi:type="dcterms:W3CDTF">2021-03-26T19:40:49Z</dcterms:created>
  <dcterms:modified xsi:type="dcterms:W3CDTF">2021-10-25T20:56:16Z</dcterms:modified>
</cp:coreProperties>
</file>