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4"/>
    <p:sldMasterId id="2147483857" r:id="rId5"/>
  </p:sldMasterIdLst>
  <p:notesMasterIdLst>
    <p:notesMasterId r:id="rId30"/>
  </p:notesMasterIdLst>
  <p:sldIdLst>
    <p:sldId id="300" r:id="rId6"/>
    <p:sldId id="296" r:id="rId7"/>
    <p:sldId id="297" r:id="rId8"/>
    <p:sldId id="275" r:id="rId9"/>
    <p:sldId id="309" r:id="rId10"/>
    <p:sldId id="314" r:id="rId11"/>
    <p:sldId id="266" r:id="rId12"/>
    <p:sldId id="259" r:id="rId13"/>
    <p:sldId id="258" r:id="rId14"/>
    <p:sldId id="299" r:id="rId15"/>
    <p:sldId id="302" r:id="rId16"/>
    <p:sldId id="303" r:id="rId17"/>
    <p:sldId id="277" r:id="rId18"/>
    <p:sldId id="285" r:id="rId19"/>
    <p:sldId id="315" r:id="rId20"/>
    <p:sldId id="286" r:id="rId21"/>
    <p:sldId id="312" r:id="rId22"/>
    <p:sldId id="287" r:id="rId23"/>
    <p:sldId id="313" r:id="rId24"/>
    <p:sldId id="301" r:id="rId25"/>
    <p:sldId id="278" r:id="rId26"/>
    <p:sldId id="316" r:id="rId27"/>
    <p:sldId id="310" r:id="rId28"/>
    <p:sldId id="30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pson, Ashley - REE-NASS, Washington, DC" initials="TA-RWD" lastIdx="3" clrIdx="0">
    <p:extLst>
      <p:ext uri="{19B8F6BF-5375-455C-9EA6-DF929625EA0E}">
        <p15:presenceInfo xmlns:p15="http://schemas.microsoft.com/office/powerpoint/2012/main" userId="S::Ashley.Thompson4@usda.gov::6993cbca-9087-42c0-9608-95eefde9ca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D2F"/>
    <a:srgbClr val="83C386"/>
    <a:srgbClr val="08A854"/>
    <a:srgbClr val="3D7F40"/>
    <a:srgbClr val="1F9719"/>
    <a:srgbClr val="21A11B"/>
    <a:srgbClr val="035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F3D5C-9B5B-4842-98BA-ED940C1F369E}" v="1" dt="2021-10-27T21:39:36.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4" d="100"/>
          <a:sy n="64" d="100"/>
        </p:scale>
        <p:origin x="82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Ashley - REE-NASS, Washington, DC" userId="6993cbca-9087-42c0-9608-95eefde9ca4d" providerId="ADAL" clId="{C4DF3D5C-9B5B-4842-98BA-ED940C1F369E}"/>
    <pc:docChg chg="modSld">
      <pc:chgData name="Thompson, Ashley - REE-NASS, Washington, DC" userId="6993cbca-9087-42c0-9608-95eefde9ca4d" providerId="ADAL" clId="{C4DF3D5C-9B5B-4842-98BA-ED940C1F369E}" dt="2021-10-27T21:39:36.652" v="0"/>
      <pc:docMkLst>
        <pc:docMk/>
      </pc:docMkLst>
      <pc:sldChg chg="delSp modTransition modAnim">
        <pc:chgData name="Thompson, Ashley - REE-NASS, Washington, DC" userId="6993cbca-9087-42c0-9608-95eefde9ca4d" providerId="ADAL" clId="{C4DF3D5C-9B5B-4842-98BA-ED940C1F369E}" dt="2021-10-27T21:39:36.652" v="0"/>
        <pc:sldMkLst>
          <pc:docMk/>
          <pc:sldMk cId="84296980" sldId="258"/>
        </pc:sldMkLst>
        <pc:picChg chg="del">
          <ac:chgData name="Thompson, Ashley - REE-NASS, Washington, DC" userId="6993cbca-9087-42c0-9608-95eefde9ca4d" providerId="ADAL" clId="{C4DF3D5C-9B5B-4842-98BA-ED940C1F369E}" dt="2021-10-27T21:39:36.652" v="0"/>
          <ac:picMkLst>
            <pc:docMk/>
            <pc:sldMk cId="84296980" sldId="258"/>
            <ac:picMk id="9" creationId="{A2EA0D4D-6C34-4A76-8512-F50764C10FD8}"/>
          </ac:picMkLst>
        </pc:picChg>
      </pc:sldChg>
      <pc:sldChg chg="delSp modTransition modAnim">
        <pc:chgData name="Thompson, Ashley - REE-NASS, Washington, DC" userId="6993cbca-9087-42c0-9608-95eefde9ca4d" providerId="ADAL" clId="{C4DF3D5C-9B5B-4842-98BA-ED940C1F369E}" dt="2021-10-27T21:39:36.652" v="0"/>
        <pc:sldMkLst>
          <pc:docMk/>
          <pc:sldMk cId="997401533" sldId="259"/>
        </pc:sldMkLst>
        <pc:picChg chg="del">
          <ac:chgData name="Thompson, Ashley - REE-NASS, Washington, DC" userId="6993cbca-9087-42c0-9608-95eefde9ca4d" providerId="ADAL" clId="{C4DF3D5C-9B5B-4842-98BA-ED940C1F369E}" dt="2021-10-27T21:39:36.652" v="0"/>
          <ac:picMkLst>
            <pc:docMk/>
            <pc:sldMk cId="997401533" sldId="259"/>
            <ac:picMk id="11" creationId="{66ED1D3A-CF42-4C10-9783-B71D47B0E1B9}"/>
          </ac:picMkLst>
        </pc:picChg>
      </pc:sldChg>
      <pc:sldChg chg="delSp modTransition modAnim">
        <pc:chgData name="Thompson, Ashley - REE-NASS, Washington, DC" userId="6993cbca-9087-42c0-9608-95eefde9ca4d" providerId="ADAL" clId="{C4DF3D5C-9B5B-4842-98BA-ED940C1F369E}" dt="2021-10-27T21:39:36.652" v="0"/>
        <pc:sldMkLst>
          <pc:docMk/>
          <pc:sldMk cId="114469364" sldId="266"/>
        </pc:sldMkLst>
        <pc:picChg chg="del">
          <ac:chgData name="Thompson, Ashley - REE-NASS, Washington, DC" userId="6993cbca-9087-42c0-9608-95eefde9ca4d" providerId="ADAL" clId="{C4DF3D5C-9B5B-4842-98BA-ED940C1F369E}" dt="2021-10-27T21:39:36.652" v="0"/>
          <ac:picMkLst>
            <pc:docMk/>
            <pc:sldMk cId="114469364" sldId="266"/>
            <ac:picMk id="11" creationId="{0859DF78-124F-4576-BAE7-8EB780C05559}"/>
          </ac:picMkLst>
        </pc:picChg>
      </pc:sldChg>
      <pc:sldChg chg="delSp modTransition modAnim">
        <pc:chgData name="Thompson, Ashley - REE-NASS, Washington, DC" userId="6993cbca-9087-42c0-9608-95eefde9ca4d" providerId="ADAL" clId="{C4DF3D5C-9B5B-4842-98BA-ED940C1F369E}" dt="2021-10-27T21:39:36.652" v="0"/>
        <pc:sldMkLst>
          <pc:docMk/>
          <pc:sldMk cId="814098837" sldId="275"/>
        </pc:sldMkLst>
        <pc:picChg chg="del">
          <ac:chgData name="Thompson, Ashley - REE-NASS, Washington, DC" userId="6993cbca-9087-42c0-9608-95eefde9ca4d" providerId="ADAL" clId="{C4DF3D5C-9B5B-4842-98BA-ED940C1F369E}" dt="2021-10-27T21:39:36.652" v="0"/>
          <ac:picMkLst>
            <pc:docMk/>
            <pc:sldMk cId="814098837" sldId="275"/>
            <ac:picMk id="13" creationId="{2AA7C9E6-9D96-44B0-B4F6-CE8DEC92F231}"/>
          </ac:picMkLst>
        </pc:picChg>
      </pc:sldChg>
      <pc:sldChg chg="delSp modTransition modAnim">
        <pc:chgData name="Thompson, Ashley - REE-NASS, Washington, DC" userId="6993cbca-9087-42c0-9608-95eefde9ca4d" providerId="ADAL" clId="{C4DF3D5C-9B5B-4842-98BA-ED940C1F369E}" dt="2021-10-27T21:39:36.652" v="0"/>
        <pc:sldMkLst>
          <pc:docMk/>
          <pc:sldMk cId="966081726" sldId="277"/>
        </pc:sldMkLst>
        <pc:picChg chg="del">
          <ac:chgData name="Thompson, Ashley - REE-NASS, Washington, DC" userId="6993cbca-9087-42c0-9608-95eefde9ca4d" providerId="ADAL" clId="{C4DF3D5C-9B5B-4842-98BA-ED940C1F369E}" dt="2021-10-27T21:39:36.652" v="0"/>
          <ac:picMkLst>
            <pc:docMk/>
            <pc:sldMk cId="966081726" sldId="277"/>
            <ac:picMk id="8" creationId="{F12A381B-2FEA-41B6-8C9C-7BD8A911134D}"/>
          </ac:picMkLst>
        </pc:picChg>
      </pc:sldChg>
      <pc:sldChg chg="delSp modTransition modAnim">
        <pc:chgData name="Thompson, Ashley - REE-NASS, Washington, DC" userId="6993cbca-9087-42c0-9608-95eefde9ca4d" providerId="ADAL" clId="{C4DF3D5C-9B5B-4842-98BA-ED940C1F369E}" dt="2021-10-27T21:39:36.652" v="0"/>
        <pc:sldMkLst>
          <pc:docMk/>
          <pc:sldMk cId="2806606689" sldId="278"/>
        </pc:sldMkLst>
        <pc:picChg chg="del">
          <ac:chgData name="Thompson, Ashley - REE-NASS, Washington, DC" userId="6993cbca-9087-42c0-9608-95eefde9ca4d" providerId="ADAL" clId="{C4DF3D5C-9B5B-4842-98BA-ED940C1F369E}" dt="2021-10-27T21:39:36.652" v="0"/>
          <ac:picMkLst>
            <pc:docMk/>
            <pc:sldMk cId="2806606689" sldId="278"/>
            <ac:picMk id="8" creationId="{057C3AC9-A944-43B6-9F16-519DE5804B1B}"/>
          </ac:picMkLst>
        </pc:picChg>
      </pc:sldChg>
      <pc:sldChg chg="delSp modTransition modAnim">
        <pc:chgData name="Thompson, Ashley - REE-NASS, Washington, DC" userId="6993cbca-9087-42c0-9608-95eefde9ca4d" providerId="ADAL" clId="{C4DF3D5C-9B5B-4842-98BA-ED940C1F369E}" dt="2021-10-27T21:39:36.652" v="0"/>
        <pc:sldMkLst>
          <pc:docMk/>
          <pc:sldMk cId="2398550507" sldId="285"/>
        </pc:sldMkLst>
        <pc:picChg chg="del">
          <ac:chgData name="Thompson, Ashley - REE-NASS, Washington, DC" userId="6993cbca-9087-42c0-9608-95eefde9ca4d" providerId="ADAL" clId="{C4DF3D5C-9B5B-4842-98BA-ED940C1F369E}" dt="2021-10-27T21:39:36.652" v="0"/>
          <ac:picMkLst>
            <pc:docMk/>
            <pc:sldMk cId="2398550507" sldId="285"/>
            <ac:picMk id="6" creationId="{2B427EC9-B19C-42FD-AE79-B1D29CD24122}"/>
          </ac:picMkLst>
        </pc:picChg>
      </pc:sldChg>
      <pc:sldChg chg="delSp modTransition modAnim">
        <pc:chgData name="Thompson, Ashley - REE-NASS, Washington, DC" userId="6993cbca-9087-42c0-9608-95eefde9ca4d" providerId="ADAL" clId="{C4DF3D5C-9B5B-4842-98BA-ED940C1F369E}" dt="2021-10-27T21:39:36.652" v="0"/>
        <pc:sldMkLst>
          <pc:docMk/>
          <pc:sldMk cId="2176704890" sldId="286"/>
        </pc:sldMkLst>
        <pc:picChg chg="del">
          <ac:chgData name="Thompson, Ashley - REE-NASS, Washington, DC" userId="6993cbca-9087-42c0-9608-95eefde9ca4d" providerId="ADAL" clId="{C4DF3D5C-9B5B-4842-98BA-ED940C1F369E}" dt="2021-10-27T21:39:36.652" v="0"/>
          <ac:picMkLst>
            <pc:docMk/>
            <pc:sldMk cId="2176704890" sldId="286"/>
            <ac:picMk id="4" creationId="{DD4679EE-3A6A-4082-86D3-18F5A0785008}"/>
          </ac:picMkLst>
        </pc:picChg>
      </pc:sldChg>
      <pc:sldChg chg="delSp modTransition modAnim">
        <pc:chgData name="Thompson, Ashley - REE-NASS, Washington, DC" userId="6993cbca-9087-42c0-9608-95eefde9ca4d" providerId="ADAL" clId="{C4DF3D5C-9B5B-4842-98BA-ED940C1F369E}" dt="2021-10-27T21:39:36.652" v="0"/>
        <pc:sldMkLst>
          <pc:docMk/>
          <pc:sldMk cId="1615165622" sldId="287"/>
        </pc:sldMkLst>
        <pc:picChg chg="del">
          <ac:chgData name="Thompson, Ashley - REE-NASS, Washington, DC" userId="6993cbca-9087-42c0-9608-95eefde9ca4d" providerId="ADAL" clId="{C4DF3D5C-9B5B-4842-98BA-ED940C1F369E}" dt="2021-10-27T21:39:36.652" v="0"/>
          <ac:picMkLst>
            <pc:docMk/>
            <pc:sldMk cId="1615165622" sldId="287"/>
            <ac:picMk id="4" creationId="{BE8F550C-A17C-4613-A055-ADFD8B13C862}"/>
          </ac:picMkLst>
        </pc:picChg>
      </pc:sldChg>
      <pc:sldChg chg="delSp modTransition modAnim">
        <pc:chgData name="Thompson, Ashley - REE-NASS, Washington, DC" userId="6993cbca-9087-42c0-9608-95eefde9ca4d" providerId="ADAL" clId="{C4DF3D5C-9B5B-4842-98BA-ED940C1F369E}" dt="2021-10-27T21:39:36.652" v="0"/>
        <pc:sldMkLst>
          <pc:docMk/>
          <pc:sldMk cId="3710149468" sldId="296"/>
        </pc:sldMkLst>
        <pc:picChg chg="del">
          <ac:chgData name="Thompson, Ashley - REE-NASS, Washington, DC" userId="6993cbca-9087-42c0-9608-95eefde9ca4d" providerId="ADAL" clId="{C4DF3D5C-9B5B-4842-98BA-ED940C1F369E}" dt="2021-10-27T21:39:36.652" v="0"/>
          <ac:picMkLst>
            <pc:docMk/>
            <pc:sldMk cId="3710149468" sldId="296"/>
            <ac:picMk id="4" creationId="{4AFE879C-AFCD-44E6-A3D1-B92C2747B538}"/>
          </ac:picMkLst>
        </pc:picChg>
      </pc:sldChg>
      <pc:sldChg chg="delSp modTransition modAnim">
        <pc:chgData name="Thompson, Ashley - REE-NASS, Washington, DC" userId="6993cbca-9087-42c0-9608-95eefde9ca4d" providerId="ADAL" clId="{C4DF3D5C-9B5B-4842-98BA-ED940C1F369E}" dt="2021-10-27T21:39:36.652" v="0"/>
        <pc:sldMkLst>
          <pc:docMk/>
          <pc:sldMk cId="1816478715" sldId="297"/>
        </pc:sldMkLst>
        <pc:picChg chg="del">
          <ac:chgData name="Thompson, Ashley - REE-NASS, Washington, DC" userId="6993cbca-9087-42c0-9608-95eefde9ca4d" providerId="ADAL" clId="{C4DF3D5C-9B5B-4842-98BA-ED940C1F369E}" dt="2021-10-27T21:39:36.652" v="0"/>
          <ac:picMkLst>
            <pc:docMk/>
            <pc:sldMk cId="1816478715" sldId="297"/>
            <ac:picMk id="3" creationId="{F8DF54F6-94EB-4A62-A2E6-02CD59F4EB32}"/>
          </ac:picMkLst>
        </pc:picChg>
      </pc:sldChg>
      <pc:sldChg chg="delSp modTransition modAnim">
        <pc:chgData name="Thompson, Ashley - REE-NASS, Washington, DC" userId="6993cbca-9087-42c0-9608-95eefde9ca4d" providerId="ADAL" clId="{C4DF3D5C-9B5B-4842-98BA-ED940C1F369E}" dt="2021-10-27T21:39:36.652" v="0"/>
        <pc:sldMkLst>
          <pc:docMk/>
          <pc:sldMk cId="54319051" sldId="299"/>
        </pc:sldMkLst>
        <pc:picChg chg="del">
          <ac:chgData name="Thompson, Ashley - REE-NASS, Washington, DC" userId="6993cbca-9087-42c0-9608-95eefde9ca4d" providerId="ADAL" clId="{C4DF3D5C-9B5B-4842-98BA-ED940C1F369E}" dt="2021-10-27T21:39:36.652" v="0"/>
          <ac:picMkLst>
            <pc:docMk/>
            <pc:sldMk cId="54319051" sldId="299"/>
            <ac:picMk id="22" creationId="{1220D32E-1794-459A-A32B-F5A62645F32D}"/>
          </ac:picMkLst>
        </pc:picChg>
      </pc:sldChg>
      <pc:sldChg chg="delSp modTransition modAnim">
        <pc:chgData name="Thompson, Ashley - REE-NASS, Washington, DC" userId="6993cbca-9087-42c0-9608-95eefde9ca4d" providerId="ADAL" clId="{C4DF3D5C-9B5B-4842-98BA-ED940C1F369E}" dt="2021-10-27T21:39:36.652" v="0"/>
        <pc:sldMkLst>
          <pc:docMk/>
          <pc:sldMk cId="3144980279" sldId="300"/>
        </pc:sldMkLst>
        <pc:picChg chg="del">
          <ac:chgData name="Thompson, Ashley - REE-NASS, Washington, DC" userId="6993cbca-9087-42c0-9608-95eefde9ca4d" providerId="ADAL" clId="{C4DF3D5C-9B5B-4842-98BA-ED940C1F369E}" dt="2021-10-27T21:39:36.652" v="0"/>
          <ac:picMkLst>
            <pc:docMk/>
            <pc:sldMk cId="3144980279" sldId="300"/>
            <ac:picMk id="7" creationId="{1BBFA41D-BD0A-47B3-9403-0717F7BF0C5E}"/>
          </ac:picMkLst>
        </pc:picChg>
      </pc:sldChg>
      <pc:sldChg chg="delSp modTransition modAnim">
        <pc:chgData name="Thompson, Ashley - REE-NASS, Washington, DC" userId="6993cbca-9087-42c0-9608-95eefde9ca4d" providerId="ADAL" clId="{C4DF3D5C-9B5B-4842-98BA-ED940C1F369E}" dt="2021-10-27T21:39:36.652" v="0"/>
        <pc:sldMkLst>
          <pc:docMk/>
          <pc:sldMk cId="2315427333" sldId="301"/>
        </pc:sldMkLst>
        <pc:picChg chg="del">
          <ac:chgData name="Thompson, Ashley - REE-NASS, Washington, DC" userId="6993cbca-9087-42c0-9608-95eefde9ca4d" providerId="ADAL" clId="{C4DF3D5C-9B5B-4842-98BA-ED940C1F369E}" dt="2021-10-27T21:39:36.652" v="0"/>
          <ac:picMkLst>
            <pc:docMk/>
            <pc:sldMk cId="2315427333" sldId="301"/>
            <ac:picMk id="14" creationId="{EBDD1128-E89A-4DFE-BDD5-D51D8F9440FB}"/>
          </ac:picMkLst>
        </pc:picChg>
      </pc:sldChg>
      <pc:sldChg chg="delSp modTransition modAnim">
        <pc:chgData name="Thompson, Ashley - REE-NASS, Washington, DC" userId="6993cbca-9087-42c0-9608-95eefde9ca4d" providerId="ADAL" clId="{C4DF3D5C-9B5B-4842-98BA-ED940C1F369E}" dt="2021-10-27T21:39:36.652" v="0"/>
        <pc:sldMkLst>
          <pc:docMk/>
          <pc:sldMk cId="4074821141" sldId="302"/>
        </pc:sldMkLst>
        <pc:picChg chg="del">
          <ac:chgData name="Thompson, Ashley - REE-NASS, Washington, DC" userId="6993cbca-9087-42c0-9608-95eefde9ca4d" providerId="ADAL" clId="{C4DF3D5C-9B5B-4842-98BA-ED940C1F369E}" dt="2021-10-27T21:39:36.652" v="0"/>
          <ac:picMkLst>
            <pc:docMk/>
            <pc:sldMk cId="4074821141" sldId="302"/>
            <ac:picMk id="6" creationId="{F0377BAE-D4F2-433E-BF0E-223A2336FECC}"/>
          </ac:picMkLst>
        </pc:picChg>
      </pc:sldChg>
      <pc:sldChg chg="delSp modTransition modAnim">
        <pc:chgData name="Thompson, Ashley - REE-NASS, Washington, DC" userId="6993cbca-9087-42c0-9608-95eefde9ca4d" providerId="ADAL" clId="{C4DF3D5C-9B5B-4842-98BA-ED940C1F369E}" dt="2021-10-27T21:39:36.652" v="0"/>
        <pc:sldMkLst>
          <pc:docMk/>
          <pc:sldMk cId="838283873" sldId="303"/>
        </pc:sldMkLst>
        <pc:picChg chg="del">
          <ac:chgData name="Thompson, Ashley - REE-NASS, Washington, DC" userId="6993cbca-9087-42c0-9608-95eefde9ca4d" providerId="ADAL" clId="{C4DF3D5C-9B5B-4842-98BA-ED940C1F369E}" dt="2021-10-27T21:39:36.652" v="0"/>
          <ac:picMkLst>
            <pc:docMk/>
            <pc:sldMk cId="838283873" sldId="303"/>
            <ac:picMk id="4" creationId="{3E8E87EC-7DCE-4333-8176-7C8643A72C15}"/>
          </ac:picMkLst>
        </pc:picChg>
      </pc:sldChg>
      <pc:sldChg chg="delSp modTransition modAnim">
        <pc:chgData name="Thompson, Ashley - REE-NASS, Washington, DC" userId="6993cbca-9087-42c0-9608-95eefde9ca4d" providerId="ADAL" clId="{C4DF3D5C-9B5B-4842-98BA-ED940C1F369E}" dt="2021-10-27T21:39:36.652" v="0"/>
        <pc:sldMkLst>
          <pc:docMk/>
          <pc:sldMk cId="2539237000" sldId="306"/>
        </pc:sldMkLst>
        <pc:picChg chg="del">
          <ac:chgData name="Thompson, Ashley - REE-NASS, Washington, DC" userId="6993cbca-9087-42c0-9608-95eefde9ca4d" providerId="ADAL" clId="{C4DF3D5C-9B5B-4842-98BA-ED940C1F369E}" dt="2021-10-27T21:39:36.652" v="0"/>
          <ac:picMkLst>
            <pc:docMk/>
            <pc:sldMk cId="2539237000" sldId="306"/>
            <ac:picMk id="3" creationId="{2D5497AA-B8FB-4A00-8DE3-249271BBE038}"/>
          </ac:picMkLst>
        </pc:picChg>
      </pc:sldChg>
      <pc:sldChg chg="delSp modTransition modAnim">
        <pc:chgData name="Thompson, Ashley - REE-NASS, Washington, DC" userId="6993cbca-9087-42c0-9608-95eefde9ca4d" providerId="ADAL" clId="{C4DF3D5C-9B5B-4842-98BA-ED940C1F369E}" dt="2021-10-27T21:39:36.652" v="0"/>
        <pc:sldMkLst>
          <pc:docMk/>
          <pc:sldMk cId="3248377791" sldId="309"/>
        </pc:sldMkLst>
        <pc:picChg chg="del">
          <ac:chgData name="Thompson, Ashley - REE-NASS, Washington, DC" userId="6993cbca-9087-42c0-9608-95eefde9ca4d" providerId="ADAL" clId="{C4DF3D5C-9B5B-4842-98BA-ED940C1F369E}" dt="2021-10-27T21:39:36.652" v="0"/>
          <ac:picMkLst>
            <pc:docMk/>
            <pc:sldMk cId="3248377791" sldId="309"/>
            <ac:picMk id="14" creationId="{FF511E19-7CB4-4B6D-8111-0BC1551210C1}"/>
          </ac:picMkLst>
        </pc:picChg>
      </pc:sldChg>
      <pc:sldChg chg="delSp modTransition modAnim">
        <pc:chgData name="Thompson, Ashley - REE-NASS, Washington, DC" userId="6993cbca-9087-42c0-9608-95eefde9ca4d" providerId="ADAL" clId="{C4DF3D5C-9B5B-4842-98BA-ED940C1F369E}" dt="2021-10-27T21:39:36.652" v="0"/>
        <pc:sldMkLst>
          <pc:docMk/>
          <pc:sldMk cId="739954660" sldId="310"/>
        </pc:sldMkLst>
        <pc:picChg chg="del">
          <ac:chgData name="Thompson, Ashley - REE-NASS, Washington, DC" userId="6993cbca-9087-42c0-9608-95eefde9ca4d" providerId="ADAL" clId="{C4DF3D5C-9B5B-4842-98BA-ED940C1F369E}" dt="2021-10-27T21:39:36.652" v="0"/>
          <ac:picMkLst>
            <pc:docMk/>
            <pc:sldMk cId="739954660" sldId="310"/>
            <ac:picMk id="17" creationId="{0DA0FA76-B1BD-4266-81B6-01E2E0ACDC79}"/>
          </ac:picMkLst>
        </pc:picChg>
      </pc:sldChg>
      <pc:sldChg chg="delSp modTransition modAnim">
        <pc:chgData name="Thompson, Ashley - REE-NASS, Washington, DC" userId="6993cbca-9087-42c0-9608-95eefde9ca4d" providerId="ADAL" clId="{C4DF3D5C-9B5B-4842-98BA-ED940C1F369E}" dt="2021-10-27T21:39:36.652" v="0"/>
        <pc:sldMkLst>
          <pc:docMk/>
          <pc:sldMk cId="531497344" sldId="312"/>
        </pc:sldMkLst>
        <pc:picChg chg="del">
          <ac:chgData name="Thompson, Ashley - REE-NASS, Washington, DC" userId="6993cbca-9087-42c0-9608-95eefde9ca4d" providerId="ADAL" clId="{C4DF3D5C-9B5B-4842-98BA-ED940C1F369E}" dt="2021-10-27T21:39:36.652" v="0"/>
          <ac:picMkLst>
            <pc:docMk/>
            <pc:sldMk cId="531497344" sldId="312"/>
            <ac:picMk id="19" creationId="{07849B7C-C3AC-416F-B0AD-5993AF85056A}"/>
          </ac:picMkLst>
        </pc:picChg>
      </pc:sldChg>
      <pc:sldChg chg="delSp modTransition modAnim">
        <pc:chgData name="Thompson, Ashley - REE-NASS, Washington, DC" userId="6993cbca-9087-42c0-9608-95eefde9ca4d" providerId="ADAL" clId="{C4DF3D5C-9B5B-4842-98BA-ED940C1F369E}" dt="2021-10-27T21:39:36.652" v="0"/>
        <pc:sldMkLst>
          <pc:docMk/>
          <pc:sldMk cId="1013788869" sldId="313"/>
        </pc:sldMkLst>
        <pc:picChg chg="del">
          <ac:chgData name="Thompson, Ashley - REE-NASS, Washington, DC" userId="6993cbca-9087-42c0-9608-95eefde9ca4d" providerId="ADAL" clId="{C4DF3D5C-9B5B-4842-98BA-ED940C1F369E}" dt="2021-10-27T21:39:36.652" v="0"/>
          <ac:picMkLst>
            <pc:docMk/>
            <pc:sldMk cId="1013788869" sldId="313"/>
            <ac:picMk id="9" creationId="{6F520BA1-7189-4DD4-B6AB-0C116C78C8C4}"/>
          </ac:picMkLst>
        </pc:picChg>
      </pc:sldChg>
      <pc:sldChg chg="delSp modTransition modAnim">
        <pc:chgData name="Thompson, Ashley - REE-NASS, Washington, DC" userId="6993cbca-9087-42c0-9608-95eefde9ca4d" providerId="ADAL" clId="{C4DF3D5C-9B5B-4842-98BA-ED940C1F369E}" dt="2021-10-27T21:39:36.652" v="0"/>
        <pc:sldMkLst>
          <pc:docMk/>
          <pc:sldMk cId="3140225225" sldId="314"/>
        </pc:sldMkLst>
        <pc:picChg chg="del">
          <ac:chgData name="Thompson, Ashley - REE-NASS, Washington, DC" userId="6993cbca-9087-42c0-9608-95eefde9ca4d" providerId="ADAL" clId="{C4DF3D5C-9B5B-4842-98BA-ED940C1F369E}" dt="2021-10-27T21:39:36.652" v="0"/>
          <ac:picMkLst>
            <pc:docMk/>
            <pc:sldMk cId="3140225225" sldId="314"/>
            <ac:picMk id="13" creationId="{54031BFC-D6A8-4546-B0D3-F4C8E98EDA18}"/>
          </ac:picMkLst>
        </pc:picChg>
      </pc:sldChg>
      <pc:sldChg chg="delSp modTransition modAnim">
        <pc:chgData name="Thompson, Ashley - REE-NASS, Washington, DC" userId="6993cbca-9087-42c0-9608-95eefde9ca4d" providerId="ADAL" clId="{C4DF3D5C-9B5B-4842-98BA-ED940C1F369E}" dt="2021-10-27T21:39:36.652" v="0"/>
        <pc:sldMkLst>
          <pc:docMk/>
          <pc:sldMk cId="1848463623" sldId="315"/>
        </pc:sldMkLst>
        <pc:picChg chg="del">
          <ac:chgData name="Thompson, Ashley - REE-NASS, Washington, DC" userId="6993cbca-9087-42c0-9608-95eefde9ca4d" providerId="ADAL" clId="{C4DF3D5C-9B5B-4842-98BA-ED940C1F369E}" dt="2021-10-27T21:39:36.652" v="0"/>
          <ac:picMkLst>
            <pc:docMk/>
            <pc:sldMk cId="1848463623" sldId="315"/>
            <ac:picMk id="33" creationId="{57F75449-A20D-4B56-B4EF-344CD9A8DC56}"/>
          </ac:picMkLst>
        </pc:picChg>
      </pc:sldChg>
      <pc:sldChg chg="delSp modTransition modAnim">
        <pc:chgData name="Thompson, Ashley - REE-NASS, Washington, DC" userId="6993cbca-9087-42c0-9608-95eefde9ca4d" providerId="ADAL" clId="{C4DF3D5C-9B5B-4842-98BA-ED940C1F369E}" dt="2021-10-27T21:39:36.652" v="0"/>
        <pc:sldMkLst>
          <pc:docMk/>
          <pc:sldMk cId="4271626991" sldId="316"/>
        </pc:sldMkLst>
        <pc:picChg chg="del">
          <ac:chgData name="Thompson, Ashley - REE-NASS, Washington, DC" userId="6993cbca-9087-42c0-9608-95eefde9ca4d" providerId="ADAL" clId="{C4DF3D5C-9B5B-4842-98BA-ED940C1F369E}" dt="2021-10-27T21:39:36.652" v="0"/>
          <ac:picMkLst>
            <pc:docMk/>
            <pc:sldMk cId="4271626991" sldId="316"/>
            <ac:picMk id="4" creationId="{33F2D78B-238A-4B03-89D4-E9C1EF7E11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42F7C-749C-4603-884B-667113E4E185}" type="datetimeFigureOut">
              <a:rPr lang="en-US" smtClean="0"/>
              <a:t>10/27/2021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E36D9-3804-4037-8176-EB2BC596BBEB}" type="slidenum">
              <a:rPr lang="en-US" smtClean="0"/>
              <a:t>‹#›</a:t>
            </a:fld>
            <a:endParaRPr lang="en-US"/>
          </a:p>
        </p:txBody>
      </p:sp>
    </p:spTree>
    <p:extLst>
      <p:ext uri="{BB962C8B-B14F-4D97-AF65-F5344CB8AC3E}">
        <p14:creationId xmlns:p14="http://schemas.microsoft.com/office/powerpoint/2010/main" val="343698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32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04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371600"/>
            <a:ext cx="8229600" cy="4495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42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0"/>
            <a:ext cx="6019800" cy="5135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258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C53D7-D4EB-4195-99AD-0D2FD299A26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FE42E94-8B7C-46DA-BBF8-198EAD83C03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2D52CD8-D3D9-479C-B244-CA3AB7E2C1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3C2D03-FF89-44EC-A466-37CE66D07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E082B-CFB7-4E52-AF33-1D870236A30E}"/>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297354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E36C-5D8D-4B3F-939B-3E8FAD70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724B1-6A5A-482E-B967-4BBB9C1FC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C9EB8-3DDB-44B2-B53A-12DF4B5049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FEB8F21-F94C-486A-97A7-9D49FEC4A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474CE-FA66-477D-9E92-A41853DC0516}"/>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618791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0D1F-9D64-4BC7-82DB-92F585B5D46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7914317-B28C-4AD2-8004-B5C321EBCEE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7541A9-F33A-4F81-9D9A-EA602CBFD9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F477FB-67A0-47BF-9AFD-AEA97C743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8E492-2EB9-4FA0-93B6-2CB175108A51}"/>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348386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176F-0822-4A79-8DA7-47A0C8B94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913C1-B840-458C-B62A-53047713E78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959F05-37E2-4D01-995C-9042C88E5A6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90D0F9-9EB6-4F30-9543-9BCF5B9D0DB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CF5FBA0-C910-4459-AAB1-73C7A8A88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1B812-263D-4D9D-B87E-59F08C70439E}"/>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1548128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7509-BA08-4E19-8D9F-6F586ED5319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4277A0-EB61-4539-B5B6-8B2B0DCB1E5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A14873-62E6-42A8-B1E7-FDE5CD465E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C1A27-395E-4734-953C-F07BBA3F0D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59181-35A2-4598-B34B-24071F58CF4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D53FE0-D3DD-4D5A-A9ED-98C0EA337F7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D7236A-DE0B-4AF1-8CBA-9B5C2005C4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0EE7FB-19C2-4147-9EDE-FC4556B22B83}"/>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802979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66CC-8889-4CC4-AAD8-B19C7E0033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75660-6540-41DB-A717-5F7B685BF0B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B5FFFE1-C396-4CDD-AA50-BB60E186D9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12A953-D697-4AE4-8A42-6BFC0976B5C8}"/>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3506100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7D60E-9532-4E84-A6BD-E0506CF1DF4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EB649C4-6C08-48EF-96B1-83DED2835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7838E2-D41B-4628-A512-6381C7D216A3}"/>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4284393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03A9-DE23-4A37-9123-308F142AEC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5CD238C-42FB-4899-881A-D18023394AE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3F8E7F-8F56-4805-A530-1508B4F14A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4192EE-3889-4014-A50F-C6E121A8FE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20A05A3-4750-4D1D-ABE5-6CC802D34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6FB9E-AA70-4BE8-92D1-56E57548F97F}"/>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99635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96200" cy="8382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94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24C6-1678-41E1-AF6A-39A13461D7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AF8BB09-5ECF-4BEB-A7BC-F986591494B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A18AD02-EFCA-4902-9F94-002E887F46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4063A1-A501-400E-B764-DB89C87C550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856AFC8-B770-4BE4-88FE-17F48F5FB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BE782-4BD3-4765-A218-24D3BCA30076}"/>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220521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71E21-829A-4108-B80E-3B4A3F170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683411-CD32-46C5-8116-3CE261F973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20BC6-B1CB-47E0-93D9-DB426A9895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9B389A-94EE-4384-A38D-5BA6E9862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4B669-7258-4889-9F06-4376133A202C}"/>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1828231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C791BF-CF30-4BCE-9A95-F1FDA967CA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6E198C-9BFD-4CDC-8F8D-8B0D444A9D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DA9CA-8AB2-43F7-B216-C5DECC87131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0F82B2-CCCB-46F2-9156-3C7B7D5D4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4C7AF-E1E5-4C2B-8713-AF53B46B59D0}"/>
              </a:ext>
            </a:extLst>
          </p:cNvPr>
          <p:cNvSpPr>
            <a:spLocks noGrp="1"/>
          </p:cNvSpPr>
          <p:nvPr>
            <p:ph type="sldNum" sz="quarter" idx="12"/>
          </p:nvPr>
        </p:nvSpPr>
        <p:spPr/>
        <p:txBody>
          <a:bodyPr/>
          <a:lstStyle/>
          <a:p>
            <a:fld id="{1D0821A3-1F30-44D6-942C-0ED9EAF2D98A}" type="slidenum">
              <a:rPr lang="en-US" smtClean="0"/>
              <a:t>‹#›</a:t>
            </a:fld>
            <a:endParaRPr lang="en-US"/>
          </a:p>
        </p:txBody>
      </p:sp>
    </p:spTree>
    <p:extLst>
      <p:ext uri="{BB962C8B-B14F-4D97-AF65-F5344CB8AC3E}">
        <p14:creationId xmlns:p14="http://schemas.microsoft.com/office/powerpoint/2010/main" val="162499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193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12192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463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67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43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74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8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1"/>
            <a:ext cx="5111750" cy="4832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924051"/>
            <a:ext cx="3008313" cy="367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396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95799"/>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6253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497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p:cNvGrpSpPr/>
          <p:nvPr userDrawn="1"/>
        </p:nvGrpSpPr>
        <p:grpSpPr>
          <a:xfrm>
            <a:off x="0" y="6017036"/>
            <a:ext cx="8989691" cy="840964"/>
            <a:chOff x="0" y="6017036"/>
            <a:chExt cx="8989691" cy="840964"/>
          </a:xfrm>
        </p:grpSpPr>
        <p:grpSp>
          <p:nvGrpSpPr>
            <p:cNvPr id="9" name="Group 8"/>
            <p:cNvGrpSpPr/>
            <p:nvPr userDrawn="1"/>
          </p:nvGrpSpPr>
          <p:grpSpPr>
            <a:xfrm>
              <a:off x="0" y="6017036"/>
              <a:ext cx="8989691" cy="840964"/>
              <a:chOff x="0" y="6017036"/>
              <a:chExt cx="8989691" cy="840964"/>
            </a:xfrm>
          </p:grpSpPr>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r="11940"/>
              <a:stretch/>
            </p:blipFill>
            <p:spPr>
              <a:xfrm>
                <a:off x="0" y="6017036"/>
                <a:ext cx="8052179" cy="840964"/>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82000" y="6172200"/>
                <a:ext cx="607691" cy="609600"/>
              </a:xfrm>
              <a:prstGeom prst="rect">
                <a:avLst/>
              </a:prstGeom>
            </p:spPr>
          </p:pic>
        </p:grpSp>
        <p:pic>
          <p:nvPicPr>
            <p:cNvPr id="10" name="Picture 9"/>
            <p:cNvPicPr>
              <a:picLocks noChangeAspect="1"/>
            </p:cNvPicPr>
            <p:nvPr userDrawn="1"/>
          </p:nvPicPr>
          <p:blipFill>
            <a:blip r:embed="rId15"/>
            <a:stretch>
              <a:fillRect/>
            </a:stretch>
          </p:blipFill>
          <p:spPr>
            <a:xfrm>
              <a:off x="990600" y="6251417"/>
              <a:ext cx="3627434" cy="377985"/>
            </a:xfrm>
            <a:prstGeom prst="rect">
              <a:avLst/>
            </a:prstGeom>
          </p:spPr>
        </p:pic>
      </p:grpSp>
      <p:sp>
        <p:nvSpPr>
          <p:cNvPr id="2" name="Title Placeholder 1"/>
          <p:cNvSpPr>
            <a:spLocks noGrp="1"/>
          </p:cNvSpPr>
          <p:nvPr>
            <p:ph type="title"/>
          </p:nvPr>
        </p:nvSpPr>
        <p:spPr>
          <a:xfrm>
            <a:off x="990600" y="152400"/>
            <a:ext cx="7696200" cy="838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612517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31311-50D1-4CD3-A2C1-0FA8708822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F8AE9C-7C40-46F1-8433-84115837F3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A9387-6A77-4BDF-8D60-53027E9236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C56ACB8-9434-4396-9FFA-23A98D05698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9E51B9-AF50-4967-AD38-E6B87E842A0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0821A3-1F30-44D6-942C-0ED9EAF2D98A}" type="slidenum">
              <a:rPr lang="en-US" smtClean="0"/>
              <a:t>‹#›</a:t>
            </a:fld>
            <a:endParaRPr lang="en-US"/>
          </a:p>
        </p:txBody>
      </p:sp>
    </p:spTree>
    <p:extLst>
      <p:ext uri="{BB962C8B-B14F-4D97-AF65-F5344CB8AC3E}">
        <p14:creationId xmlns:p14="http://schemas.microsoft.com/office/powerpoint/2010/main" val="167428047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093568-4551-45C5-86E8-F740184D7441}"/>
              </a:ext>
            </a:extLst>
          </p:cNvPr>
          <p:cNvPicPr>
            <a:picLocks noChangeAspect="1"/>
          </p:cNvPicPr>
          <p:nvPr/>
        </p:nvPicPr>
        <p:blipFill>
          <a:blip r:embed="rId2"/>
          <a:stretch>
            <a:fillRect/>
          </a:stretch>
        </p:blipFill>
        <p:spPr>
          <a:xfrm>
            <a:off x="0" y="0"/>
            <a:ext cx="9144000" cy="6934200"/>
          </a:xfrm>
          <a:prstGeom prst="rect">
            <a:avLst/>
          </a:prstGeom>
        </p:spPr>
      </p:pic>
      <p:sp>
        <p:nvSpPr>
          <p:cNvPr id="3" name="Rectangle 2">
            <a:extLst>
              <a:ext uri="{FF2B5EF4-FFF2-40B4-BE49-F238E27FC236}">
                <a16:creationId xmlns:a16="http://schemas.microsoft.com/office/drawing/2014/main" id="{05B2BF1C-4A94-4546-9B56-970B5AB2C368}"/>
              </a:ext>
            </a:extLst>
          </p:cNvPr>
          <p:cNvSpPr/>
          <p:nvPr/>
        </p:nvSpPr>
        <p:spPr>
          <a:xfrm>
            <a:off x="0" y="1905000"/>
            <a:ext cx="6629400" cy="3505200"/>
          </a:xfrm>
          <a:prstGeom prst="rect">
            <a:avLst/>
          </a:prstGeom>
          <a:solidFill>
            <a:srgbClr val="3D7F40">
              <a:alpha val="90000"/>
            </a:srgbClr>
          </a:solidFill>
          <a:ln w="12700" cap="flat" cmpd="sng" algn="ctr">
            <a:noFill/>
            <a:prstDash val="solid"/>
            <a:miter lim="800000"/>
          </a:ln>
          <a:effectLst/>
        </p:spPr>
        <p:txBody>
          <a:bodyPr rtlCol="0" anchor="ctr"/>
          <a:lstStyle/>
          <a:p>
            <a:pPr>
              <a:defRPr/>
            </a:pPr>
            <a:r>
              <a:rPr lang="en-US" sz="4000" dirty="0">
                <a:solidFill>
                  <a:prstClr val="black"/>
                </a:solidFill>
                <a:latin typeface="Constantia" panose="02030602050306030303" pitchFamily="18" charset="0"/>
              </a:rPr>
              <a:t>Evaluating the National Agricultural Statistics Grain Stocks Program: Results from Behavior Coding </a:t>
            </a:r>
          </a:p>
          <a:p>
            <a:pPr>
              <a:defRPr/>
            </a:pPr>
            <a:endParaRPr lang="en-US" sz="1200" dirty="0">
              <a:solidFill>
                <a:prstClr val="black"/>
              </a:solidFill>
              <a:latin typeface="Constantia" panose="02030602050306030303" pitchFamily="18" charset="0"/>
            </a:endParaRPr>
          </a:p>
          <a:p>
            <a:pPr>
              <a:defRPr/>
            </a:pPr>
            <a:r>
              <a:rPr lang="en-US" sz="2000" dirty="0">
                <a:solidFill>
                  <a:prstClr val="black"/>
                </a:solidFill>
                <a:latin typeface="Constantia" panose="02030602050306030303" pitchFamily="18" charset="0"/>
              </a:rPr>
              <a:t>Ashley Thompson, Heather Ridolfo, </a:t>
            </a:r>
          </a:p>
          <a:p>
            <a:pPr>
              <a:defRPr/>
            </a:pPr>
            <a:r>
              <a:rPr lang="en-US" sz="1400" dirty="0">
                <a:solidFill>
                  <a:prstClr val="black"/>
                </a:solidFill>
                <a:latin typeface="Constantia" panose="02030602050306030303" pitchFamily="18" charset="0"/>
              </a:rPr>
              <a:t>National Agricultural Statistics Service </a:t>
            </a:r>
          </a:p>
        </p:txBody>
      </p:sp>
      <p:sp>
        <p:nvSpPr>
          <p:cNvPr id="5" name="Slide Number Placeholder 4">
            <a:extLst>
              <a:ext uri="{FF2B5EF4-FFF2-40B4-BE49-F238E27FC236}">
                <a16:creationId xmlns:a16="http://schemas.microsoft.com/office/drawing/2014/main" id="{7B3A8E8C-044C-4600-BF05-B9DB8D1B6F62}"/>
              </a:ext>
            </a:extLst>
          </p:cNvPr>
          <p:cNvSpPr>
            <a:spLocks noGrp="1"/>
          </p:cNvSpPr>
          <p:nvPr>
            <p:ph type="sldNum" sz="quarter" idx="12"/>
          </p:nvPr>
        </p:nvSpPr>
        <p:spPr/>
        <p:txBody>
          <a:bodyPr/>
          <a:lstStyle/>
          <a:p>
            <a:fld id="{1D0821A3-1F30-44D6-942C-0ED9EAF2D98A}" type="slidenum">
              <a:rPr lang="en-US" smtClean="0"/>
              <a:t>1</a:t>
            </a:fld>
            <a:endParaRPr lang="en-US"/>
          </a:p>
        </p:txBody>
      </p:sp>
    </p:spTree>
    <p:extLst>
      <p:ext uri="{BB962C8B-B14F-4D97-AF65-F5344CB8AC3E}">
        <p14:creationId xmlns:p14="http://schemas.microsoft.com/office/powerpoint/2010/main" val="314498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D802A6-E69A-483C-884E-B2B24F69DF2B}"/>
              </a:ext>
            </a:extLst>
          </p:cNvPr>
          <p:cNvCxnSpPr>
            <a:cxnSpLocks/>
          </p:cNvCxnSpPr>
          <p:nvPr/>
        </p:nvCxnSpPr>
        <p:spPr>
          <a:xfrm>
            <a:off x="532676" y="1487184"/>
            <a:ext cx="7898537" cy="0"/>
          </a:xfrm>
          <a:prstGeom prst="line">
            <a:avLst/>
          </a:prstGeom>
          <a:noFill/>
          <a:ln w="9525" cap="flat" cmpd="sng" algn="ctr">
            <a:solidFill>
              <a:srgbClr val="3D7F40"/>
            </a:solidFill>
            <a:prstDash val="solid"/>
          </a:ln>
          <a:effectLst/>
        </p:spPr>
      </p:cxnSp>
      <p:sp>
        <p:nvSpPr>
          <p:cNvPr id="4" name="TextBox 3">
            <a:extLst>
              <a:ext uri="{FF2B5EF4-FFF2-40B4-BE49-F238E27FC236}">
                <a16:creationId xmlns:a16="http://schemas.microsoft.com/office/drawing/2014/main" id="{529FB8C9-CB80-486D-827B-F7A4B5035561}"/>
              </a:ext>
            </a:extLst>
          </p:cNvPr>
          <p:cNvSpPr txBox="1"/>
          <p:nvPr/>
        </p:nvSpPr>
        <p:spPr>
          <a:xfrm>
            <a:off x="457200" y="163745"/>
            <a:ext cx="3009900" cy="1323439"/>
          </a:xfrm>
          <a:prstGeom prst="rect">
            <a:avLst/>
          </a:prstGeom>
          <a:noFill/>
        </p:spPr>
        <p:txBody>
          <a:bodyPr wrap="square" rtlCol="0">
            <a:spAutoFit/>
          </a:bodyPr>
          <a:lstStyle/>
          <a:p>
            <a:r>
              <a:rPr lang="en-US" sz="4000" dirty="0">
                <a:solidFill>
                  <a:schemeClr val="bg2">
                    <a:lumMod val="25000"/>
                  </a:schemeClr>
                </a:solidFill>
                <a:latin typeface="Constantia" panose="02030602050306030303" pitchFamily="18" charset="0"/>
              </a:rPr>
              <a:t>Interviewer Behaviors </a:t>
            </a:r>
          </a:p>
        </p:txBody>
      </p:sp>
      <p:graphicFrame>
        <p:nvGraphicFramePr>
          <p:cNvPr id="6" name="Table 5">
            <a:extLst>
              <a:ext uri="{FF2B5EF4-FFF2-40B4-BE49-F238E27FC236}">
                <a16:creationId xmlns:a16="http://schemas.microsoft.com/office/drawing/2014/main" id="{470ED743-5D85-4716-9BE8-0BDD4B015C59}"/>
              </a:ext>
            </a:extLst>
          </p:cNvPr>
          <p:cNvGraphicFramePr>
            <a:graphicFrameLocks noGrp="1"/>
          </p:cNvGraphicFramePr>
          <p:nvPr>
            <p:extLst>
              <p:ext uri="{D42A27DB-BD31-4B8C-83A1-F6EECF244321}">
                <p14:modId xmlns:p14="http://schemas.microsoft.com/office/powerpoint/2010/main" val="652044828"/>
              </p:ext>
            </p:extLst>
          </p:nvPr>
        </p:nvGraphicFramePr>
        <p:xfrm>
          <a:off x="532676" y="1676400"/>
          <a:ext cx="3923318" cy="3619252"/>
        </p:xfrm>
        <a:graphic>
          <a:graphicData uri="http://schemas.openxmlformats.org/drawingml/2006/table">
            <a:tbl>
              <a:tblPr>
                <a:tableStyleId>{2D5ABB26-0587-4C30-8999-92F81FD0307C}</a:tableStyleId>
              </a:tblPr>
              <a:tblGrid>
                <a:gridCol w="3923318">
                  <a:extLst>
                    <a:ext uri="{9D8B030D-6E8A-4147-A177-3AD203B41FA5}">
                      <a16:colId xmlns:a16="http://schemas.microsoft.com/office/drawing/2014/main" val="4174043542"/>
                    </a:ext>
                  </a:extLst>
                </a:gridCol>
              </a:tblGrid>
              <a:tr h="378312">
                <a:tc>
                  <a:txBody>
                    <a:bodyPr/>
                    <a:lstStyle/>
                    <a:p>
                      <a:pPr algn="l" fontAlgn="ctr"/>
                      <a:endParaRPr lang="en-US" sz="1800" b="1" i="0" u="none" strike="noStrike" dirty="0">
                        <a:solidFill>
                          <a:srgbClr val="2D5D2F"/>
                        </a:solidFill>
                        <a:effectLst/>
                        <a:latin typeface="Constantia" panose="02030602050306030303" pitchFamily="18" charset="0"/>
                      </a:endParaRPr>
                    </a:p>
                  </a:txBody>
                  <a:tcPr marL="9258" marR="9258" marT="925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9133861"/>
                  </a:ext>
                </a:extLst>
              </a:tr>
              <a:tr h="543827">
                <a:tc>
                  <a:txBody>
                    <a:bodyPr/>
                    <a:lstStyle/>
                    <a:p>
                      <a:pPr algn="l" fontAlgn="ctr"/>
                      <a:r>
                        <a:rPr lang="en-US" sz="1800" b="1" u="none" strike="noStrike" dirty="0">
                          <a:solidFill>
                            <a:srgbClr val="3D7F40"/>
                          </a:solidFill>
                          <a:effectLst/>
                          <a:latin typeface="Constantia" panose="02030602050306030303" pitchFamily="18" charset="0"/>
                        </a:rPr>
                        <a:t>ES </a:t>
                      </a:r>
                      <a:br>
                        <a:rPr lang="en-US" sz="1800" u="none" strike="noStrike" dirty="0">
                          <a:effectLst/>
                          <a:latin typeface="Constantia" panose="02030602050306030303" pitchFamily="18" charset="0"/>
                        </a:rPr>
                      </a:br>
                      <a:r>
                        <a:rPr lang="en-US" sz="1800" b="1" u="none" strike="noStrike" dirty="0">
                          <a:effectLst/>
                          <a:latin typeface="Constantia" panose="02030602050306030303" pitchFamily="18" charset="0"/>
                        </a:rPr>
                        <a:t>Exact Wording with slight change </a:t>
                      </a:r>
                      <a:endParaRPr lang="en-US" sz="1800" b="1" i="0" u="none" strike="noStrike" dirty="0">
                        <a:solidFill>
                          <a:srgbClr val="000000"/>
                        </a:solidFill>
                        <a:effectLst/>
                        <a:latin typeface="Constantia" panose="02030602050306030303" pitchFamily="18" charset="0"/>
                      </a:endParaRPr>
                    </a:p>
                  </a:txBody>
                  <a:tcPr marL="9258" marR="9258" marT="925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45339"/>
                  </a:ext>
                </a:extLst>
              </a:tr>
              <a:tr h="811228">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700" u="none" strike="noStrike" dirty="0">
                          <a:effectLst/>
                          <a:latin typeface="Constantia" panose="02030602050306030303" pitchFamily="18" charset="0"/>
                        </a:rPr>
                        <a:t>Interviewer read the question with slight or minimal changes</a:t>
                      </a:r>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5273783"/>
                  </a:ext>
                </a:extLst>
              </a:tr>
              <a:tr h="252296">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5078856"/>
                  </a:ext>
                </a:extLst>
              </a:tr>
              <a:tr h="543827">
                <a:tc>
                  <a:txBody>
                    <a:bodyPr/>
                    <a:lstStyle/>
                    <a:p>
                      <a:pPr algn="l" fontAlgn="b"/>
                      <a:r>
                        <a:rPr lang="en-US" sz="1800" b="1" u="none" strike="noStrike" dirty="0">
                          <a:solidFill>
                            <a:srgbClr val="3D7F40"/>
                          </a:solidFill>
                          <a:effectLst/>
                          <a:latin typeface="Constantia" panose="02030602050306030303" pitchFamily="18" charset="0"/>
                        </a:rPr>
                        <a:t>VER</a:t>
                      </a:r>
                    </a:p>
                    <a:p>
                      <a:pPr algn="l" fontAlgn="b"/>
                      <a:r>
                        <a:rPr lang="en-US" sz="1800" b="1" u="none" strike="noStrike" dirty="0">
                          <a:solidFill>
                            <a:schemeClr val="tx1"/>
                          </a:solidFill>
                          <a:effectLst/>
                          <a:latin typeface="Constantia" panose="02030602050306030303" pitchFamily="18" charset="0"/>
                        </a:rPr>
                        <a:t>Verified </a:t>
                      </a:r>
                      <a:endParaRPr lang="en-US" sz="1800" b="1" i="0" u="none" strike="noStrike" dirty="0">
                        <a:solidFill>
                          <a:schemeClr val="tx1"/>
                        </a:solidFill>
                        <a:effectLst/>
                        <a:latin typeface="Constantia" panose="02030602050306030303" pitchFamily="18" charset="0"/>
                      </a:endParaRPr>
                    </a:p>
                  </a:txBody>
                  <a:tcPr marL="9258" marR="9258" marT="925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3998194"/>
                  </a:ext>
                </a:extLst>
              </a:tr>
              <a:tr h="876573">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700" u="none" strike="noStrike" dirty="0">
                          <a:effectLst/>
                          <a:latin typeface="Constantia" panose="02030602050306030303" pitchFamily="18" charset="0"/>
                        </a:rPr>
                        <a:t>Interviewers verified a response that respondents preemptively provided in previous questions</a:t>
                      </a:r>
                    </a:p>
                    <a:p>
                      <a:pPr algn="l" fontAlgn="t"/>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7476399"/>
                  </a:ext>
                </a:extLst>
              </a:tr>
            </a:tbl>
          </a:graphicData>
        </a:graphic>
      </p:graphicFrame>
      <p:graphicFrame>
        <p:nvGraphicFramePr>
          <p:cNvPr id="7" name="Table 6">
            <a:extLst>
              <a:ext uri="{FF2B5EF4-FFF2-40B4-BE49-F238E27FC236}">
                <a16:creationId xmlns:a16="http://schemas.microsoft.com/office/drawing/2014/main" id="{F07CD7CA-0CF8-4924-A93B-2B97ACE154EE}"/>
              </a:ext>
            </a:extLst>
          </p:cNvPr>
          <p:cNvGraphicFramePr>
            <a:graphicFrameLocks noGrp="1"/>
          </p:cNvGraphicFramePr>
          <p:nvPr>
            <p:extLst>
              <p:ext uri="{D42A27DB-BD31-4B8C-83A1-F6EECF244321}">
                <p14:modId xmlns:p14="http://schemas.microsoft.com/office/powerpoint/2010/main" val="4176466260"/>
              </p:ext>
            </p:extLst>
          </p:nvPr>
        </p:nvGraphicFramePr>
        <p:xfrm>
          <a:off x="5105400" y="1631534"/>
          <a:ext cx="3886924" cy="4992936"/>
        </p:xfrm>
        <a:graphic>
          <a:graphicData uri="http://schemas.openxmlformats.org/drawingml/2006/table">
            <a:tbl>
              <a:tblPr>
                <a:tableStyleId>{2D5ABB26-0587-4C30-8999-92F81FD0307C}</a:tableStyleId>
              </a:tblPr>
              <a:tblGrid>
                <a:gridCol w="3886924">
                  <a:extLst>
                    <a:ext uri="{9D8B030D-6E8A-4147-A177-3AD203B41FA5}">
                      <a16:colId xmlns:a16="http://schemas.microsoft.com/office/drawing/2014/main" val="4174043542"/>
                    </a:ext>
                  </a:extLst>
                </a:gridCol>
              </a:tblGrid>
              <a:tr h="378340">
                <a:tc>
                  <a:txBody>
                    <a:bodyPr/>
                    <a:lstStyle/>
                    <a:p>
                      <a:pPr algn="l" fontAlgn="ctr"/>
                      <a:endParaRPr lang="en-US" sz="1800" b="1" i="0" u="none" strike="noStrike" dirty="0">
                        <a:solidFill>
                          <a:srgbClr val="2D5D2F"/>
                        </a:solidFill>
                        <a:effectLst/>
                        <a:latin typeface="Constantia" panose="02030602050306030303" pitchFamily="18" charset="0"/>
                      </a:endParaRPr>
                    </a:p>
                  </a:txBody>
                  <a:tcPr marL="9258" marR="9258" marT="925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9133861"/>
                  </a:ext>
                </a:extLst>
              </a:tr>
              <a:tr h="574223">
                <a:tc>
                  <a:txBody>
                    <a:bodyPr/>
                    <a:lstStyle/>
                    <a:p>
                      <a:pPr algn="l" fontAlgn="ctr"/>
                      <a:r>
                        <a:rPr lang="en-US" sz="1800" b="1" u="none" strike="noStrike" dirty="0">
                          <a:solidFill>
                            <a:srgbClr val="C00000"/>
                          </a:solidFill>
                          <a:effectLst/>
                          <a:latin typeface="Constantia" panose="02030602050306030303" pitchFamily="18" charset="0"/>
                        </a:rPr>
                        <a:t>MC</a:t>
                      </a:r>
                      <a:br>
                        <a:rPr lang="en-US" sz="1800" u="none" strike="noStrike" dirty="0">
                          <a:effectLst/>
                          <a:latin typeface="Constantia" panose="02030602050306030303" pitchFamily="18" charset="0"/>
                        </a:rPr>
                      </a:br>
                      <a:r>
                        <a:rPr lang="en-US" sz="1800" b="1" u="none" strike="noStrike" dirty="0">
                          <a:effectLst/>
                          <a:latin typeface="Constantia" panose="02030602050306030303" pitchFamily="18" charset="0"/>
                        </a:rPr>
                        <a:t>Major Change </a:t>
                      </a:r>
                      <a:endParaRPr lang="en-US" sz="1800" b="1" i="0" u="none" strike="noStrike" dirty="0">
                        <a:solidFill>
                          <a:srgbClr val="000000"/>
                        </a:solidFill>
                        <a:effectLst/>
                        <a:latin typeface="Constantia" panose="02030602050306030303" pitchFamily="18" charset="0"/>
                      </a:endParaRPr>
                    </a:p>
                  </a:txBody>
                  <a:tcPr marL="9258" marR="9258" marT="925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145339"/>
                  </a:ext>
                </a:extLst>
              </a:tr>
              <a:tr h="1076173">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700" kern="1200" dirty="0">
                          <a:solidFill>
                            <a:schemeClr val="tx1"/>
                          </a:solidFill>
                          <a:effectLst/>
                          <a:latin typeface="Constantia" panose="02030602050306030303" pitchFamily="18" charset="0"/>
                          <a:ea typeface="+mn-ea"/>
                          <a:cs typeface="+mn-cs"/>
                        </a:rPr>
                        <a:t>Interviewer changes the content of the question that could affect or could possibly affect the meaning of the question</a:t>
                      </a:r>
                    </a:p>
                    <a:p>
                      <a:pPr algn="l" fontAlgn="t"/>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5273783"/>
                  </a:ext>
                </a:extLst>
              </a:tr>
              <a:tr h="574223">
                <a:tc>
                  <a:txBody>
                    <a:bodyPr/>
                    <a:lstStyle/>
                    <a:p>
                      <a:pPr algn="l" fontAlgn="b"/>
                      <a:r>
                        <a:rPr lang="en-US" sz="1800" b="1" u="none" strike="noStrike" dirty="0">
                          <a:solidFill>
                            <a:srgbClr val="C00000"/>
                          </a:solidFill>
                          <a:effectLst/>
                          <a:latin typeface="Constantia" panose="02030602050306030303" pitchFamily="18" charset="0"/>
                        </a:rPr>
                        <a:t>SC</a:t>
                      </a:r>
                      <a:br>
                        <a:rPr lang="en-US" sz="1800" u="none" strike="noStrike" dirty="0">
                          <a:effectLst/>
                          <a:latin typeface="Constantia" panose="02030602050306030303" pitchFamily="18" charset="0"/>
                        </a:rPr>
                      </a:br>
                      <a:r>
                        <a:rPr lang="en-US" sz="1800" b="1" u="none" strike="noStrike" dirty="0">
                          <a:effectLst/>
                          <a:latin typeface="Constantia" panose="02030602050306030303" pitchFamily="18" charset="0"/>
                        </a:rPr>
                        <a:t>Shortcutting</a:t>
                      </a:r>
                      <a:endParaRPr lang="en-US" sz="1800" b="1" i="0" u="none" strike="noStrike" dirty="0">
                        <a:solidFill>
                          <a:srgbClr val="000000"/>
                        </a:solidFill>
                        <a:effectLst/>
                        <a:latin typeface="Constantia" panose="02030602050306030303" pitchFamily="18" charset="0"/>
                      </a:endParaRPr>
                    </a:p>
                  </a:txBody>
                  <a:tcPr marL="9258" marR="9258" marT="925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3998194"/>
                  </a:ext>
                </a:extLst>
              </a:tr>
              <a:tr h="543310">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700" kern="1200" dirty="0">
                          <a:solidFill>
                            <a:schemeClr val="tx1"/>
                          </a:solidFill>
                          <a:effectLst/>
                          <a:latin typeface="Constantia" panose="02030602050306030303" pitchFamily="18" charset="0"/>
                          <a:ea typeface="+mn-ea"/>
                          <a:cs typeface="+mn-cs"/>
                        </a:rPr>
                        <a:t>Interviewer entered a response without asking the question </a:t>
                      </a:r>
                    </a:p>
                    <a:p>
                      <a:pPr algn="l" fontAlgn="t"/>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7476399"/>
                  </a:ext>
                </a:extLst>
              </a:tr>
              <a:tr h="405954">
                <a:tc>
                  <a:txBody>
                    <a:bodyPr/>
                    <a:lstStyle/>
                    <a:p>
                      <a:pPr algn="l" fontAlgn="t"/>
                      <a:r>
                        <a:rPr lang="en-US" sz="1700" b="1" i="0" u="none" strike="noStrike" dirty="0">
                          <a:solidFill>
                            <a:srgbClr val="C00000"/>
                          </a:solidFill>
                          <a:effectLst/>
                          <a:latin typeface="Constantia" panose="02030602050306030303" pitchFamily="18" charset="0"/>
                        </a:rPr>
                        <a:t>OTH</a:t>
                      </a:r>
                    </a:p>
                    <a:p>
                      <a:pPr algn="l" fontAlgn="t"/>
                      <a:r>
                        <a:rPr lang="en-US" sz="1700" b="1" i="0" u="none" strike="noStrike" dirty="0">
                          <a:solidFill>
                            <a:srgbClr val="000000"/>
                          </a:solidFill>
                          <a:effectLst/>
                          <a:latin typeface="Constantia" panose="02030602050306030303" pitchFamily="18" charset="0"/>
                        </a:rPr>
                        <a:t>Other</a:t>
                      </a: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115870"/>
                  </a:ext>
                </a:extLst>
              </a:tr>
              <a:tr h="847576">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US" sz="1700" u="none" strike="noStrike" dirty="0">
                          <a:effectLst/>
                          <a:latin typeface="Constantia" panose="02030602050306030303" pitchFamily="18" charset="0"/>
                        </a:rPr>
                        <a:t>Interviewer behaviors that did not fit under any response codes </a:t>
                      </a:r>
                      <a:endParaRPr lang="en-US" sz="1700" b="0" i="0" u="none" strike="noStrike" dirty="0">
                        <a:solidFill>
                          <a:srgbClr val="000000"/>
                        </a:solidFill>
                        <a:effectLst/>
                        <a:latin typeface="Constantia" panose="02030602050306030303" pitchFamily="18" charset="0"/>
                      </a:endParaRPr>
                    </a:p>
                    <a:p>
                      <a:pPr algn="l" fontAlgn="t"/>
                      <a:endParaRPr lang="en-US" sz="1700" b="0" i="0" u="none" strike="noStrike" dirty="0">
                        <a:solidFill>
                          <a:srgbClr val="000000"/>
                        </a:solidFill>
                        <a:effectLst/>
                        <a:latin typeface="Constantia" panose="02030602050306030303" pitchFamily="18" charset="0"/>
                      </a:endParaRPr>
                    </a:p>
                  </a:txBody>
                  <a:tcPr marL="9258" marR="9258" marT="9258"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731472"/>
                  </a:ext>
                </a:extLst>
              </a:tr>
            </a:tbl>
          </a:graphicData>
        </a:graphic>
      </p:graphicFrame>
      <p:sp>
        <p:nvSpPr>
          <p:cNvPr id="2" name="Slide Number Placeholder 1">
            <a:extLst>
              <a:ext uri="{FF2B5EF4-FFF2-40B4-BE49-F238E27FC236}">
                <a16:creationId xmlns:a16="http://schemas.microsoft.com/office/drawing/2014/main" id="{0469AF96-54A3-4309-BF97-5466318141AA}"/>
              </a:ext>
            </a:extLst>
          </p:cNvPr>
          <p:cNvSpPr>
            <a:spLocks noGrp="1"/>
          </p:cNvSpPr>
          <p:nvPr>
            <p:ph type="sldNum" sz="quarter" idx="12"/>
          </p:nvPr>
        </p:nvSpPr>
        <p:spPr/>
        <p:txBody>
          <a:bodyPr/>
          <a:lstStyle/>
          <a:p>
            <a:fld id="{1D0821A3-1F30-44D6-942C-0ED9EAF2D98A}" type="slidenum">
              <a:rPr lang="en-US" smtClean="0"/>
              <a:t>10</a:t>
            </a:fld>
            <a:endParaRPr lang="en-US"/>
          </a:p>
        </p:txBody>
      </p:sp>
    </p:spTree>
    <p:extLst>
      <p:ext uri="{BB962C8B-B14F-4D97-AF65-F5344CB8AC3E}">
        <p14:creationId xmlns:p14="http://schemas.microsoft.com/office/powerpoint/2010/main" val="54319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518397-F449-4CD8-9110-2A9BC764FC3E}"/>
              </a:ext>
            </a:extLst>
          </p:cNvPr>
          <p:cNvPicPr>
            <a:picLocks noChangeAspect="1"/>
          </p:cNvPicPr>
          <p:nvPr/>
        </p:nvPicPr>
        <p:blipFill rotWithShape="1">
          <a:blip r:embed="rId2"/>
          <a:srcRect t="16010" r="833" b="12222"/>
          <a:stretch/>
        </p:blipFill>
        <p:spPr>
          <a:xfrm>
            <a:off x="0" y="1269422"/>
            <a:ext cx="9144000" cy="4724401"/>
          </a:xfrm>
          <a:prstGeom prst="rect">
            <a:avLst/>
          </a:prstGeom>
        </p:spPr>
      </p:pic>
      <p:sp>
        <p:nvSpPr>
          <p:cNvPr id="3" name="Rectangle 2">
            <a:extLst>
              <a:ext uri="{FF2B5EF4-FFF2-40B4-BE49-F238E27FC236}">
                <a16:creationId xmlns:a16="http://schemas.microsoft.com/office/drawing/2014/main" id="{70B3355B-E704-41BC-9FAF-55A555D5B220}"/>
              </a:ext>
            </a:extLst>
          </p:cNvPr>
          <p:cNvSpPr/>
          <p:nvPr/>
        </p:nvSpPr>
        <p:spPr>
          <a:xfrm>
            <a:off x="0" y="1260765"/>
            <a:ext cx="9144000" cy="4724400"/>
          </a:xfrm>
          <a:prstGeom prst="rect">
            <a:avLst/>
          </a:prstGeom>
          <a:solidFill>
            <a:srgbClr val="2D5D2F">
              <a:alpha val="84000"/>
            </a:srgbClr>
          </a:solidFill>
          <a:ln>
            <a:solidFill>
              <a:srgbClr val="2D5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EF861570-8B83-4C50-A21C-06AE7F1BE879}"/>
              </a:ext>
            </a:extLst>
          </p:cNvPr>
          <p:cNvGraphicFramePr>
            <a:graphicFrameLocks noGrp="1"/>
          </p:cNvGraphicFramePr>
          <p:nvPr>
            <p:extLst>
              <p:ext uri="{D42A27DB-BD31-4B8C-83A1-F6EECF244321}">
                <p14:modId xmlns:p14="http://schemas.microsoft.com/office/powerpoint/2010/main" val="4046071950"/>
              </p:ext>
            </p:extLst>
          </p:nvPr>
        </p:nvGraphicFramePr>
        <p:xfrm>
          <a:off x="990600" y="1981200"/>
          <a:ext cx="3183595" cy="3443093"/>
        </p:xfrm>
        <a:graphic>
          <a:graphicData uri="http://schemas.openxmlformats.org/drawingml/2006/table">
            <a:tbl>
              <a:tblPr firstRow="1" firstCol="1" bandRow="1">
                <a:tableStyleId>{D7AC3CCA-C797-4891-BE02-D94E43425B78}</a:tableStyleId>
              </a:tblPr>
              <a:tblGrid>
                <a:gridCol w="2038587">
                  <a:extLst>
                    <a:ext uri="{9D8B030D-6E8A-4147-A177-3AD203B41FA5}">
                      <a16:colId xmlns:a16="http://schemas.microsoft.com/office/drawing/2014/main" val="3904863585"/>
                    </a:ext>
                  </a:extLst>
                </a:gridCol>
                <a:gridCol w="1145008">
                  <a:extLst>
                    <a:ext uri="{9D8B030D-6E8A-4147-A177-3AD203B41FA5}">
                      <a16:colId xmlns:a16="http://schemas.microsoft.com/office/drawing/2014/main" val="4239171123"/>
                    </a:ext>
                  </a:extLst>
                </a:gridCol>
              </a:tblGrid>
              <a:tr h="819149">
                <a:tc gridSpan="2">
                  <a:txBody>
                    <a:bodyPr/>
                    <a:lstStyle/>
                    <a:p>
                      <a:pPr marL="0" marR="0" algn="just">
                        <a:spcBef>
                          <a:spcPts val="0"/>
                        </a:spcBef>
                        <a:spcAft>
                          <a:spcPts val="0"/>
                        </a:spcAft>
                        <a:tabLst>
                          <a:tab pos="2143125" algn="l"/>
                        </a:tabLst>
                      </a:pPr>
                      <a:r>
                        <a:rPr lang="en-US" sz="1800" b="1" cap="none" spc="0" dirty="0">
                          <a:solidFill>
                            <a:schemeClr val="tx1"/>
                          </a:solidFill>
                          <a:effectLst/>
                          <a:latin typeface="Constantia" panose="02030602050306030303" pitchFamily="18" charset="0"/>
                        </a:rPr>
                        <a:t>Table 1. Overall Interviewer Behavior (n=201)</a:t>
                      </a:r>
                      <a:endParaRPr lang="en-US" sz="18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2728642155"/>
                  </a:ext>
                </a:extLst>
              </a:tr>
              <a:tr h="291758">
                <a:tc>
                  <a:txBody>
                    <a:bodyPr/>
                    <a:lstStyle/>
                    <a:p>
                      <a:pPr marL="0" marR="0" algn="just">
                        <a:spcBef>
                          <a:spcPts val="0"/>
                        </a:spcBef>
                        <a:spcAft>
                          <a:spcPts val="0"/>
                        </a:spcAft>
                        <a:tabLst>
                          <a:tab pos="2143125" algn="l"/>
                        </a:tabLst>
                      </a:pPr>
                      <a:r>
                        <a:rPr lang="en-US" sz="1300" b="1" cap="none" spc="0" dirty="0">
                          <a:solidFill>
                            <a:schemeClr val="tx1"/>
                          </a:solidFill>
                          <a:effectLst/>
                          <a:latin typeface="Constantia" panose="02030602050306030303" pitchFamily="18" charset="0"/>
                        </a:rPr>
                        <a:t> </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tabLst>
                          <a:tab pos="2143125" algn="l"/>
                        </a:tabLst>
                      </a:pPr>
                      <a:r>
                        <a:rPr lang="en-US" sz="1300" b="1" cap="none" spc="0" dirty="0">
                          <a:solidFill>
                            <a:schemeClr val="tx1"/>
                          </a:solidFill>
                          <a:effectLst/>
                          <a:latin typeface="Constantia" panose="02030602050306030303" pitchFamily="18" charset="0"/>
                        </a:rPr>
                        <a:t>Percent</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1512907"/>
                  </a:ext>
                </a:extLst>
              </a:tr>
              <a:tr h="389684">
                <a:tc>
                  <a:txBody>
                    <a:bodyPr/>
                    <a:lstStyle/>
                    <a:p>
                      <a:pPr marL="0" marR="0">
                        <a:spcBef>
                          <a:spcPts val="0"/>
                        </a:spcBef>
                        <a:spcAft>
                          <a:spcPts val="0"/>
                        </a:spcAft>
                      </a:pPr>
                      <a:r>
                        <a:rPr lang="en-US" sz="1300" b="1" cap="none" spc="0" dirty="0">
                          <a:solidFill>
                            <a:schemeClr val="tx1"/>
                          </a:solidFill>
                          <a:effectLst/>
                          <a:latin typeface="Constantia" panose="02030602050306030303" pitchFamily="18" charset="0"/>
                        </a:rPr>
                        <a:t>Exact Wording/Slight Change</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143125" algn="l"/>
                        </a:tabLst>
                      </a:pPr>
                      <a:r>
                        <a:rPr lang="en-US" sz="1300" cap="none" spc="0" dirty="0">
                          <a:solidFill>
                            <a:schemeClr val="tx1"/>
                          </a:solidFill>
                          <a:effectLst/>
                          <a:latin typeface="Constantia" panose="02030602050306030303" pitchFamily="18" charset="0"/>
                        </a:rPr>
                        <a:t>5.47</a:t>
                      </a:r>
                      <a:endParaRPr lang="en-US" sz="1300"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9615413"/>
                  </a:ext>
                </a:extLst>
              </a:tr>
              <a:tr h="356748">
                <a:tc>
                  <a:txBody>
                    <a:bodyPr/>
                    <a:lstStyle/>
                    <a:p>
                      <a:pPr marL="0" marR="0">
                        <a:spcBef>
                          <a:spcPts val="0"/>
                        </a:spcBef>
                        <a:spcAft>
                          <a:spcPts val="0"/>
                        </a:spcAft>
                      </a:pPr>
                      <a:r>
                        <a:rPr lang="en-US" sz="1300" b="1" cap="none" spc="0">
                          <a:solidFill>
                            <a:schemeClr val="tx1"/>
                          </a:solidFill>
                          <a:effectLst/>
                          <a:latin typeface="Constantia" panose="02030602050306030303" pitchFamily="18" charset="0"/>
                        </a:rPr>
                        <a:t>Verified Response</a:t>
                      </a:r>
                      <a:endParaRPr lang="en-US" sz="1300" b="1" cap="none" spc="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tabLst>
                          <a:tab pos="2143125" algn="l"/>
                        </a:tabLst>
                      </a:pPr>
                      <a:r>
                        <a:rPr lang="en-US" sz="1300" cap="none" spc="0" dirty="0">
                          <a:solidFill>
                            <a:schemeClr val="tx1"/>
                          </a:solidFill>
                          <a:effectLst/>
                          <a:latin typeface="Constantia" panose="02030602050306030303" pitchFamily="18" charset="0"/>
                        </a:rPr>
                        <a:t>15.92</a:t>
                      </a:r>
                      <a:endParaRPr lang="en-US" sz="1300"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476276"/>
                  </a:ext>
                </a:extLst>
              </a:tr>
              <a:tr h="355448">
                <a:tc>
                  <a:txBody>
                    <a:bodyPr/>
                    <a:lstStyle/>
                    <a:p>
                      <a:pPr marL="0" marR="0">
                        <a:spcBef>
                          <a:spcPts val="0"/>
                        </a:spcBef>
                        <a:spcAft>
                          <a:spcPts val="0"/>
                        </a:spcAft>
                      </a:pPr>
                      <a:r>
                        <a:rPr lang="en-US" sz="1300" b="1" cap="none" spc="0" dirty="0">
                          <a:solidFill>
                            <a:schemeClr val="tx1"/>
                          </a:solidFill>
                          <a:effectLst/>
                          <a:latin typeface="Constantia" panose="02030602050306030303" pitchFamily="18" charset="0"/>
                        </a:rPr>
                        <a:t>Major Change</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143125" algn="l"/>
                        </a:tabLst>
                      </a:pPr>
                      <a:r>
                        <a:rPr lang="en-US" sz="1300" cap="none" spc="0" dirty="0">
                          <a:solidFill>
                            <a:schemeClr val="tx1"/>
                          </a:solidFill>
                          <a:effectLst/>
                          <a:latin typeface="Constantia" panose="02030602050306030303" pitchFamily="18" charset="0"/>
                        </a:rPr>
                        <a:t>46.27</a:t>
                      </a:r>
                      <a:endParaRPr lang="en-US" sz="1300"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82250742"/>
                  </a:ext>
                </a:extLst>
              </a:tr>
              <a:tr h="354148">
                <a:tc>
                  <a:txBody>
                    <a:bodyPr/>
                    <a:lstStyle/>
                    <a:p>
                      <a:pPr marL="0" marR="0">
                        <a:spcBef>
                          <a:spcPts val="0"/>
                        </a:spcBef>
                        <a:spcAft>
                          <a:spcPts val="0"/>
                        </a:spcAft>
                      </a:pPr>
                      <a:r>
                        <a:rPr lang="en-US" sz="1300" b="1" cap="none" spc="0" dirty="0">
                          <a:solidFill>
                            <a:schemeClr val="tx1"/>
                          </a:solidFill>
                          <a:effectLst/>
                          <a:latin typeface="Constantia" panose="02030602050306030303" pitchFamily="18" charset="0"/>
                        </a:rPr>
                        <a:t>Question Response Shortcutting</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tabLst>
                          <a:tab pos="2143125" algn="l"/>
                        </a:tabLst>
                      </a:pPr>
                      <a:r>
                        <a:rPr lang="en-US" sz="1300" cap="none" spc="0" dirty="0">
                          <a:solidFill>
                            <a:schemeClr val="tx1"/>
                          </a:solidFill>
                          <a:effectLst/>
                          <a:latin typeface="Constantia" panose="02030602050306030303" pitchFamily="18" charset="0"/>
                        </a:rPr>
                        <a:t>29.35</a:t>
                      </a:r>
                      <a:endParaRPr lang="en-US" sz="1300"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2093319"/>
                  </a:ext>
                </a:extLst>
              </a:tr>
              <a:tr h="276648">
                <a:tc>
                  <a:txBody>
                    <a:bodyPr/>
                    <a:lstStyle/>
                    <a:p>
                      <a:pPr marL="0" marR="0">
                        <a:spcBef>
                          <a:spcPts val="0"/>
                        </a:spcBef>
                        <a:spcAft>
                          <a:spcPts val="0"/>
                        </a:spcAft>
                      </a:pPr>
                      <a:r>
                        <a:rPr lang="en-US" sz="1300" b="1" cap="none" spc="0" dirty="0">
                          <a:solidFill>
                            <a:schemeClr val="tx1"/>
                          </a:solidFill>
                          <a:effectLst/>
                          <a:latin typeface="Constantia" panose="02030602050306030303" pitchFamily="18" charset="0"/>
                        </a:rPr>
                        <a:t>Other</a:t>
                      </a:r>
                      <a:endParaRPr lang="en-US" sz="1300" b="1"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600075" algn="l"/>
                        </a:tabLst>
                      </a:pPr>
                      <a:r>
                        <a:rPr lang="en-US" sz="1300" cap="none" spc="0" dirty="0">
                          <a:solidFill>
                            <a:schemeClr val="tx1"/>
                          </a:solidFill>
                          <a:effectLst/>
                          <a:latin typeface="Constantia" panose="02030602050306030303" pitchFamily="18" charset="0"/>
                        </a:rPr>
                        <a:t>2.99</a:t>
                      </a:r>
                      <a:endParaRPr lang="en-US" sz="1300" cap="none" spc="0" dirty="0">
                        <a:solidFill>
                          <a:schemeClr val="tx1"/>
                        </a:solidFill>
                        <a:effectLst/>
                        <a:latin typeface="Constantia" panose="02030602050306030303" pitchFamily="18" charset="0"/>
                        <a:ea typeface="Times New Roman" panose="02020603050405020304" pitchFamily="18" charset="0"/>
                      </a:endParaRPr>
                    </a:p>
                  </a:txBody>
                  <a:tcPr marL="71303" marR="76396" marT="20372" marB="15279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68821217"/>
                  </a:ext>
                </a:extLst>
              </a:tr>
            </a:tbl>
          </a:graphicData>
        </a:graphic>
      </p:graphicFrame>
      <p:sp>
        <p:nvSpPr>
          <p:cNvPr id="9" name="Content Placeholder 3">
            <a:extLst>
              <a:ext uri="{FF2B5EF4-FFF2-40B4-BE49-F238E27FC236}">
                <a16:creationId xmlns:a16="http://schemas.microsoft.com/office/drawing/2014/main" id="{9E76D559-7E4C-435A-AA23-404EED380106}"/>
              </a:ext>
            </a:extLst>
          </p:cNvPr>
          <p:cNvSpPr>
            <a:spLocks noGrp="1"/>
          </p:cNvSpPr>
          <p:nvPr>
            <p:ph sz="half" idx="2"/>
          </p:nvPr>
        </p:nvSpPr>
        <p:spPr>
          <a:xfrm>
            <a:off x="5486400" y="1565564"/>
            <a:ext cx="3183595" cy="4114801"/>
          </a:xfrm>
        </p:spPr>
        <p:txBody>
          <a:bodyPr>
            <a:normAutofit fontScale="85000" lnSpcReduction="10000"/>
          </a:bodyPr>
          <a:lstStyle/>
          <a:p>
            <a:pPr marL="0" indent="0">
              <a:buNone/>
            </a:pPr>
            <a:r>
              <a:rPr lang="en-US" dirty="0">
                <a:solidFill>
                  <a:schemeClr val="bg1"/>
                </a:solidFill>
                <a:latin typeface="Constantia" panose="02030602050306030303" pitchFamily="18" charset="0"/>
              </a:rPr>
              <a:t>46%</a:t>
            </a:r>
          </a:p>
          <a:p>
            <a:pPr marL="0" indent="0">
              <a:buNone/>
            </a:pPr>
            <a:r>
              <a:rPr lang="en-US" dirty="0">
                <a:solidFill>
                  <a:schemeClr val="bg1"/>
                </a:solidFill>
                <a:latin typeface="Constantia" panose="02030602050306030303" pitchFamily="18" charset="0"/>
              </a:rPr>
              <a:t>Major Changes </a:t>
            </a:r>
          </a:p>
          <a:p>
            <a:pPr marL="0" indent="0">
              <a:buNone/>
            </a:pPr>
            <a:endParaRPr lang="en-US" sz="800" dirty="0">
              <a:solidFill>
                <a:schemeClr val="bg1"/>
              </a:solidFill>
              <a:latin typeface="Constantia" panose="02030602050306030303" pitchFamily="18" charset="0"/>
            </a:endParaRPr>
          </a:p>
          <a:p>
            <a:pPr marL="0" indent="0">
              <a:buNone/>
            </a:pPr>
            <a:endParaRPr lang="en-US" dirty="0">
              <a:solidFill>
                <a:schemeClr val="bg1"/>
              </a:solidFill>
              <a:latin typeface="Constantia" panose="02030602050306030303" pitchFamily="18" charset="0"/>
            </a:endParaRPr>
          </a:p>
          <a:p>
            <a:pPr marL="0" indent="0">
              <a:buNone/>
            </a:pPr>
            <a:r>
              <a:rPr lang="en-US" dirty="0">
                <a:solidFill>
                  <a:schemeClr val="bg1"/>
                </a:solidFill>
                <a:latin typeface="Constantia" panose="02030602050306030303" pitchFamily="18" charset="0"/>
              </a:rPr>
              <a:t>29%</a:t>
            </a:r>
          </a:p>
          <a:p>
            <a:pPr marL="0" indent="0">
              <a:buNone/>
            </a:pPr>
            <a:r>
              <a:rPr lang="en-US" dirty="0">
                <a:solidFill>
                  <a:schemeClr val="bg1"/>
                </a:solidFill>
                <a:latin typeface="Constantia" panose="02030602050306030303" pitchFamily="18" charset="0"/>
              </a:rPr>
              <a:t>Question Response Shortcutting</a:t>
            </a:r>
          </a:p>
          <a:p>
            <a:pPr marL="0" indent="0">
              <a:buNone/>
            </a:pPr>
            <a:endParaRPr lang="en-US" dirty="0">
              <a:solidFill>
                <a:schemeClr val="bg1"/>
              </a:solidFill>
              <a:latin typeface="Constantia" panose="02030602050306030303" pitchFamily="18" charset="0"/>
            </a:endParaRPr>
          </a:p>
          <a:p>
            <a:pPr marL="0" indent="0">
              <a:buNone/>
            </a:pPr>
            <a:r>
              <a:rPr lang="en-US" dirty="0">
                <a:solidFill>
                  <a:schemeClr val="bg1"/>
                </a:solidFill>
                <a:latin typeface="Constantia" panose="02030602050306030303" pitchFamily="18" charset="0"/>
              </a:rPr>
              <a:t>5%</a:t>
            </a:r>
          </a:p>
          <a:p>
            <a:pPr marL="0" indent="0">
              <a:buNone/>
            </a:pPr>
            <a:r>
              <a:rPr lang="en-US" dirty="0">
                <a:solidFill>
                  <a:schemeClr val="bg1"/>
                </a:solidFill>
                <a:latin typeface="Constantia" panose="02030602050306030303" pitchFamily="18" charset="0"/>
              </a:rPr>
              <a:t>Exact Wording/Slight Change</a:t>
            </a:r>
          </a:p>
          <a:p>
            <a:pPr marL="0" indent="0">
              <a:buNone/>
            </a:pPr>
            <a:endParaRPr lang="en-US" dirty="0">
              <a:latin typeface="Constantia" panose="02030602050306030303" pitchFamily="18" charset="0"/>
            </a:endParaRPr>
          </a:p>
        </p:txBody>
      </p:sp>
      <p:sp>
        <p:nvSpPr>
          <p:cNvPr id="7" name="Title 1">
            <a:extLst>
              <a:ext uri="{FF2B5EF4-FFF2-40B4-BE49-F238E27FC236}">
                <a16:creationId xmlns:a16="http://schemas.microsoft.com/office/drawing/2014/main" id="{6BE2342E-74F7-4E9A-810F-1B522DF052E0}"/>
              </a:ext>
            </a:extLst>
          </p:cNvPr>
          <p:cNvSpPr>
            <a:spLocks noGrp="1"/>
          </p:cNvSpPr>
          <p:nvPr>
            <p:ph type="title"/>
          </p:nvPr>
        </p:nvSpPr>
        <p:spPr>
          <a:xfrm>
            <a:off x="0" y="92943"/>
            <a:ext cx="6705600" cy="1099703"/>
          </a:xfrm>
        </p:spPr>
        <p:txBody>
          <a:bodyPr>
            <a:normAutofit fontScale="90000"/>
          </a:bodyPr>
          <a:lstStyle/>
          <a:p>
            <a:pPr algn="l"/>
            <a:r>
              <a:rPr lang="en-US" dirty="0">
                <a:solidFill>
                  <a:schemeClr val="tx1">
                    <a:lumMod val="85000"/>
                    <a:lumOff val="15000"/>
                  </a:schemeClr>
                </a:solidFill>
                <a:latin typeface="Constantia" panose="02030602050306030303" pitchFamily="18" charset="0"/>
              </a:rPr>
              <a:t>Overall Interviewer Behavior (n=201) </a:t>
            </a:r>
          </a:p>
        </p:txBody>
      </p:sp>
    </p:spTree>
    <p:extLst>
      <p:ext uri="{BB962C8B-B14F-4D97-AF65-F5344CB8AC3E}">
        <p14:creationId xmlns:p14="http://schemas.microsoft.com/office/powerpoint/2010/main" val="407482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E2342E-74F7-4E9A-810F-1B522DF052E0}"/>
              </a:ext>
            </a:extLst>
          </p:cNvPr>
          <p:cNvSpPr>
            <a:spLocks noGrp="1"/>
          </p:cNvSpPr>
          <p:nvPr>
            <p:ph type="title"/>
          </p:nvPr>
        </p:nvSpPr>
        <p:spPr>
          <a:xfrm>
            <a:off x="0" y="92943"/>
            <a:ext cx="6705600" cy="1099703"/>
          </a:xfrm>
        </p:spPr>
        <p:txBody>
          <a:bodyPr>
            <a:normAutofit fontScale="90000"/>
          </a:bodyPr>
          <a:lstStyle/>
          <a:p>
            <a:pPr algn="l"/>
            <a:r>
              <a:rPr lang="en-US" dirty="0">
                <a:latin typeface="Constantia" panose="02030602050306030303" pitchFamily="18" charset="0"/>
              </a:rPr>
              <a:t>Interviewer Behavior by Question Type (n=201) </a:t>
            </a:r>
          </a:p>
        </p:txBody>
      </p:sp>
      <p:pic>
        <p:nvPicPr>
          <p:cNvPr id="5" name="Picture 4" descr="A lot of sunflowers">
            <a:extLst>
              <a:ext uri="{FF2B5EF4-FFF2-40B4-BE49-F238E27FC236}">
                <a16:creationId xmlns:a16="http://schemas.microsoft.com/office/drawing/2014/main" id="{A063331E-F6F7-4113-9C95-17B4B9BB6617}"/>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b="8148"/>
          <a:stretch/>
        </p:blipFill>
        <p:spPr>
          <a:xfrm>
            <a:off x="0" y="1332923"/>
            <a:ext cx="9144000" cy="4724400"/>
          </a:xfrm>
          <a:prstGeom prst="rect">
            <a:avLst/>
          </a:prstGeom>
        </p:spPr>
      </p:pic>
      <p:sp>
        <p:nvSpPr>
          <p:cNvPr id="3" name="Rectangle 2">
            <a:extLst>
              <a:ext uri="{FF2B5EF4-FFF2-40B4-BE49-F238E27FC236}">
                <a16:creationId xmlns:a16="http://schemas.microsoft.com/office/drawing/2014/main" id="{70B3355B-E704-41BC-9FAF-55A555D5B220}"/>
              </a:ext>
            </a:extLst>
          </p:cNvPr>
          <p:cNvSpPr/>
          <p:nvPr/>
        </p:nvSpPr>
        <p:spPr>
          <a:xfrm>
            <a:off x="-6531" y="1332923"/>
            <a:ext cx="9144000" cy="4724400"/>
          </a:xfrm>
          <a:prstGeom prst="rect">
            <a:avLst/>
          </a:prstGeom>
          <a:solidFill>
            <a:srgbClr val="2D5D2F">
              <a:alpha val="84000"/>
            </a:srgbClr>
          </a:solidFill>
          <a:ln>
            <a:solidFill>
              <a:srgbClr val="2D5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D3C32BF0-ED1A-4E56-9AE6-C162AF3577F7}"/>
              </a:ext>
            </a:extLst>
          </p:cNvPr>
          <p:cNvGraphicFramePr>
            <a:graphicFrameLocks noGrp="1"/>
          </p:cNvGraphicFramePr>
          <p:nvPr>
            <p:extLst>
              <p:ext uri="{D42A27DB-BD31-4B8C-83A1-F6EECF244321}">
                <p14:modId xmlns:p14="http://schemas.microsoft.com/office/powerpoint/2010/main" val="657865405"/>
              </p:ext>
            </p:extLst>
          </p:nvPr>
        </p:nvGraphicFramePr>
        <p:xfrm>
          <a:off x="362235" y="1553439"/>
          <a:ext cx="4572001" cy="4232569"/>
        </p:xfrm>
        <a:graphic>
          <a:graphicData uri="http://schemas.openxmlformats.org/drawingml/2006/table">
            <a:tbl>
              <a:tblPr firstRow="1" firstCol="1" bandRow="1">
                <a:noFill/>
              </a:tblPr>
              <a:tblGrid>
                <a:gridCol w="1774474">
                  <a:extLst>
                    <a:ext uri="{9D8B030D-6E8A-4147-A177-3AD203B41FA5}">
                      <a16:colId xmlns:a16="http://schemas.microsoft.com/office/drawing/2014/main" val="3355142994"/>
                    </a:ext>
                  </a:extLst>
                </a:gridCol>
                <a:gridCol w="566941">
                  <a:extLst>
                    <a:ext uri="{9D8B030D-6E8A-4147-A177-3AD203B41FA5}">
                      <a16:colId xmlns:a16="http://schemas.microsoft.com/office/drawing/2014/main" val="2045365270"/>
                    </a:ext>
                  </a:extLst>
                </a:gridCol>
                <a:gridCol w="566941">
                  <a:extLst>
                    <a:ext uri="{9D8B030D-6E8A-4147-A177-3AD203B41FA5}">
                      <a16:colId xmlns:a16="http://schemas.microsoft.com/office/drawing/2014/main" val="1641317441"/>
                    </a:ext>
                  </a:extLst>
                </a:gridCol>
                <a:gridCol w="566941">
                  <a:extLst>
                    <a:ext uri="{9D8B030D-6E8A-4147-A177-3AD203B41FA5}">
                      <a16:colId xmlns:a16="http://schemas.microsoft.com/office/drawing/2014/main" val="1254969474"/>
                    </a:ext>
                  </a:extLst>
                </a:gridCol>
                <a:gridCol w="566941">
                  <a:extLst>
                    <a:ext uri="{9D8B030D-6E8A-4147-A177-3AD203B41FA5}">
                      <a16:colId xmlns:a16="http://schemas.microsoft.com/office/drawing/2014/main" val="4220790933"/>
                    </a:ext>
                  </a:extLst>
                </a:gridCol>
                <a:gridCol w="529763">
                  <a:extLst>
                    <a:ext uri="{9D8B030D-6E8A-4147-A177-3AD203B41FA5}">
                      <a16:colId xmlns:a16="http://schemas.microsoft.com/office/drawing/2014/main" val="854818090"/>
                    </a:ext>
                  </a:extLst>
                </a:gridCol>
              </a:tblGrid>
              <a:tr h="405397">
                <a:tc gridSpan="6">
                  <a:txBody>
                    <a:bodyPr/>
                    <a:lstStyle/>
                    <a:p>
                      <a:pPr marL="0" marR="0" algn="just">
                        <a:spcBef>
                          <a:spcPts val="0"/>
                        </a:spcBef>
                        <a:spcAft>
                          <a:spcPts val="0"/>
                        </a:spcAft>
                      </a:pPr>
                      <a:r>
                        <a:rPr lang="en-US" sz="1200" b="1" cap="none" spc="0" dirty="0">
                          <a:solidFill>
                            <a:schemeClr val="tx1"/>
                          </a:solidFill>
                          <a:effectLst/>
                          <a:latin typeface="Times New Roman" panose="02020603050405020304" pitchFamily="18" charset="0"/>
                          <a:ea typeface="Times New Roman" panose="02020603050405020304" pitchFamily="18" charset="0"/>
                        </a:rPr>
                        <a:t>Table 2. Interviewer Behavior by Question Type (percent)</a:t>
                      </a:r>
                    </a:p>
                  </a:txBody>
                  <a:tcPr marL="49422" marR="56748" marT="14121" marB="105904"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5766003"/>
                  </a:ext>
                </a:extLst>
              </a:tr>
              <a:tr h="348698">
                <a:tc>
                  <a:txBody>
                    <a:bodyPr/>
                    <a:lstStyle/>
                    <a:p>
                      <a:pPr marL="0" marR="0" algn="just">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 </a:t>
                      </a:r>
                    </a:p>
                  </a:txBody>
                  <a:tcPr marL="49422" marR="56748" marT="14121" marB="105904">
                    <a:lnL w="9525"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gridSpan="5">
                  <a:txBody>
                    <a:bodyPr/>
                    <a:lstStyle/>
                    <a:p>
                      <a:pPr marL="0" marR="0" algn="ctr">
                        <a:spcBef>
                          <a:spcPts val="0"/>
                        </a:spcBef>
                        <a:spcAft>
                          <a:spcPts val="0"/>
                        </a:spcAft>
                      </a:pPr>
                      <a:r>
                        <a:rPr lang="en-US" sz="1200" b="1" i="1" cap="none" spc="0" dirty="0">
                          <a:solidFill>
                            <a:schemeClr val="tx1"/>
                          </a:solidFill>
                          <a:effectLst/>
                          <a:latin typeface="Times New Roman" panose="02020603050405020304" pitchFamily="18" charset="0"/>
                          <a:ea typeface="Times New Roman" panose="02020603050405020304" pitchFamily="18" charset="0"/>
                        </a:rPr>
                        <a:t>Interviewer Behavior</a:t>
                      </a:r>
                      <a:endParaRPr lang="en-US" sz="1200" cap="none" spc="0" dirty="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481214"/>
                  </a:ext>
                </a:extLst>
              </a:tr>
              <a:tr h="348698">
                <a:tc>
                  <a:txBody>
                    <a:bodyPr/>
                    <a:lstStyle/>
                    <a:p>
                      <a:pPr marL="0" marR="0" algn="just">
                        <a:spcBef>
                          <a:spcPts val="0"/>
                        </a:spcBef>
                        <a:spcAft>
                          <a:spcPts val="0"/>
                        </a:spcAft>
                      </a:pPr>
                      <a:r>
                        <a:rPr lang="en-US" sz="1200" b="1" cap="none" spc="0" dirty="0">
                          <a:solidFill>
                            <a:schemeClr val="tx1"/>
                          </a:solidFill>
                          <a:effectLst/>
                          <a:latin typeface="Times New Roman" panose="02020603050405020304" pitchFamily="18" charset="0"/>
                          <a:ea typeface="Times New Roman" panose="02020603050405020304" pitchFamily="18" charset="0"/>
                        </a:rPr>
                        <a:t> </a:t>
                      </a:r>
                    </a:p>
                  </a:txBody>
                  <a:tcPr marL="49422" marR="56748" marT="14121" marB="105904">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i="1" cap="none" spc="0">
                          <a:solidFill>
                            <a:schemeClr val="tx1"/>
                          </a:solidFill>
                          <a:effectLst/>
                          <a:latin typeface="Times New Roman" panose="02020603050405020304" pitchFamily="18" charset="0"/>
                          <a:ea typeface="Times New Roman" panose="02020603050405020304" pitchFamily="18" charset="0"/>
                        </a:rPr>
                        <a:t>ES</a:t>
                      </a:r>
                      <a:endParaRPr lang="en-US" sz="1200" cap="none" spc="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i="1" cap="none" spc="0" dirty="0">
                          <a:solidFill>
                            <a:schemeClr val="tx1"/>
                          </a:solidFill>
                          <a:effectLst/>
                          <a:latin typeface="Times New Roman" panose="02020603050405020304" pitchFamily="18" charset="0"/>
                          <a:ea typeface="Times New Roman" panose="02020603050405020304" pitchFamily="18" charset="0"/>
                        </a:rPr>
                        <a:t>VER</a:t>
                      </a:r>
                      <a:endParaRPr lang="en-US" sz="1200" cap="none" spc="0" dirty="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i="1" cap="none" spc="0" dirty="0">
                          <a:solidFill>
                            <a:schemeClr val="tx1"/>
                          </a:solidFill>
                          <a:effectLst/>
                          <a:latin typeface="Times New Roman" panose="02020603050405020304" pitchFamily="18" charset="0"/>
                          <a:ea typeface="Times New Roman" panose="02020603050405020304" pitchFamily="18" charset="0"/>
                        </a:rPr>
                        <a:t>MC</a:t>
                      </a:r>
                      <a:endParaRPr lang="en-US" sz="1200" cap="none" spc="0" dirty="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i="1" cap="none" spc="0" dirty="0">
                          <a:solidFill>
                            <a:schemeClr val="tx1"/>
                          </a:solidFill>
                          <a:effectLst/>
                          <a:latin typeface="Times New Roman" panose="02020603050405020304" pitchFamily="18" charset="0"/>
                          <a:ea typeface="Times New Roman" panose="02020603050405020304" pitchFamily="18" charset="0"/>
                        </a:rPr>
                        <a:t>SC</a:t>
                      </a:r>
                      <a:endParaRPr lang="en-US" sz="1200" cap="none" spc="0" dirty="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i="1" cap="none" spc="0" dirty="0">
                          <a:solidFill>
                            <a:schemeClr val="tx1"/>
                          </a:solidFill>
                          <a:effectLst/>
                          <a:latin typeface="Times New Roman" panose="02020603050405020304" pitchFamily="18" charset="0"/>
                          <a:ea typeface="Times New Roman" panose="02020603050405020304" pitchFamily="18" charset="0"/>
                        </a:rPr>
                        <a:t>OTH</a:t>
                      </a:r>
                      <a:endParaRPr lang="en-US" sz="1200" cap="none" spc="0" dirty="0">
                        <a:solidFill>
                          <a:schemeClr val="tx1"/>
                        </a:solidFill>
                        <a:effectLst/>
                        <a:latin typeface="Times New Roman" panose="02020603050405020304" pitchFamily="18" charset="0"/>
                        <a:ea typeface="Times New Roman" panose="02020603050405020304" pitchFamily="18" charset="0"/>
                      </a:endParaRP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506831828"/>
                  </a:ext>
                </a:extLst>
              </a:tr>
              <a:tr h="348698">
                <a:tc>
                  <a:txBody>
                    <a:bodyPr/>
                    <a:lstStyle/>
                    <a:p>
                      <a:pPr marL="0" marR="0" algn="l">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Storage Capacity (n=20)</a:t>
                      </a:r>
                    </a:p>
                  </a:txBody>
                  <a:tcPr marL="49422" marR="56748" marT="14121" marB="105904">
                    <a:lnL w="9525"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15.00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85.00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233131544"/>
                  </a:ext>
                </a:extLst>
              </a:tr>
              <a:tr h="348698">
                <a:tc>
                  <a:txBody>
                    <a:bodyPr/>
                    <a:lstStyle/>
                    <a:p>
                      <a:pPr marL="0" marR="0" algn="l">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Intro Text (n=20)</a:t>
                      </a:r>
                    </a:p>
                  </a:txBody>
                  <a:tcPr marL="49422" marR="56748" marT="14121" marB="105904">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10.00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90.00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469159160"/>
                  </a:ext>
                </a:extLst>
              </a:tr>
              <a:tr h="348698">
                <a:tc>
                  <a:txBody>
                    <a:bodyPr/>
                    <a:lstStyle/>
                    <a:p>
                      <a:pPr marL="0" marR="0" algn="l">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Screener (n=20)</a:t>
                      </a:r>
                    </a:p>
                  </a:txBody>
                  <a:tcPr marL="49422" marR="56748" marT="14121" marB="105904">
                    <a:lnL w="9525"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10.00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10.00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55.00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25.00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500643702"/>
                  </a:ext>
                </a:extLst>
              </a:tr>
              <a:tr h="348698">
                <a:tc>
                  <a:txBody>
                    <a:bodyPr/>
                    <a:lstStyle/>
                    <a:p>
                      <a:pPr marL="0" marR="0" algn="l">
                        <a:spcBef>
                          <a:spcPts val="0"/>
                        </a:spcBef>
                        <a:spcAft>
                          <a:spcPts val="0"/>
                        </a:spcAft>
                        <a:tabLst>
                          <a:tab pos="1381125" algn="l"/>
                        </a:tabLst>
                      </a:pPr>
                      <a:r>
                        <a:rPr lang="en-US" sz="1200" b="1" cap="none" spc="0" dirty="0">
                          <a:solidFill>
                            <a:schemeClr val="tx1"/>
                          </a:solidFill>
                          <a:effectLst/>
                          <a:latin typeface="Times New Roman" panose="02020603050405020304" pitchFamily="18" charset="0"/>
                          <a:ea typeface="Times New Roman" panose="02020603050405020304" pitchFamily="18" charset="0"/>
                        </a:rPr>
                        <a:t>All Grain Stocks (n=106)</a:t>
                      </a:r>
                    </a:p>
                  </a:txBody>
                  <a:tcPr marL="49422" marR="56748" marT="14121" marB="105904">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13.21</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48.11</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33.02</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5.66</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4141212352"/>
                  </a:ext>
                </a:extLst>
              </a:tr>
              <a:tr h="518794">
                <a:tc>
                  <a:txBody>
                    <a:bodyPr/>
                    <a:lstStyle/>
                    <a:p>
                      <a:pPr marL="0" marR="0" algn="l">
                        <a:spcBef>
                          <a:spcPts val="0"/>
                        </a:spcBef>
                        <a:spcAft>
                          <a:spcPts val="0"/>
                        </a:spcAft>
                      </a:pPr>
                      <a:r>
                        <a:rPr lang="en-US" sz="1200" b="1" cap="none" spc="0" dirty="0">
                          <a:solidFill>
                            <a:schemeClr val="tx1"/>
                          </a:solidFill>
                          <a:effectLst/>
                          <a:latin typeface="Times New Roman" panose="02020603050405020304" pitchFamily="18" charset="0"/>
                          <a:ea typeface="Times New Roman" panose="02020603050405020304" pitchFamily="18" charset="0"/>
                        </a:rPr>
                        <a:t>Unharvested Screeners (n=26)</a:t>
                      </a:r>
                    </a:p>
                  </a:txBody>
                  <a:tcPr marL="49422" marR="56748" marT="14121" marB="105904">
                    <a:lnL w="9525"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11.54</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50.00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34.62</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3.85</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02760197"/>
                  </a:ext>
                </a:extLst>
              </a:tr>
              <a:tr h="348698">
                <a:tc>
                  <a:txBody>
                    <a:bodyPr/>
                    <a:lstStyle/>
                    <a:p>
                      <a:pPr marL="0" marR="0" algn="l">
                        <a:spcBef>
                          <a:spcPts val="0"/>
                        </a:spcBef>
                        <a:spcAft>
                          <a:spcPts val="0"/>
                        </a:spcAft>
                      </a:pPr>
                      <a:r>
                        <a:rPr lang="en-US" sz="1200" b="1" cap="none" spc="0" dirty="0">
                          <a:solidFill>
                            <a:schemeClr val="tx1"/>
                          </a:solidFill>
                          <a:effectLst/>
                          <a:latin typeface="Times New Roman" panose="02020603050405020304" pitchFamily="18" charset="0"/>
                          <a:ea typeface="Times New Roman" panose="02020603050405020304" pitchFamily="18" charset="0"/>
                        </a:rPr>
                        <a:t>Unharvested Acres (n=3)</a:t>
                      </a:r>
                    </a:p>
                  </a:txBody>
                  <a:tcPr marL="49422" marR="56748" marT="14121" marB="105904">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541201404"/>
                  </a:ext>
                </a:extLst>
              </a:tr>
              <a:tr h="348698">
                <a:tc>
                  <a:txBody>
                    <a:bodyPr/>
                    <a:lstStyle/>
                    <a:p>
                      <a:pPr marL="0" marR="0" algn="l">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Unharvested Yield (n=3)</a:t>
                      </a:r>
                    </a:p>
                  </a:txBody>
                  <a:tcPr marL="49422" marR="56748" marT="14121" marB="105904">
                    <a:lnL w="9525"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548422400"/>
                  </a:ext>
                </a:extLst>
              </a:tr>
              <a:tr h="518794">
                <a:tc>
                  <a:txBody>
                    <a:bodyPr/>
                    <a:lstStyle/>
                    <a:p>
                      <a:pPr marL="0" marR="0" algn="l">
                        <a:spcBef>
                          <a:spcPts val="0"/>
                        </a:spcBef>
                        <a:spcAft>
                          <a:spcPts val="0"/>
                        </a:spcAft>
                      </a:pPr>
                      <a:r>
                        <a:rPr lang="en-US" sz="1200" b="1" cap="none" spc="0">
                          <a:solidFill>
                            <a:schemeClr val="tx1"/>
                          </a:solidFill>
                          <a:effectLst/>
                          <a:latin typeface="Times New Roman" panose="02020603050405020304" pitchFamily="18" charset="0"/>
                          <a:ea typeface="Times New Roman" panose="02020603050405020304" pitchFamily="18" charset="0"/>
                        </a:rPr>
                        <a:t>Inclusion of Unharvested Production (n=3)</a:t>
                      </a:r>
                    </a:p>
                  </a:txBody>
                  <a:tcPr marL="49422" marR="56748" marT="14121" marB="105904">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33.33</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Times New Roman" panose="02020603050405020304" pitchFamily="18" charset="0"/>
                          <a:ea typeface="Times New Roman" panose="02020603050405020304" pitchFamily="18" charset="0"/>
                        </a:rPr>
                        <a:t>0.00</a:t>
                      </a:r>
                    </a:p>
                  </a:txBody>
                  <a:tcPr marL="49422" marR="56748" marT="14121" marB="105904"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151711873"/>
                  </a:ext>
                </a:extLst>
              </a:tr>
            </a:tbl>
          </a:graphicData>
        </a:graphic>
      </p:graphicFrame>
      <p:sp>
        <p:nvSpPr>
          <p:cNvPr id="9" name="Content Placeholder 3">
            <a:extLst>
              <a:ext uri="{FF2B5EF4-FFF2-40B4-BE49-F238E27FC236}">
                <a16:creationId xmlns:a16="http://schemas.microsoft.com/office/drawing/2014/main" id="{9E76D559-7E4C-435A-AA23-404EED380106}"/>
              </a:ext>
            </a:extLst>
          </p:cNvPr>
          <p:cNvSpPr>
            <a:spLocks noGrp="1"/>
          </p:cNvSpPr>
          <p:nvPr>
            <p:ph sz="half" idx="2"/>
          </p:nvPr>
        </p:nvSpPr>
        <p:spPr>
          <a:xfrm>
            <a:off x="5296470" y="1553439"/>
            <a:ext cx="3695130" cy="4114801"/>
          </a:xfrm>
        </p:spPr>
        <p:txBody>
          <a:bodyPr>
            <a:normAutofit/>
          </a:bodyPr>
          <a:lstStyle/>
          <a:p>
            <a:pPr marL="0" indent="0">
              <a:buNone/>
            </a:pPr>
            <a:r>
              <a:rPr lang="en-US" sz="2600" dirty="0">
                <a:solidFill>
                  <a:schemeClr val="bg1"/>
                </a:solidFill>
                <a:latin typeface="Constantia" panose="02030602050306030303" pitchFamily="18" charset="0"/>
              </a:rPr>
              <a:t>Storage Capacity (n=20)</a:t>
            </a:r>
          </a:p>
          <a:p>
            <a:pPr marL="0" indent="0">
              <a:buNone/>
            </a:pPr>
            <a:r>
              <a:rPr lang="en-US" sz="2600" dirty="0">
                <a:solidFill>
                  <a:schemeClr val="bg1"/>
                </a:solidFill>
                <a:latin typeface="Constantia" panose="02030602050306030303" pitchFamily="18" charset="0"/>
              </a:rPr>
              <a:t>85% Major Changes </a:t>
            </a:r>
          </a:p>
          <a:p>
            <a:pPr marL="0" indent="0">
              <a:buNone/>
            </a:pPr>
            <a:endParaRPr lang="en-US" sz="2600" dirty="0">
              <a:solidFill>
                <a:schemeClr val="bg1"/>
              </a:solidFill>
              <a:latin typeface="Constantia" panose="02030602050306030303" pitchFamily="18" charset="0"/>
            </a:endParaRPr>
          </a:p>
          <a:p>
            <a:pPr marL="0" indent="0">
              <a:buNone/>
            </a:pPr>
            <a:r>
              <a:rPr lang="en-US" sz="2600" dirty="0">
                <a:solidFill>
                  <a:schemeClr val="bg1"/>
                </a:solidFill>
                <a:latin typeface="Constantia" panose="02030602050306030303" pitchFamily="18" charset="0"/>
              </a:rPr>
              <a:t>Intro Text (n=20)</a:t>
            </a:r>
          </a:p>
          <a:p>
            <a:pPr marL="0" indent="0">
              <a:buNone/>
            </a:pPr>
            <a:r>
              <a:rPr lang="en-US" sz="2600" dirty="0">
                <a:solidFill>
                  <a:schemeClr val="bg1"/>
                </a:solidFill>
                <a:latin typeface="Constantia" panose="02030602050306030303" pitchFamily="18" charset="0"/>
              </a:rPr>
              <a:t>90% Shortcutting</a:t>
            </a:r>
          </a:p>
          <a:p>
            <a:pPr marL="0" indent="0">
              <a:buNone/>
            </a:pPr>
            <a:endParaRPr lang="en-US" sz="2600" dirty="0">
              <a:solidFill>
                <a:schemeClr val="bg1"/>
              </a:solidFill>
              <a:latin typeface="Constantia" panose="02030602050306030303" pitchFamily="18" charset="0"/>
            </a:endParaRPr>
          </a:p>
          <a:p>
            <a:pPr marL="0" indent="0">
              <a:buNone/>
            </a:pPr>
            <a:r>
              <a:rPr lang="en-US" sz="2600" dirty="0">
                <a:solidFill>
                  <a:schemeClr val="bg1"/>
                </a:solidFill>
                <a:latin typeface="Constantia" panose="02030602050306030303" pitchFamily="18" charset="0"/>
              </a:rPr>
              <a:t>All Grain Stocks (n=106)</a:t>
            </a:r>
          </a:p>
          <a:p>
            <a:pPr marL="0" indent="0">
              <a:buNone/>
            </a:pPr>
            <a:r>
              <a:rPr lang="en-US" sz="2600" dirty="0">
                <a:solidFill>
                  <a:schemeClr val="bg1"/>
                </a:solidFill>
                <a:latin typeface="Constantia" panose="02030602050306030303" pitchFamily="18" charset="0"/>
              </a:rPr>
              <a:t>48% Major Changes</a:t>
            </a:r>
          </a:p>
          <a:p>
            <a:pPr marL="0" indent="0">
              <a:buNone/>
            </a:pPr>
            <a:endParaRPr lang="en-US" sz="2600" dirty="0">
              <a:solidFill>
                <a:schemeClr val="bg1"/>
              </a:solidFill>
              <a:latin typeface="Constantia" panose="02030602050306030303" pitchFamily="18" charset="0"/>
            </a:endParaRPr>
          </a:p>
          <a:p>
            <a:pPr marL="0" indent="0">
              <a:buNone/>
            </a:pPr>
            <a:endParaRPr lang="en-US" dirty="0">
              <a:solidFill>
                <a:schemeClr val="bg1"/>
              </a:solidFill>
              <a:latin typeface="Constantia" panose="02030602050306030303" pitchFamily="18" charset="0"/>
            </a:endParaRPr>
          </a:p>
          <a:p>
            <a:pPr marL="0" indent="0">
              <a:buNone/>
            </a:pPr>
            <a:endParaRPr lang="en-US" dirty="0">
              <a:solidFill>
                <a:schemeClr val="bg1"/>
              </a:solidFill>
              <a:latin typeface="Constantia" panose="02030602050306030303" pitchFamily="18" charset="0"/>
            </a:endParaRPr>
          </a:p>
          <a:p>
            <a:pPr marL="0" indent="0">
              <a:buNone/>
            </a:pPr>
            <a:endParaRPr lang="en-US"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838283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1B8E85-8FFA-4A6B-B47E-AE748CC66CF9}"/>
              </a:ext>
            </a:extLst>
          </p:cNvPr>
          <p:cNvSpPr txBox="1"/>
          <p:nvPr/>
        </p:nvSpPr>
        <p:spPr>
          <a:xfrm>
            <a:off x="76200" y="228231"/>
            <a:ext cx="8154987" cy="1269054"/>
          </a:xfrm>
          <a:prstGeom prst="rect">
            <a:avLst/>
          </a:prstGeom>
        </p:spPr>
        <p:txBody>
          <a:bodyPr vert="horz" lIns="91440" tIns="45720" rIns="91440" bIns="45720" rtlCol="0" anchor="b">
            <a:noAutofit/>
          </a:bodyPr>
          <a:lstStyle/>
          <a:p>
            <a:pPr>
              <a:spcBef>
                <a:spcPct val="0"/>
              </a:spcBef>
              <a:spcAft>
                <a:spcPts val="600"/>
              </a:spcAft>
            </a:pPr>
            <a:r>
              <a:rPr lang="en-US" sz="4000" kern="1200" dirty="0">
                <a:latin typeface="Constantia" panose="02030602050306030303" pitchFamily="18" charset="0"/>
                <a:ea typeface="+mj-ea"/>
                <a:cs typeface="+mj-cs"/>
              </a:rPr>
              <a:t>Interviewer Behavior for Crop Stocks by Commodity </a:t>
            </a:r>
          </a:p>
        </p:txBody>
      </p:sp>
      <p:pic>
        <p:nvPicPr>
          <p:cNvPr id="3" name="Picture 2">
            <a:extLst>
              <a:ext uri="{FF2B5EF4-FFF2-40B4-BE49-F238E27FC236}">
                <a16:creationId xmlns:a16="http://schemas.microsoft.com/office/drawing/2014/main" id="{A0003470-04A8-4D39-834F-58FFD1D0D3B9}"/>
              </a:ext>
            </a:extLst>
          </p:cNvPr>
          <p:cNvPicPr>
            <a:picLocks noChangeAspect="1"/>
          </p:cNvPicPr>
          <p:nvPr/>
        </p:nvPicPr>
        <p:blipFill>
          <a:blip r:embed="rId2">
            <a:alphaModFix amt="75000"/>
          </a:blip>
          <a:stretch>
            <a:fillRect/>
          </a:stretch>
        </p:blipFill>
        <p:spPr>
          <a:xfrm>
            <a:off x="0" y="1600200"/>
            <a:ext cx="9144000" cy="4526604"/>
          </a:xfrm>
          <a:prstGeom prst="rect">
            <a:avLst/>
          </a:prstGeom>
        </p:spPr>
      </p:pic>
      <p:pic>
        <p:nvPicPr>
          <p:cNvPr id="5" name="Picture 4">
            <a:extLst>
              <a:ext uri="{FF2B5EF4-FFF2-40B4-BE49-F238E27FC236}">
                <a16:creationId xmlns:a16="http://schemas.microsoft.com/office/drawing/2014/main" id="{B9B9D064-9007-44BC-ABD3-D8B845D8834D}"/>
              </a:ext>
            </a:extLst>
          </p:cNvPr>
          <p:cNvPicPr>
            <a:picLocks noChangeAspect="1"/>
          </p:cNvPicPr>
          <p:nvPr/>
        </p:nvPicPr>
        <p:blipFill>
          <a:blip r:embed="rId3"/>
          <a:stretch>
            <a:fillRect/>
          </a:stretch>
        </p:blipFill>
        <p:spPr>
          <a:xfrm>
            <a:off x="0" y="1607496"/>
            <a:ext cx="9144000" cy="4564704"/>
          </a:xfrm>
          <a:prstGeom prst="rect">
            <a:avLst/>
          </a:prstGeom>
        </p:spPr>
      </p:pic>
      <p:sp>
        <p:nvSpPr>
          <p:cNvPr id="9" name="Text Placeholder 3">
            <a:extLst>
              <a:ext uri="{FF2B5EF4-FFF2-40B4-BE49-F238E27FC236}">
                <a16:creationId xmlns:a16="http://schemas.microsoft.com/office/drawing/2014/main" id="{10A6D230-95CF-4D24-A4F9-0DD0221A9A91}"/>
              </a:ext>
            </a:extLst>
          </p:cNvPr>
          <p:cNvSpPr>
            <a:spLocks noGrp="1"/>
          </p:cNvSpPr>
          <p:nvPr>
            <p:ph type="body" sz="half" idx="2"/>
          </p:nvPr>
        </p:nvSpPr>
        <p:spPr>
          <a:xfrm>
            <a:off x="667484" y="1661808"/>
            <a:ext cx="3008313" cy="4487694"/>
          </a:xfrm>
        </p:spPr>
        <p:txBody>
          <a:bodyPr>
            <a:noAutofit/>
          </a:bodyPr>
          <a:lstStyle/>
          <a:p>
            <a:pPr>
              <a:spcBef>
                <a:spcPts val="0"/>
              </a:spcBef>
            </a:pPr>
            <a:endParaRPr lang="en-US" sz="800" dirty="0">
              <a:solidFill>
                <a:schemeClr val="bg1"/>
              </a:solidFill>
              <a:latin typeface="Constantia" panose="02030602050306030303" pitchFamily="18" charset="0"/>
            </a:endParaRPr>
          </a:p>
          <a:p>
            <a:pPr>
              <a:spcBef>
                <a:spcPts val="0"/>
              </a:spcBef>
            </a:pPr>
            <a:r>
              <a:rPr lang="en-US" sz="2200" dirty="0">
                <a:solidFill>
                  <a:schemeClr val="bg1"/>
                </a:solidFill>
                <a:latin typeface="Constantia" panose="02030602050306030303" pitchFamily="18" charset="0"/>
              </a:rPr>
              <a:t>Corn </a:t>
            </a:r>
          </a:p>
          <a:p>
            <a:pPr>
              <a:spcBef>
                <a:spcPts val="0"/>
              </a:spcBef>
            </a:pPr>
            <a:r>
              <a:rPr lang="en-US" sz="2000" dirty="0">
                <a:solidFill>
                  <a:schemeClr val="bg1"/>
                </a:solidFill>
                <a:latin typeface="Constantia" panose="02030602050306030303" pitchFamily="18" charset="0"/>
              </a:rPr>
              <a:t>64% Major Changes </a:t>
            </a:r>
          </a:p>
          <a:p>
            <a:pPr>
              <a:spcBef>
                <a:spcPts val="0"/>
              </a:spcBef>
            </a:pPr>
            <a:r>
              <a:rPr lang="en-US" sz="2000" dirty="0">
                <a:solidFill>
                  <a:schemeClr val="bg1"/>
                </a:solidFill>
                <a:latin typeface="Constantia" panose="02030602050306030303" pitchFamily="18" charset="0"/>
              </a:rPr>
              <a:t>21% Shortcutting </a:t>
            </a:r>
          </a:p>
          <a:p>
            <a:pPr>
              <a:spcBef>
                <a:spcPts val="0"/>
              </a:spcBef>
            </a:pPr>
            <a:r>
              <a:rPr lang="en-US" sz="2000" dirty="0">
                <a:solidFill>
                  <a:schemeClr val="bg1"/>
                </a:solidFill>
                <a:latin typeface="Constantia" panose="02030602050306030303" pitchFamily="18" charset="0"/>
              </a:rPr>
              <a:t>7% Verified</a:t>
            </a:r>
          </a:p>
          <a:p>
            <a:endParaRPr lang="en-US" sz="800" dirty="0">
              <a:solidFill>
                <a:schemeClr val="bg1"/>
              </a:solidFill>
              <a:latin typeface="Constantia" panose="02030602050306030303" pitchFamily="18" charset="0"/>
            </a:endParaRPr>
          </a:p>
          <a:p>
            <a:pPr>
              <a:spcBef>
                <a:spcPts val="0"/>
              </a:spcBef>
            </a:pPr>
            <a:r>
              <a:rPr lang="en-US" sz="2200" dirty="0">
                <a:solidFill>
                  <a:schemeClr val="bg1"/>
                </a:solidFill>
                <a:latin typeface="Constantia" panose="02030602050306030303" pitchFamily="18" charset="0"/>
              </a:rPr>
              <a:t>Soybeans </a:t>
            </a:r>
          </a:p>
          <a:p>
            <a:pPr>
              <a:spcBef>
                <a:spcPts val="0"/>
              </a:spcBef>
            </a:pPr>
            <a:r>
              <a:rPr lang="en-US" sz="2000" dirty="0">
                <a:solidFill>
                  <a:schemeClr val="bg1"/>
                </a:solidFill>
                <a:latin typeface="Constantia" panose="02030602050306030303" pitchFamily="18" charset="0"/>
              </a:rPr>
              <a:t>50% Major Changes </a:t>
            </a:r>
          </a:p>
          <a:p>
            <a:pPr>
              <a:spcBef>
                <a:spcPts val="0"/>
              </a:spcBef>
            </a:pPr>
            <a:r>
              <a:rPr lang="en-US" sz="2000" dirty="0">
                <a:solidFill>
                  <a:schemeClr val="bg1"/>
                </a:solidFill>
                <a:latin typeface="Constantia" panose="02030602050306030303" pitchFamily="18" charset="0"/>
              </a:rPr>
              <a:t>28% Shortcutting</a:t>
            </a:r>
          </a:p>
          <a:p>
            <a:pPr>
              <a:spcBef>
                <a:spcPts val="0"/>
              </a:spcBef>
            </a:pPr>
            <a:r>
              <a:rPr lang="en-US" sz="2000" dirty="0">
                <a:solidFill>
                  <a:schemeClr val="bg1"/>
                </a:solidFill>
                <a:latin typeface="Constantia" panose="02030602050306030303" pitchFamily="18" charset="0"/>
              </a:rPr>
              <a:t>14% Verified </a:t>
            </a:r>
          </a:p>
          <a:p>
            <a:pPr>
              <a:spcBef>
                <a:spcPts val="0"/>
              </a:spcBef>
            </a:pPr>
            <a:endParaRPr lang="en-US" sz="800" dirty="0">
              <a:solidFill>
                <a:schemeClr val="bg1"/>
              </a:solidFill>
              <a:latin typeface="Constantia" panose="02030602050306030303" pitchFamily="18" charset="0"/>
            </a:endParaRPr>
          </a:p>
          <a:p>
            <a:pPr>
              <a:spcBef>
                <a:spcPts val="0"/>
              </a:spcBef>
            </a:pPr>
            <a:r>
              <a:rPr lang="en-US" sz="2200" dirty="0">
                <a:solidFill>
                  <a:schemeClr val="bg1"/>
                </a:solidFill>
                <a:latin typeface="Constantia" panose="02030602050306030303" pitchFamily="18" charset="0"/>
              </a:rPr>
              <a:t>Oats </a:t>
            </a:r>
          </a:p>
          <a:p>
            <a:pPr>
              <a:spcBef>
                <a:spcPts val="0"/>
              </a:spcBef>
            </a:pPr>
            <a:r>
              <a:rPr lang="en-US" sz="2000" dirty="0">
                <a:solidFill>
                  <a:schemeClr val="bg1"/>
                </a:solidFill>
                <a:latin typeface="Constantia" panose="02030602050306030303" pitchFamily="18" charset="0"/>
              </a:rPr>
              <a:t>38% Major Changes </a:t>
            </a:r>
          </a:p>
          <a:p>
            <a:pPr>
              <a:spcBef>
                <a:spcPts val="0"/>
              </a:spcBef>
            </a:pPr>
            <a:r>
              <a:rPr lang="en-US" sz="2000" dirty="0">
                <a:solidFill>
                  <a:schemeClr val="bg1"/>
                </a:solidFill>
                <a:latin typeface="Constantia" panose="02030602050306030303" pitchFamily="18" charset="0"/>
              </a:rPr>
              <a:t>46% Shortcutting</a:t>
            </a:r>
          </a:p>
          <a:p>
            <a:pPr>
              <a:spcBef>
                <a:spcPts val="0"/>
              </a:spcBef>
            </a:pPr>
            <a:r>
              <a:rPr lang="en-US" sz="2000" dirty="0">
                <a:solidFill>
                  <a:schemeClr val="bg1"/>
                </a:solidFill>
                <a:latin typeface="Constantia" panose="02030602050306030303" pitchFamily="18" charset="0"/>
              </a:rPr>
              <a:t>7% Verified </a:t>
            </a:r>
          </a:p>
        </p:txBody>
      </p:sp>
      <p:graphicFrame>
        <p:nvGraphicFramePr>
          <p:cNvPr id="2" name="Table 1">
            <a:extLst>
              <a:ext uri="{FF2B5EF4-FFF2-40B4-BE49-F238E27FC236}">
                <a16:creationId xmlns:a16="http://schemas.microsoft.com/office/drawing/2014/main" id="{87F84433-7BEB-4B46-830A-6B1CB737DD8F}"/>
              </a:ext>
            </a:extLst>
          </p:cNvPr>
          <p:cNvGraphicFramePr>
            <a:graphicFrameLocks noGrp="1"/>
          </p:cNvGraphicFramePr>
          <p:nvPr>
            <p:extLst>
              <p:ext uri="{D42A27DB-BD31-4B8C-83A1-F6EECF244321}">
                <p14:modId xmlns:p14="http://schemas.microsoft.com/office/powerpoint/2010/main" val="199219481"/>
              </p:ext>
            </p:extLst>
          </p:nvPr>
        </p:nvGraphicFramePr>
        <p:xfrm>
          <a:off x="3657600" y="2133600"/>
          <a:ext cx="5355431" cy="3240178"/>
        </p:xfrm>
        <a:graphic>
          <a:graphicData uri="http://schemas.openxmlformats.org/drawingml/2006/table">
            <a:tbl>
              <a:tblPr firstRow="1" firstCol="1" bandRow="1">
                <a:noFill/>
                <a:tableStyleId>{5C22544A-7EE6-4342-B048-85BDC9FD1C3A}</a:tableStyleId>
              </a:tblPr>
              <a:tblGrid>
                <a:gridCol w="1464254">
                  <a:extLst>
                    <a:ext uri="{9D8B030D-6E8A-4147-A177-3AD203B41FA5}">
                      <a16:colId xmlns:a16="http://schemas.microsoft.com/office/drawing/2014/main" val="1457697822"/>
                    </a:ext>
                  </a:extLst>
                </a:gridCol>
                <a:gridCol w="698609">
                  <a:extLst>
                    <a:ext uri="{9D8B030D-6E8A-4147-A177-3AD203B41FA5}">
                      <a16:colId xmlns:a16="http://schemas.microsoft.com/office/drawing/2014/main" val="2439746537"/>
                    </a:ext>
                  </a:extLst>
                </a:gridCol>
                <a:gridCol w="819410">
                  <a:extLst>
                    <a:ext uri="{9D8B030D-6E8A-4147-A177-3AD203B41FA5}">
                      <a16:colId xmlns:a16="http://schemas.microsoft.com/office/drawing/2014/main" val="51868483"/>
                    </a:ext>
                  </a:extLst>
                </a:gridCol>
                <a:gridCol w="819410">
                  <a:extLst>
                    <a:ext uri="{9D8B030D-6E8A-4147-A177-3AD203B41FA5}">
                      <a16:colId xmlns:a16="http://schemas.microsoft.com/office/drawing/2014/main" val="43025295"/>
                    </a:ext>
                  </a:extLst>
                </a:gridCol>
                <a:gridCol w="819410">
                  <a:extLst>
                    <a:ext uri="{9D8B030D-6E8A-4147-A177-3AD203B41FA5}">
                      <a16:colId xmlns:a16="http://schemas.microsoft.com/office/drawing/2014/main" val="3186578815"/>
                    </a:ext>
                  </a:extLst>
                </a:gridCol>
                <a:gridCol w="734338">
                  <a:extLst>
                    <a:ext uri="{9D8B030D-6E8A-4147-A177-3AD203B41FA5}">
                      <a16:colId xmlns:a16="http://schemas.microsoft.com/office/drawing/2014/main" val="194809643"/>
                    </a:ext>
                  </a:extLst>
                </a:gridCol>
              </a:tblGrid>
              <a:tr h="758496">
                <a:tc gridSpan="6">
                  <a:txBody>
                    <a:bodyPr/>
                    <a:lstStyle/>
                    <a:p>
                      <a:pPr marL="0" marR="0" algn="just">
                        <a:spcBef>
                          <a:spcPts val="0"/>
                        </a:spcBef>
                        <a:spcAft>
                          <a:spcPts val="0"/>
                        </a:spcAft>
                      </a:pPr>
                      <a:r>
                        <a:rPr lang="en-US" sz="1200" b="1" cap="all" spc="60" dirty="0">
                          <a:solidFill>
                            <a:schemeClr val="tx1"/>
                          </a:solidFill>
                          <a:effectLst/>
                          <a:latin typeface="Constantia" panose="02030602050306030303" pitchFamily="18" charset="0"/>
                        </a:rPr>
                        <a:t>Table 3. Interviewer Behavior for Crop Stocks by Commodity (percent)</a:t>
                      </a:r>
                    </a:p>
                    <a:p>
                      <a:pPr marL="0" marR="0" algn="just">
                        <a:spcBef>
                          <a:spcPts val="0"/>
                        </a:spcBef>
                        <a:spcAft>
                          <a:spcPts val="0"/>
                        </a:spcAft>
                      </a:pPr>
                      <a:r>
                        <a:rPr lang="en-US" sz="1200" b="1" cap="all" spc="60" dirty="0">
                          <a:solidFill>
                            <a:schemeClr val="tx1"/>
                          </a:solidFill>
                          <a:effectLst/>
                          <a:latin typeface="Constantia" panose="02030602050306030303" pitchFamily="18" charset="0"/>
                        </a:rPr>
                        <a:t> </a:t>
                      </a:r>
                    </a:p>
                  </a:txBody>
                  <a:tcPr marL="70157" marR="70157" marT="93543" marB="93543" anchor="b">
                    <a:lnL w="12700" cmpd="sng">
                      <a:noFill/>
                    </a:lnL>
                    <a:lnR w="12700" cmpd="sng">
                      <a:noFill/>
                    </a:lnR>
                    <a:lnT w="12700" cmpd="sng">
                      <a:noFill/>
                    </a:lnT>
                    <a:lnB w="38100" cmpd="sng">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just">
                        <a:spcBef>
                          <a:spcPts val="0"/>
                        </a:spcBef>
                        <a:spcAft>
                          <a:spcPts val="0"/>
                        </a:spcAft>
                      </a:pPr>
                      <a:r>
                        <a:rPr lang="en-US" sz="1200" b="1" cap="all" spc="60" dirty="0">
                          <a:solidFill>
                            <a:schemeClr val="tx1"/>
                          </a:solidFill>
                          <a:effectLst/>
                          <a:latin typeface="Constantia" panose="02030602050306030303" pitchFamily="18" charset="0"/>
                        </a:rPr>
                        <a:t> </a:t>
                      </a:r>
                      <a:endParaRPr lang="en-US" sz="1200" b="1" cap="all" spc="60" dirty="0">
                        <a:solidFill>
                          <a:schemeClr val="tx1"/>
                        </a:solidFill>
                        <a:effectLst/>
                        <a:latin typeface="Constantia" panose="02030602050306030303" pitchFamily="18" charset="0"/>
                        <a:ea typeface="Times New Roman" panose="02020603050405020304" pitchFamily="18" charset="0"/>
                      </a:endParaRPr>
                    </a:p>
                  </a:txBody>
                  <a:tcPr marL="70157" marR="70157" marT="93543" marB="93543" anchor="b">
                    <a:lnL w="12700" cmpd="sng">
                      <a:noFill/>
                    </a:lnL>
                    <a:lnR w="12700" cmpd="sng">
                      <a:noFill/>
                    </a:lnR>
                    <a:lnT w="12700" cmpd="sng">
                      <a:noFill/>
                    </a:lnT>
                    <a:lnB w="38100" cmpd="sng">
                      <a:noFill/>
                    </a:lnB>
                    <a:noFill/>
                  </a:tcPr>
                </a:tc>
                <a:extLst>
                  <a:ext uri="{0D108BD9-81ED-4DB2-BD59-A6C34878D82A}">
                    <a16:rowId xmlns:a16="http://schemas.microsoft.com/office/drawing/2014/main" val="2771214057"/>
                  </a:ext>
                </a:extLst>
              </a:tr>
              <a:tr h="392183">
                <a:tc>
                  <a:txBody>
                    <a:bodyPr/>
                    <a:lstStyle/>
                    <a:p>
                      <a:pPr marL="0" marR="0" algn="just">
                        <a:spcBef>
                          <a:spcPts val="0"/>
                        </a:spcBef>
                        <a:spcAft>
                          <a:spcPts val="0"/>
                        </a:spcAft>
                      </a:pPr>
                      <a:r>
                        <a:rPr lang="en-US" sz="1200" b="1" cap="none" spc="0">
                          <a:solidFill>
                            <a:schemeClr val="tx1"/>
                          </a:solidFill>
                          <a:effectLst/>
                          <a:latin typeface="Constantia" panose="02030602050306030303" pitchFamily="18" charset="0"/>
                        </a:rPr>
                        <a:t>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lnL w="12700" cap="flat" cmpd="sng" algn="ctr">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ES</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VER</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MC</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SC</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OTH</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38100" cmpd="sng">
                      <a:noFill/>
                    </a:lnT>
                    <a:lnB w="12700" cmpd="sng">
                      <a:noFill/>
                      <a:prstDash val="solid"/>
                    </a:lnB>
                    <a:solidFill>
                      <a:schemeClr val="bg1">
                        <a:lumMod val="95000"/>
                      </a:schemeClr>
                    </a:solidFill>
                  </a:tcPr>
                </a:tc>
                <a:extLst>
                  <a:ext uri="{0D108BD9-81ED-4DB2-BD59-A6C34878D82A}">
                    <a16:rowId xmlns:a16="http://schemas.microsoft.com/office/drawing/2014/main" val="2928991318"/>
                  </a:ext>
                </a:extLst>
              </a:tr>
              <a:tr h="392183">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Corn (n=14)</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0.00</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7.14</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64.29</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21.43</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7.14</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048856291"/>
                  </a:ext>
                </a:extLst>
              </a:tr>
              <a:tr h="392183">
                <a:tc>
                  <a:txBody>
                    <a:bodyPr/>
                    <a:lstStyle/>
                    <a:p>
                      <a:pPr marL="0" marR="0">
                        <a:spcBef>
                          <a:spcPts val="0"/>
                        </a:spcBef>
                        <a:spcAft>
                          <a:spcPts val="0"/>
                        </a:spcAft>
                      </a:pPr>
                      <a:r>
                        <a:rPr lang="en-US" sz="1200" b="1" cap="none" spc="0" dirty="0">
                          <a:solidFill>
                            <a:schemeClr val="tx1"/>
                          </a:solidFill>
                          <a:effectLst/>
                          <a:latin typeface="Constantia" panose="02030602050306030303" pitchFamily="18" charset="0"/>
                        </a:rPr>
                        <a:t>Soybean (n=14)</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ap="flat" cmpd="sng" algn="ctr">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0.00</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14.29</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50.00</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28.57</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7.14</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940299894"/>
                  </a:ext>
                </a:extLst>
              </a:tr>
              <a:tr h="392183">
                <a:tc>
                  <a:txBody>
                    <a:bodyPr/>
                    <a:lstStyle/>
                    <a:p>
                      <a:pPr marL="0" marR="0">
                        <a:spcBef>
                          <a:spcPts val="0"/>
                        </a:spcBef>
                        <a:spcAft>
                          <a:spcPts val="0"/>
                        </a:spcAft>
                      </a:pPr>
                      <a:r>
                        <a:rPr lang="en-US" sz="1200" b="1" cap="none" spc="0" dirty="0">
                          <a:solidFill>
                            <a:schemeClr val="tx1"/>
                          </a:solidFill>
                          <a:effectLst/>
                          <a:latin typeface="Constantia" panose="02030602050306030303" pitchFamily="18" charset="0"/>
                        </a:rPr>
                        <a:t>Sorghum(n=11)</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0.00</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18.18</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36.36</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36.36</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9.09</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298313917"/>
                  </a:ext>
                </a:extLst>
              </a:tr>
              <a:tr h="520767">
                <a:tc>
                  <a:txBody>
                    <a:bodyPr/>
                    <a:lstStyle/>
                    <a:p>
                      <a:pPr marL="0" marR="0">
                        <a:spcBef>
                          <a:spcPts val="0"/>
                        </a:spcBef>
                        <a:spcAft>
                          <a:spcPts val="0"/>
                        </a:spcAft>
                      </a:pPr>
                      <a:r>
                        <a:rPr lang="en-US" sz="1200" b="1" cap="none" spc="0" dirty="0">
                          <a:solidFill>
                            <a:schemeClr val="tx1"/>
                          </a:solidFill>
                          <a:effectLst/>
                          <a:latin typeface="Constantia" panose="02030602050306030303" pitchFamily="18" charset="0"/>
                        </a:rPr>
                        <a:t>Dry Edible Peas (n=10)</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ap="flat" cmpd="sng" algn="ctr">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0.00</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20.00</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40.00</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40.00</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0.00</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546474710"/>
                  </a:ext>
                </a:extLst>
              </a:tr>
              <a:tr h="392183">
                <a:tc>
                  <a:txBody>
                    <a:bodyPr/>
                    <a:lstStyle/>
                    <a:p>
                      <a:pPr marL="0" marR="0" algn="just">
                        <a:spcBef>
                          <a:spcPts val="0"/>
                        </a:spcBef>
                        <a:spcAft>
                          <a:spcPts val="0"/>
                        </a:spcAft>
                      </a:pPr>
                      <a:r>
                        <a:rPr lang="en-US" sz="1200" b="1" cap="none" spc="0" dirty="0">
                          <a:solidFill>
                            <a:schemeClr val="tx1"/>
                          </a:solidFill>
                          <a:effectLst/>
                          <a:latin typeface="Constantia" panose="02030602050306030303" pitchFamily="18" charset="0"/>
                        </a:rPr>
                        <a:t>Oats (n=13)</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0.00</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7.69</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a:solidFill>
                            <a:schemeClr val="tx1"/>
                          </a:solidFill>
                          <a:effectLst/>
                          <a:latin typeface="Constantia" panose="02030602050306030303" pitchFamily="18" charset="0"/>
                        </a:rPr>
                        <a:t>38.46</a:t>
                      </a:r>
                      <a:endParaRPr lang="en-US" sz="1600" cap="none" spc="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46.15</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600" cap="none" spc="0" dirty="0">
                          <a:solidFill>
                            <a:schemeClr val="tx1"/>
                          </a:solidFill>
                          <a:effectLst/>
                          <a:latin typeface="Constantia" panose="02030602050306030303" pitchFamily="18" charset="0"/>
                        </a:rPr>
                        <a:t>7.69</a:t>
                      </a:r>
                      <a:endParaRPr lang="en-US" sz="1600" cap="none" spc="0" dirty="0">
                        <a:solidFill>
                          <a:schemeClr val="tx1"/>
                        </a:solidFill>
                        <a:effectLst/>
                        <a:latin typeface="Constantia" panose="02030602050306030303" pitchFamily="18" charset="0"/>
                        <a:ea typeface="Times New Roman" panose="02020603050405020304" pitchFamily="18" charset="0"/>
                      </a:endParaRPr>
                    </a:p>
                  </a:txBody>
                  <a:tcPr marL="70157" marR="70157" marT="0" marB="93543"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4290352513"/>
                  </a:ext>
                </a:extLst>
              </a:tr>
            </a:tbl>
          </a:graphicData>
        </a:graphic>
      </p:graphicFrame>
    </p:spTree>
    <p:extLst>
      <p:ext uri="{BB962C8B-B14F-4D97-AF65-F5344CB8AC3E}">
        <p14:creationId xmlns:p14="http://schemas.microsoft.com/office/powerpoint/2010/main" val="96608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3D7DD-6A60-4601-8F87-94A7319175A4}"/>
              </a:ext>
            </a:extLst>
          </p:cNvPr>
          <p:cNvSpPr/>
          <p:nvPr/>
        </p:nvSpPr>
        <p:spPr>
          <a:xfrm>
            <a:off x="4744848" y="0"/>
            <a:ext cx="4426634" cy="6858000"/>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AE0866-B36B-4EC5-AED3-2E59F0EC259A}"/>
              </a:ext>
            </a:extLst>
          </p:cNvPr>
          <p:cNvSpPr txBox="1"/>
          <p:nvPr/>
        </p:nvSpPr>
        <p:spPr>
          <a:xfrm>
            <a:off x="152400" y="914400"/>
            <a:ext cx="2819400" cy="1938992"/>
          </a:xfrm>
          <a:prstGeom prst="rect">
            <a:avLst/>
          </a:prstGeom>
          <a:noFill/>
        </p:spPr>
        <p:txBody>
          <a:bodyPr wrap="square" rtlCol="0">
            <a:spAutoFit/>
          </a:bodyPr>
          <a:lstStyle/>
          <a:p>
            <a:r>
              <a:rPr lang="en-US" sz="4400" dirty="0">
                <a:latin typeface="Constantia" panose="02030602050306030303" pitchFamily="18" charset="0"/>
              </a:rPr>
              <a:t>Storage Capacity</a:t>
            </a:r>
          </a:p>
          <a:p>
            <a:endParaRPr lang="en-US" sz="3200" dirty="0">
              <a:latin typeface="Constantia" panose="02030602050306030303" pitchFamily="18" charset="0"/>
            </a:endParaRPr>
          </a:p>
        </p:txBody>
      </p:sp>
      <p:cxnSp>
        <p:nvCxnSpPr>
          <p:cNvPr id="7" name="Straight Connector 6">
            <a:extLst>
              <a:ext uri="{FF2B5EF4-FFF2-40B4-BE49-F238E27FC236}">
                <a16:creationId xmlns:a16="http://schemas.microsoft.com/office/drawing/2014/main" id="{4ED04DAE-B4D7-49C8-A07E-C76B78E1966C}"/>
              </a:ext>
            </a:extLst>
          </p:cNvPr>
          <p:cNvCxnSpPr/>
          <p:nvPr/>
        </p:nvCxnSpPr>
        <p:spPr>
          <a:xfrm>
            <a:off x="0" y="914400"/>
            <a:ext cx="2667000" cy="0"/>
          </a:xfrm>
          <a:prstGeom prst="line">
            <a:avLst/>
          </a:prstGeom>
          <a:ln w="19050">
            <a:solidFill>
              <a:srgbClr val="3D7F4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ECB2D8-8625-48E3-BC31-49A0BBAA8D41}"/>
              </a:ext>
            </a:extLst>
          </p:cNvPr>
          <p:cNvSpPr txBox="1"/>
          <p:nvPr/>
        </p:nvSpPr>
        <p:spPr>
          <a:xfrm>
            <a:off x="5638800" y="914400"/>
            <a:ext cx="2667000" cy="4154984"/>
          </a:xfrm>
          <a:prstGeom prst="rect">
            <a:avLst/>
          </a:prstGeom>
          <a:noFill/>
        </p:spPr>
        <p:txBody>
          <a:bodyPr wrap="square" rtlCol="0">
            <a:spAutoFit/>
          </a:bodyPr>
          <a:lstStyle/>
          <a:p>
            <a:r>
              <a:rPr lang="en-US" sz="2400" dirty="0">
                <a:solidFill>
                  <a:schemeClr val="bg1"/>
                </a:solidFill>
                <a:latin typeface="Constantia" panose="02030602050306030303" pitchFamily="18" charset="0"/>
              </a:rPr>
              <a:t>85%  Major changes to storage capacity questions </a:t>
            </a:r>
          </a:p>
          <a:p>
            <a:endParaRPr lang="en-US" sz="2400" dirty="0">
              <a:solidFill>
                <a:schemeClr val="bg1"/>
              </a:solidFill>
              <a:latin typeface="Constantia" panose="02030602050306030303" pitchFamily="18" charset="0"/>
            </a:endParaRPr>
          </a:p>
          <a:p>
            <a:r>
              <a:rPr lang="en-US" sz="2400" dirty="0">
                <a:solidFill>
                  <a:schemeClr val="bg1"/>
                </a:solidFill>
                <a:latin typeface="Constantia" panose="02030602050306030303" pitchFamily="18" charset="0"/>
              </a:rPr>
              <a:t>70% administrations left out reference date </a:t>
            </a:r>
          </a:p>
          <a:p>
            <a:endParaRPr lang="en-US" sz="2400" dirty="0">
              <a:solidFill>
                <a:schemeClr val="bg1"/>
              </a:solidFill>
              <a:latin typeface="Constantia" panose="02030602050306030303" pitchFamily="18" charset="0"/>
            </a:endParaRPr>
          </a:p>
          <a:p>
            <a:r>
              <a:rPr lang="en-US" sz="2400" dirty="0">
                <a:solidFill>
                  <a:schemeClr val="bg1"/>
                </a:solidFill>
                <a:latin typeface="Constantia" panose="02030602050306030303" pitchFamily="18" charset="0"/>
              </a:rPr>
              <a:t>55% interviewers left out phrases </a:t>
            </a:r>
          </a:p>
        </p:txBody>
      </p:sp>
      <p:sp>
        <p:nvSpPr>
          <p:cNvPr id="12" name="TextBox 11">
            <a:extLst>
              <a:ext uri="{FF2B5EF4-FFF2-40B4-BE49-F238E27FC236}">
                <a16:creationId xmlns:a16="http://schemas.microsoft.com/office/drawing/2014/main" id="{AEEC893D-2A99-4F7D-AA59-9ED4F308D72F}"/>
              </a:ext>
            </a:extLst>
          </p:cNvPr>
          <p:cNvSpPr txBox="1"/>
          <p:nvPr/>
        </p:nvSpPr>
        <p:spPr>
          <a:xfrm>
            <a:off x="665353" y="2825683"/>
            <a:ext cx="3733800" cy="1477328"/>
          </a:xfrm>
          <a:prstGeom prst="rect">
            <a:avLst/>
          </a:prstGeom>
          <a:solidFill>
            <a:schemeClr val="bg1">
              <a:lumMod val="85000"/>
            </a:schemeClr>
          </a:solidFill>
        </p:spPr>
        <p:txBody>
          <a:bodyPr wrap="square" rtlCol="0">
            <a:spAutoFit/>
          </a:bodyPr>
          <a:lstStyle/>
          <a:p>
            <a:r>
              <a:rPr lang="en-US" dirty="0"/>
              <a:t>On December 1, what was the TOTAL STORAGE CAPACITY of all structures normally used to store WHOLE GRAINS, PULSE CROPS OR OILSEEDS on the total acres operated? </a:t>
            </a:r>
          </a:p>
        </p:txBody>
      </p:sp>
    </p:spTree>
    <p:extLst>
      <p:ext uri="{BB962C8B-B14F-4D97-AF65-F5344CB8AC3E}">
        <p14:creationId xmlns:p14="http://schemas.microsoft.com/office/powerpoint/2010/main" val="239855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7D526A-AC28-4672-8443-A46A19E9147F}"/>
              </a:ext>
            </a:extLst>
          </p:cNvPr>
          <p:cNvSpPr/>
          <p:nvPr/>
        </p:nvSpPr>
        <p:spPr>
          <a:xfrm>
            <a:off x="479946" y="847229"/>
            <a:ext cx="8229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nstantia" panose="020306020503060303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BCCC331-11CE-482F-A328-3D7A6741BA6B}"/>
              </a:ext>
            </a:extLst>
          </p:cNvPr>
          <p:cNvSpPr txBox="1"/>
          <p:nvPr/>
        </p:nvSpPr>
        <p:spPr>
          <a:xfrm>
            <a:off x="434454" y="368856"/>
            <a:ext cx="3200400" cy="584775"/>
          </a:xfrm>
          <a:prstGeom prst="rect">
            <a:avLst/>
          </a:prstGeom>
          <a:noFill/>
        </p:spPr>
        <p:txBody>
          <a:bodyPr wrap="square" rtlCol="0">
            <a:spAutoFit/>
          </a:bodyPr>
          <a:lstStyle/>
          <a:p>
            <a:r>
              <a:rPr lang="en-US" sz="3200" dirty="0">
                <a:solidFill>
                  <a:schemeClr val="tx1">
                    <a:lumMod val="85000"/>
                    <a:lumOff val="15000"/>
                  </a:schemeClr>
                </a:solidFill>
                <a:latin typeface="Constantia" panose="02030602050306030303" pitchFamily="18" charset="0"/>
              </a:rPr>
              <a:t>Storage Capacity </a:t>
            </a:r>
          </a:p>
        </p:txBody>
      </p:sp>
      <p:cxnSp>
        <p:nvCxnSpPr>
          <p:cNvPr id="7" name="Straight Connector 6">
            <a:extLst>
              <a:ext uri="{FF2B5EF4-FFF2-40B4-BE49-F238E27FC236}">
                <a16:creationId xmlns:a16="http://schemas.microsoft.com/office/drawing/2014/main" id="{A1A03952-B417-4EB4-A197-6580014E7B38}"/>
              </a:ext>
            </a:extLst>
          </p:cNvPr>
          <p:cNvCxnSpPr>
            <a:cxnSpLocks/>
          </p:cNvCxnSpPr>
          <p:nvPr/>
        </p:nvCxnSpPr>
        <p:spPr>
          <a:xfrm>
            <a:off x="3502891" y="719056"/>
            <a:ext cx="4930254" cy="2788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D94167-3301-4F8A-8920-05AA67BB63D5}"/>
              </a:ext>
            </a:extLst>
          </p:cNvPr>
          <p:cNvSpPr txBox="1"/>
          <p:nvPr/>
        </p:nvSpPr>
        <p:spPr>
          <a:xfrm>
            <a:off x="5003800" y="1364088"/>
            <a:ext cx="3406254" cy="4093428"/>
          </a:xfrm>
          <a:prstGeom prst="rect">
            <a:avLst/>
          </a:prstGeom>
          <a:noFill/>
        </p:spPr>
        <p:txBody>
          <a:bodyPr wrap="square" rtlCol="0">
            <a:spAutoFit/>
          </a:bodyPr>
          <a:lstStyle/>
          <a:p>
            <a:pPr algn="ctr"/>
            <a:r>
              <a:rPr lang="en-US" sz="2000" b="1" dirty="0">
                <a:latin typeface="Constantia" panose="02030602050306030303" pitchFamily="18" charset="0"/>
                <a:ea typeface="Times New Roman" panose="02020603050405020304" pitchFamily="18" charset="0"/>
              </a:rPr>
              <a:t>Interviewer: Storage facilities. Do you have any?</a:t>
            </a:r>
          </a:p>
          <a:p>
            <a:pPr algn="ctr"/>
            <a:endParaRPr lang="en-US" sz="1200" b="1" dirty="0">
              <a:latin typeface="Constantia" panose="02030602050306030303" pitchFamily="18" charset="0"/>
              <a:ea typeface="Times New Roman" panose="02020603050405020304" pitchFamily="18" charset="0"/>
            </a:endParaRPr>
          </a:p>
          <a:p>
            <a:pPr algn="ctr"/>
            <a:r>
              <a:rPr lang="en-US" sz="2000" b="1" dirty="0">
                <a:latin typeface="Constantia" panose="02030602050306030303" pitchFamily="18" charset="0"/>
                <a:ea typeface="Times New Roman" panose="02020603050405020304" pitchFamily="18" charset="0"/>
              </a:rPr>
              <a:t>Respondent: Yeah</a:t>
            </a:r>
          </a:p>
          <a:p>
            <a:pPr algn="ctr"/>
            <a:endParaRPr lang="en-US" sz="1200" b="1" dirty="0">
              <a:latin typeface="Constantia" panose="02030602050306030303" pitchFamily="18" charset="0"/>
              <a:ea typeface="Times New Roman" panose="02020603050405020304" pitchFamily="18" charset="0"/>
            </a:endParaRPr>
          </a:p>
          <a:p>
            <a:pPr algn="ctr"/>
            <a:r>
              <a:rPr lang="en-US" sz="2000" b="1" dirty="0">
                <a:latin typeface="Constantia" panose="02030602050306030303" pitchFamily="18" charset="0"/>
                <a:ea typeface="Times New Roman" panose="02020603050405020304" pitchFamily="18" charset="0"/>
              </a:rPr>
              <a:t>Interviewer: Okay. What’s their capacity? </a:t>
            </a:r>
          </a:p>
          <a:p>
            <a:pPr algn="ctr"/>
            <a:endParaRPr lang="en-US" sz="1200" b="1" dirty="0">
              <a:latin typeface="Constantia" panose="02030602050306030303" pitchFamily="18" charset="0"/>
              <a:ea typeface="Times New Roman" panose="02020603050405020304" pitchFamily="18" charset="0"/>
            </a:endParaRPr>
          </a:p>
          <a:p>
            <a:pPr algn="ctr"/>
            <a:r>
              <a:rPr lang="en-US" sz="2000" b="1" dirty="0">
                <a:latin typeface="Constantia" panose="02030602050306030303" pitchFamily="18" charset="0"/>
                <a:ea typeface="Times New Roman" panose="02020603050405020304" pitchFamily="18" charset="0"/>
              </a:rPr>
              <a:t>Respondent: uh..gosh..uh about 47,000 bushels</a:t>
            </a:r>
          </a:p>
          <a:p>
            <a:pPr algn="ctr"/>
            <a:endParaRPr lang="en-US" sz="1200" b="1" dirty="0">
              <a:latin typeface="Constantia" panose="02030602050306030303" pitchFamily="18" charset="0"/>
              <a:ea typeface="Times New Roman" panose="02020603050405020304" pitchFamily="18" charset="0"/>
            </a:endParaRPr>
          </a:p>
          <a:p>
            <a:pPr algn="ctr"/>
            <a:r>
              <a:rPr lang="en-US" sz="2000" b="1" dirty="0">
                <a:latin typeface="Constantia" panose="02030602050306030303" pitchFamily="18" charset="0"/>
                <a:ea typeface="Times New Roman" panose="02020603050405020304" pitchFamily="18" charset="0"/>
              </a:rPr>
              <a:t>Interviewer: 47,000 bushels?</a:t>
            </a:r>
          </a:p>
          <a:p>
            <a:pPr algn="ctr"/>
            <a:endParaRPr lang="en-US" sz="1200" b="1" dirty="0">
              <a:latin typeface="Constantia" panose="02030602050306030303" pitchFamily="18" charset="0"/>
              <a:ea typeface="Times New Roman" panose="02020603050405020304" pitchFamily="18" charset="0"/>
            </a:endParaRPr>
          </a:p>
          <a:p>
            <a:pPr algn="ctr"/>
            <a:r>
              <a:rPr lang="en-US" sz="2000" b="1" dirty="0">
                <a:latin typeface="Constantia" panose="02030602050306030303" pitchFamily="18" charset="0"/>
                <a:ea typeface="Times New Roman" panose="02020603050405020304" pitchFamily="18" charset="0"/>
              </a:rPr>
              <a:t> Respondent: Yeah, total</a:t>
            </a:r>
          </a:p>
        </p:txBody>
      </p:sp>
      <p:sp>
        <p:nvSpPr>
          <p:cNvPr id="6" name="TextBox 5">
            <a:extLst>
              <a:ext uri="{FF2B5EF4-FFF2-40B4-BE49-F238E27FC236}">
                <a16:creationId xmlns:a16="http://schemas.microsoft.com/office/drawing/2014/main" id="{BDCA8F5B-939E-498C-808E-F09C497A3F1B}"/>
              </a:ext>
            </a:extLst>
          </p:cNvPr>
          <p:cNvSpPr txBox="1"/>
          <p:nvPr/>
        </p:nvSpPr>
        <p:spPr>
          <a:xfrm>
            <a:off x="1066800" y="2133529"/>
            <a:ext cx="2720454" cy="2554545"/>
          </a:xfrm>
          <a:prstGeom prst="rect">
            <a:avLst/>
          </a:prstGeom>
          <a:noFill/>
        </p:spPr>
        <p:txBody>
          <a:bodyPr wrap="square" rtlCol="0">
            <a:spAutoFit/>
          </a:bodyPr>
          <a:lstStyle/>
          <a:p>
            <a:r>
              <a:rPr lang="en-US" sz="2000" dirty="0"/>
              <a:t>On December 1, what was the TOTAL STORAGE CAPACITY of all structures normally used to store WHOLE GRAINS, PULSE CROPS OR OILSEEDS on the total acres operated? </a:t>
            </a:r>
          </a:p>
        </p:txBody>
      </p:sp>
      <p:sp>
        <p:nvSpPr>
          <p:cNvPr id="9" name="Rectangle 8">
            <a:extLst>
              <a:ext uri="{FF2B5EF4-FFF2-40B4-BE49-F238E27FC236}">
                <a16:creationId xmlns:a16="http://schemas.microsoft.com/office/drawing/2014/main" id="{A44ED80F-CF34-406B-8930-7A3CECD3C36C}"/>
              </a:ext>
            </a:extLst>
          </p:cNvPr>
          <p:cNvSpPr/>
          <p:nvPr/>
        </p:nvSpPr>
        <p:spPr>
          <a:xfrm>
            <a:off x="571500" y="1164034"/>
            <a:ext cx="3406254" cy="4529932"/>
          </a:xfrm>
          <a:prstGeom prst="rect">
            <a:avLst/>
          </a:prstGeom>
          <a:noFill/>
          <a:ln>
            <a:solidFill>
              <a:srgbClr val="2D5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000" b="1"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184846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3D7DD-6A60-4601-8F87-94A7319175A4}"/>
              </a:ext>
            </a:extLst>
          </p:cNvPr>
          <p:cNvSpPr/>
          <p:nvPr/>
        </p:nvSpPr>
        <p:spPr>
          <a:xfrm>
            <a:off x="4744848" y="0"/>
            <a:ext cx="4426634" cy="6858000"/>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AAE0866-B36B-4EC5-AED3-2E59F0EC259A}"/>
              </a:ext>
            </a:extLst>
          </p:cNvPr>
          <p:cNvSpPr txBox="1"/>
          <p:nvPr/>
        </p:nvSpPr>
        <p:spPr>
          <a:xfrm>
            <a:off x="77121" y="899410"/>
            <a:ext cx="34219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onstantia" panose="02030602050306030303" pitchFamily="18" charset="0"/>
              </a:rPr>
              <a:t>Introductory Text</a:t>
            </a:r>
            <a:endParaRPr kumimoji="0" lang="en-US" sz="4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cxnSp>
        <p:nvCxnSpPr>
          <p:cNvPr id="7" name="Straight Connector 6">
            <a:extLst>
              <a:ext uri="{FF2B5EF4-FFF2-40B4-BE49-F238E27FC236}">
                <a16:creationId xmlns:a16="http://schemas.microsoft.com/office/drawing/2014/main" id="{4ED04DAE-B4D7-49C8-A07E-C76B78E1966C}"/>
              </a:ext>
            </a:extLst>
          </p:cNvPr>
          <p:cNvCxnSpPr/>
          <p:nvPr/>
        </p:nvCxnSpPr>
        <p:spPr>
          <a:xfrm>
            <a:off x="0" y="914400"/>
            <a:ext cx="2667000" cy="0"/>
          </a:xfrm>
          <a:prstGeom prst="line">
            <a:avLst/>
          </a:prstGeom>
          <a:ln w="19050">
            <a:solidFill>
              <a:srgbClr val="3D7F4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ECB2D8-8625-48E3-BC31-49A0BBAA8D41}"/>
              </a:ext>
            </a:extLst>
          </p:cNvPr>
          <p:cNvSpPr txBox="1"/>
          <p:nvPr/>
        </p:nvSpPr>
        <p:spPr>
          <a:xfrm>
            <a:off x="5624665" y="2590800"/>
            <a:ext cx="2667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onstantia" panose="02030602050306030303" pitchFamily="18" charset="0"/>
              </a:rPr>
              <a:t>90</a:t>
            </a:r>
            <a:r>
              <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rPr>
              <a:t>% of respondents were not read the introductory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endParaRPr>
          </a:p>
        </p:txBody>
      </p:sp>
      <p:sp>
        <p:nvSpPr>
          <p:cNvPr id="12" name="TextBox 11">
            <a:extLst>
              <a:ext uri="{FF2B5EF4-FFF2-40B4-BE49-F238E27FC236}">
                <a16:creationId xmlns:a16="http://schemas.microsoft.com/office/drawing/2014/main" id="{AEEC893D-2A99-4F7D-AA59-9ED4F308D72F}"/>
              </a:ext>
            </a:extLst>
          </p:cNvPr>
          <p:cNvSpPr txBox="1"/>
          <p:nvPr/>
        </p:nvSpPr>
        <p:spPr>
          <a:xfrm>
            <a:off x="852335" y="2308938"/>
            <a:ext cx="3733800" cy="3493264"/>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Please account for any WHOLE GRAINS, CORN, SOYBEANS, SORGHUM GRAIN (MILO), WINTER WHEAT, OTHER SPRING WHEAT, BARLEY OATS, or DRY EDIBLE PEAS stored December 1 on this operation, whether for feed, seed or sale. They may have belonged to you or someone else or been stored under a government program (loan, farmer owned reserve or CCC)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7030A0"/>
                </a:solidFill>
                <a:latin typeface="Calibri"/>
              </a:rPr>
              <a:t>[ENUM] Include all whole grain on the ground or in temporary storage on the acres operated. </a:t>
            </a:r>
            <a:endParaRPr kumimoji="0" lang="en-US" sz="1700" b="0" i="0" u="none" strike="noStrike" kern="1200" cap="none" spc="0" normalizeH="0" baseline="0" noProof="0" dirty="0">
              <a:ln>
                <a:noFill/>
              </a:ln>
              <a:solidFill>
                <a:srgbClr val="7030A0"/>
              </a:solidFill>
              <a:effectLst/>
              <a:uLnTx/>
              <a:uFillTx/>
              <a:latin typeface="Calibri"/>
            </a:endParaRPr>
          </a:p>
        </p:txBody>
      </p:sp>
    </p:spTree>
    <p:extLst>
      <p:ext uri="{BB962C8B-B14F-4D97-AF65-F5344CB8AC3E}">
        <p14:creationId xmlns:p14="http://schemas.microsoft.com/office/powerpoint/2010/main" val="217670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3D7DD-6A60-4601-8F87-94A7319175A4}"/>
              </a:ext>
            </a:extLst>
          </p:cNvPr>
          <p:cNvSpPr/>
          <p:nvPr/>
        </p:nvSpPr>
        <p:spPr>
          <a:xfrm>
            <a:off x="4744848" y="0"/>
            <a:ext cx="4426634" cy="6858000"/>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AE0866-B36B-4EC5-AED3-2E59F0EC259A}"/>
              </a:ext>
            </a:extLst>
          </p:cNvPr>
          <p:cNvSpPr txBox="1"/>
          <p:nvPr/>
        </p:nvSpPr>
        <p:spPr>
          <a:xfrm>
            <a:off x="76200" y="914400"/>
            <a:ext cx="3921506" cy="1938992"/>
          </a:xfrm>
          <a:prstGeom prst="rect">
            <a:avLst/>
          </a:prstGeom>
          <a:noFill/>
        </p:spPr>
        <p:txBody>
          <a:bodyPr wrap="square" rtlCol="0">
            <a:spAutoFit/>
          </a:bodyPr>
          <a:lstStyle/>
          <a:p>
            <a:r>
              <a:rPr lang="en-US" sz="4400" dirty="0">
                <a:latin typeface="Constantia" panose="02030602050306030303" pitchFamily="18" charset="0"/>
              </a:rPr>
              <a:t>Crops Storage Screener</a:t>
            </a:r>
          </a:p>
          <a:p>
            <a:endParaRPr lang="en-US" sz="3200" dirty="0">
              <a:latin typeface="Constantia" panose="02030602050306030303" pitchFamily="18" charset="0"/>
            </a:endParaRPr>
          </a:p>
        </p:txBody>
      </p:sp>
      <p:cxnSp>
        <p:nvCxnSpPr>
          <p:cNvPr id="7" name="Straight Connector 6">
            <a:extLst>
              <a:ext uri="{FF2B5EF4-FFF2-40B4-BE49-F238E27FC236}">
                <a16:creationId xmlns:a16="http://schemas.microsoft.com/office/drawing/2014/main" id="{4ED04DAE-B4D7-49C8-A07E-C76B78E1966C}"/>
              </a:ext>
            </a:extLst>
          </p:cNvPr>
          <p:cNvCxnSpPr/>
          <p:nvPr/>
        </p:nvCxnSpPr>
        <p:spPr>
          <a:xfrm>
            <a:off x="0" y="914400"/>
            <a:ext cx="2667000" cy="0"/>
          </a:xfrm>
          <a:prstGeom prst="line">
            <a:avLst/>
          </a:prstGeom>
          <a:ln w="19050">
            <a:solidFill>
              <a:srgbClr val="3D7F4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ECB2D8-8625-48E3-BC31-49A0BBAA8D41}"/>
              </a:ext>
            </a:extLst>
          </p:cNvPr>
          <p:cNvSpPr txBox="1"/>
          <p:nvPr/>
        </p:nvSpPr>
        <p:spPr>
          <a:xfrm>
            <a:off x="5624665" y="856357"/>
            <a:ext cx="2667000" cy="6001643"/>
          </a:xfrm>
          <a:prstGeom prst="rect">
            <a:avLst/>
          </a:prstGeom>
          <a:noFill/>
        </p:spPr>
        <p:txBody>
          <a:bodyPr wrap="square" rtlCol="0">
            <a:spAutoFit/>
          </a:bodyPr>
          <a:lstStyle/>
          <a:p>
            <a:r>
              <a:rPr lang="en-US" sz="2400" dirty="0">
                <a:solidFill>
                  <a:schemeClr val="bg1"/>
                </a:solidFill>
                <a:latin typeface="Constantia" panose="02030602050306030303" pitchFamily="18" charset="0"/>
              </a:rPr>
              <a:t>10% of administrations are as worded </a:t>
            </a:r>
          </a:p>
          <a:p>
            <a:endParaRPr lang="en-US" sz="2400" dirty="0">
              <a:solidFill>
                <a:schemeClr val="bg1"/>
              </a:solidFill>
              <a:latin typeface="Constantia" panose="02030602050306030303" pitchFamily="18" charset="0"/>
            </a:endParaRPr>
          </a:p>
          <a:p>
            <a:r>
              <a:rPr lang="en-US" sz="2400" dirty="0">
                <a:solidFill>
                  <a:schemeClr val="bg1"/>
                </a:solidFill>
                <a:latin typeface="Constantia" panose="02030602050306030303" pitchFamily="18" charset="0"/>
              </a:rPr>
              <a:t>55% major changes to crops storage screener question </a:t>
            </a:r>
          </a:p>
          <a:p>
            <a:endParaRPr lang="en-US" sz="2400" dirty="0">
              <a:solidFill>
                <a:schemeClr val="bg1"/>
              </a:solidFill>
              <a:latin typeface="Constantia" panose="02030602050306030303" pitchFamily="18" charset="0"/>
            </a:endParaRPr>
          </a:p>
          <a:p>
            <a:r>
              <a:rPr lang="en-US" sz="2400" dirty="0">
                <a:solidFill>
                  <a:schemeClr val="bg1"/>
                </a:solidFill>
                <a:latin typeface="Constantia" panose="02030602050306030303" pitchFamily="18" charset="0"/>
              </a:rPr>
              <a:t>50% of administrations left out phrase </a:t>
            </a:r>
          </a:p>
          <a:p>
            <a:r>
              <a:rPr lang="en-US" sz="2400" dirty="0">
                <a:solidFill>
                  <a:schemeClr val="bg1"/>
                </a:solidFill>
                <a:latin typeface="Constantia" panose="02030602050306030303" pitchFamily="18" charset="0"/>
              </a:rPr>
              <a:t>“on total acres operated” </a:t>
            </a:r>
          </a:p>
          <a:p>
            <a:endParaRPr lang="en-US" sz="2400" dirty="0">
              <a:solidFill>
                <a:schemeClr val="bg1"/>
              </a:solidFill>
              <a:latin typeface="Constantia" panose="02030602050306030303" pitchFamily="18" charset="0"/>
            </a:endParaRPr>
          </a:p>
          <a:p>
            <a:endParaRPr lang="en-US" sz="2400" dirty="0">
              <a:solidFill>
                <a:schemeClr val="bg1"/>
              </a:solidFill>
              <a:latin typeface="Constantia" panose="02030602050306030303" pitchFamily="18" charset="0"/>
            </a:endParaRPr>
          </a:p>
        </p:txBody>
      </p:sp>
      <p:sp>
        <p:nvSpPr>
          <p:cNvPr id="12" name="TextBox 11">
            <a:extLst>
              <a:ext uri="{FF2B5EF4-FFF2-40B4-BE49-F238E27FC236}">
                <a16:creationId xmlns:a16="http://schemas.microsoft.com/office/drawing/2014/main" id="{AEEC893D-2A99-4F7D-AA59-9ED4F308D72F}"/>
              </a:ext>
            </a:extLst>
          </p:cNvPr>
          <p:cNvSpPr txBox="1"/>
          <p:nvPr/>
        </p:nvSpPr>
        <p:spPr>
          <a:xfrm>
            <a:off x="665353" y="3084223"/>
            <a:ext cx="3733800" cy="1754326"/>
          </a:xfrm>
          <a:prstGeom prst="rect">
            <a:avLst/>
          </a:prstGeom>
          <a:solidFill>
            <a:schemeClr val="bg1">
              <a:lumMod val="85000"/>
            </a:schemeClr>
          </a:solidFill>
        </p:spPr>
        <p:txBody>
          <a:bodyPr wrap="square" rtlCol="0">
            <a:spAutoFit/>
          </a:bodyPr>
          <a:lstStyle/>
          <a:p>
            <a:r>
              <a:rPr lang="en-US" dirty="0"/>
              <a:t>On December 1, were any WHOLE GRAINS, SOYBEANS, SORGHUM GRAIN (MILO), WINTER WHEAT, OTHER SPRING WHEAT, BARLEY, OATS, or DRY EDIBLE PEAS on hand or stored on the total acres operated? </a:t>
            </a:r>
          </a:p>
        </p:txBody>
      </p:sp>
    </p:spTree>
    <p:extLst>
      <p:ext uri="{BB962C8B-B14F-4D97-AF65-F5344CB8AC3E}">
        <p14:creationId xmlns:p14="http://schemas.microsoft.com/office/powerpoint/2010/main" val="53149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93D7DD-6A60-4601-8F87-94A7319175A4}"/>
              </a:ext>
            </a:extLst>
          </p:cNvPr>
          <p:cNvSpPr/>
          <p:nvPr/>
        </p:nvSpPr>
        <p:spPr>
          <a:xfrm>
            <a:off x="4744848" y="0"/>
            <a:ext cx="4426634" cy="6858000"/>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AAE0866-B36B-4EC5-AED3-2E59F0EC259A}"/>
              </a:ext>
            </a:extLst>
          </p:cNvPr>
          <p:cNvSpPr txBox="1"/>
          <p:nvPr/>
        </p:nvSpPr>
        <p:spPr>
          <a:xfrm>
            <a:off x="77121" y="899410"/>
            <a:ext cx="34219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Crop Storage </a:t>
            </a:r>
          </a:p>
        </p:txBody>
      </p:sp>
      <p:cxnSp>
        <p:nvCxnSpPr>
          <p:cNvPr id="7" name="Straight Connector 6">
            <a:extLst>
              <a:ext uri="{FF2B5EF4-FFF2-40B4-BE49-F238E27FC236}">
                <a16:creationId xmlns:a16="http://schemas.microsoft.com/office/drawing/2014/main" id="{4ED04DAE-B4D7-49C8-A07E-C76B78E1966C}"/>
              </a:ext>
            </a:extLst>
          </p:cNvPr>
          <p:cNvCxnSpPr/>
          <p:nvPr/>
        </p:nvCxnSpPr>
        <p:spPr>
          <a:xfrm>
            <a:off x="0" y="914400"/>
            <a:ext cx="2667000" cy="0"/>
          </a:xfrm>
          <a:prstGeom prst="line">
            <a:avLst/>
          </a:prstGeom>
          <a:ln w="19050">
            <a:solidFill>
              <a:srgbClr val="3D7F4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ECB2D8-8625-48E3-BC31-49A0BBAA8D41}"/>
              </a:ext>
            </a:extLst>
          </p:cNvPr>
          <p:cNvSpPr txBox="1"/>
          <p:nvPr/>
        </p:nvSpPr>
        <p:spPr>
          <a:xfrm>
            <a:off x="5624665" y="452733"/>
            <a:ext cx="26670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rPr>
              <a:t>Corn, Sorghum, Wheat, Winter Wheat, Durum, Spring Wheat, Barley, Oats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onstantia" panose="02030602050306030303" pitchFamily="18" charset="0"/>
              </a:rPr>
              <a:t>48% major changes to crop storage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onstantia" panose="02030602050306030303" pitchFamily="18" charset="0"/>
              </a:rPr>
              <a:t>33% of questions were not asked or interviews did not verify the information</a:t>
            </a:r>
            <a:endParaRPr kumimoji="0" lang="en-US" sz="2400" b="0" i="0" u="none" strike="noStrike" kern="1200" cap="none" spc="0" normalizeH="0" baseline="0" noProof="0" dirty="0">
              <a:ln>
                <a:noFill/>
              </a:ln>
              <a:solidFill>
                <a:prstClr val="white"/>
              </a:solidFill>
              <a:effectLst/>
              <a:uLnTx/>
              <a:uFillTx/>
              <a:latin typeface="Constantia" panose="02030602050306030303" pitchFamily="18" charset="0"/>
              <a:ea typeface="+mn-ea"/>
              <a:cs typeface="+mn-cs"/>
            </a:endParaRPr>
          </a:p>
        </p:txBody>
      </p:sp>
      <p:sp>
        <p:nvSpPr>
          <p:cNvPr id="12" name="TextBox 11">
            <a:extLst>
              <a:ext uri="{FF2B5EF4-FFF2-40B4-BE49-F238E27FC236}">
                <a16:creationId xmlns:a16="http://schemas.microsoft.com/office/drawing/2014/main" id="{AEEC893D-2A99-4F7D-AA59-9ED4F308D72F}"/>
              </a:ext>
            </a:extLst>
          </p:cNvPr>
          <p:cNvSpPr txBox="1"/>
          <p:nvPr/>
        </p:nvSpPr>
        <p:spPr>
          <a:xfrm>
            <a:off x="630311" y="2743200"/>
            <a:ext cx="3865753"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rPr>
              <a:t>On December 1, how much WHOLE GRAIN CORN was on hand or stored on the total acres operated? </a:t>
            </a:r>
          </a:p>
        </p:txBody>
      </p:sp>
    </p:spTree>
    <p:extLst>
      <p:ext uri="{BB962C8B-B14F-4D97-AF65-F5344CB8AC3E}">
        <p14:creationId xmlns:p14="http://schemas.microsoft.com/office/powerpoint/2010/main" val="1615165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7D526A-AC28-4672-8443-A46A19E9147F}"/>
              </a:ext>
            </a:extLst>
          </p:cNvPr>
          <p:cNvSpPr/>
          <p:nvPr/>
        </p:nvSpPr>
        <p:spPr>
          <a:xfrm>
            <a:off x="457200" y="838200"/>
            <a:ext cx="8229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nstantia" panose="02030602050306030303" pitchFamily="18" charset="0"/>
            </a:endParaRPr>
          </a:p>
        </p:txBody>
      </p:sp>
      <p:sp>
        <p:nvSpPr>
          <p:cNvPr id="3" name="Rectangle 2">
            <a:extLst>
              <a:ext uri="{FF2B5EF4-FFF2-40B4-BE49-F238E27FC236}">
                <a16:creationId xmlns:a16="http://schemas.microsoft.com/office/drawing/2014/main" id="{BE8093FF-8092-44D3-8E99-3A51BB39A9A1}"/>
              </a:ext>
            </a:extLst>
          </p:cNvPr>
          <p:cNvSpPr/>
          <p:nvPr/>
        </p:nvSpPr>
        <p:spPr>
          <a:xfrm>
            <a:off x="479946" y="1032668"/>
            <a:ext cx="3406254" cy="4529932"/>
          </a:xfrm>
          <a:prstGeom prst="rect">
            <a:avLst/>
          </a:prstGeom>
          <a:solidFill>
            <a:schemeClr val="bg1">
              <a:alpha val="90000"/>
            </a:schemeClr>
          </a:solidFill>
          <a:ln>
            <a:solidFill>
              <a:srgbClr val="2D5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000" b="1" dirty="0">
              <a:solidFill>
                <a:schemeClr val="tx1"/>
              </a:solidFill>
              <a:latin typeface="Constantia" panose="02030602050306030303" pitchFamily="18" charset="0"/>
            </a:endParaRPr>
          </a:p>
        </p:txBody>
      </p:sp>
      <p:sp>
        <p:nvSpPr>
          <p:cNvPr id="4" name="TextBox 3">
            <a:extLst>
              <a:ext uri="{FF2B5EF4-FFF2-40B4-BE49-F238E27FC236}">
                <a16:creationId xmlns:a16="http://schemas.microsoft.com/office/drawing/2014/main" id="{EBCCC331-11CE-482F-A328-3D7A6741BA6B}"/>
              </a:ext>
            </a:extLst>
          </p:cNvPr>
          <p:cNvSpPr txBox="1"/>
          <p:nvPr/>
        </p:nvSpPr>
        <p:spPr>
          <a:xfrm>
            <a:off x="434454" y="295494"/>
            <a:ext cx="3200400" cy="584775"/>
          </a:xfrm>
          <a:prstGeom prst="rect">
            <a:avLst/>
          </a:prstGeom>
          <a:noFill/>
        </p:spPr>
        <p:txBody>
          <a:bodyPr wrap="square" rtlCol="0">
            <a:spAutoFit/>
          </a:bodyPr>
          <a:lstStyle/>
          <a:p>
            <a:r>
              <a:rPr lang="en-US" sz="3200" dirty="0">
                <a:solidFill>
                  <a:schemeClr val="tx1">
                    <a:lumMod val="85000"/>
                    <a:lumOff val="15000"/>
                  </a:schemeClr>
                </a:solidFill>
                <a:latin typeface="Constantia" panose="02030602050306030303" pitchFamily="18" charset="0"/>
              </a:rPr>
              <a:t>Crops Storage </a:t>
            </a:r>
          </a:p>
        </p:txBody>
      </p:sp>
      <p:cxnSp>
        <p:nvCxnSpPr>
          <p:cNvPr id="7" name="Straight Connector 6">
            <a:extLst>
              <a:ext uri="{FF2B5EF4-FFF2-40B4-BE49-F238E27FC236}">
                <a16:creationId xmlns:a16="http://schemas.microsoft.com/office/drawing/2014/main" id="{A1A03952-B417-4EB4-A197-6580014E7B38}"/>
              </a:ext>
            </a:extLst>
          </p:cNvPr>
          <p:cNvCxnSpPr>
            <a:cxnSpLocks/>
          </p:cNvCxnSpPr>
          <p:nvPr/>
        </p:nvCxnSpPr>
        <p:spPr>
          <a:xfrm>
            <a:off x="2971800" y="685800"/>
            <a:ext cx="5562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04BAB5-2D3A-4035-AB8B-02F73B31D5F5}"/>
              </a:ext>
            </a:extLst>
          </p:cNvPr>
          <p:cNvSpPr txBox="1"/>
          <p:nvPr/>
        </p:nvSpPr>
        <p:spPr>
          <a:xfrm>
            <a:off x="4396509" y="2196286"/>
            <a:ext cx="4253690" cy="2185214"/>
          </a:xfrm>
          <a:prstGeom prst="rect">
            <a:avLst/>
          </a:prstGeom>
          <a:noFill/>
        </p:spPr>
        <p:txBody>
          <a:bodyPr wrap="square" rtlCol="0">
            <a:spAutoFit/>
          </a:bodyPr>
          <a:lstStyle/>
          <a:p>
            <a:pPr lvl="0" algn="ctr"/>
            <a:r>
              <a:rPr lang="en-US" sz="2000" b="1" dirty="0">
                <a:solidFill>
                  <a:prstClr val="black"/>
                </a:solidFill>
                <a:latin typeface="Constantia" panose="02030602050306030303" pitchFamily="18" charset="0"/>
              </a:rPr>
              <a:t>Interviewer: Do you have soybeans still in storage? </a:t>
            </a:r>
          </a:p>
          <a:p>
            <a:pPr lvl="0" algn="ctr"/>
            <a:endParaRPr lang="en-US" sz="800" b="1" dirty="0">
              <a:solidFill>
                <a:prstClr val="black"/>
              </a:solidFill>
              <a:latin typeface="Constantia" panose="02030602050306030303" pitchFamily="18" charset="0"/>
            </a:endParaRPr>
          </a:p>
          <a:p>
            <a:pPr lvl="0" algn="ctr"/>
            <a:r>
              <a:rPr lang="en-US" sz="2000" b="1" dirty="0">
                <a:solidFill>
                  <a:prstClr val="black"/>
                </a:solidFill>
                <a:latin typeface="Constantia" panose="02030602050306030303" pitchFamily="18" charset="0"/>
              </a:rPr>
              <a:t>Respondent: No. Well, we do and we don’t… they are still in commercial storage I guess. </a:t>
            </a:r>
          </a:p>
          <a:p>
            <a:pPr lvl="0" algn="ctr"/>
            <a:endParaRPr lang="en-US" sz="800" b="1" dirty="0">
              <a:solidFill>
                <a:prstClr val="black"/>
              </a:solidFill>
              <a:latin typeface="Constantia" panose="02030602050306030303" pitchFamily="18" charset="0"/>
            </a:endParaRPr>
          </a:p>
          <a:p>
            <a:pPr lvl="0" algn="ctr"/>
            <a:r>
              <a:rPr lang="en-US" sz="2000" b="1" dirty="0">
                <a:solidFill>
                  <a:prstClr val="black"/>
                </a:solidFill>
                <a:latin typeface="Constantia" panose="02030602050306030303" pitchFamily="18" charset="0"/>
              </a:rPr>
              <a:t>Interviewer: Alright</a:t>
            </a:r>
            <a:r>
              <a:rPr lang="en-US" b="1" dirty="0">
                <a:solidFill>
                  <a:prstClr val="black"/>
                </a:solidFill>
                <a:latin typeface="Constantia" panose="02030602050306030303" pitchFamily="18" charset="0"/>
              </a:rPr>
              <a:t>.</a:t>
            </a:r>
          </a:p>
        </p:txBody>
      </p:sp>
      <p:sp>
        <p:nvSpPr>
          <p:cNvPr id="6" name="TextBox 5">
            <a:extLst>
              <a:ext uri="{FF2B5EF4-FFF2-40B4-BE49-F238E27FC236}">
                <a16:creationId xmlns:a16="http://schemas.microsoft.com/office/drawing/2014/main" id="{0537E4AC-37E0-4FEE-8AB7-1F873C89D74D}"/>
              </a:ext>
            </a:extLst>
          </p:cNvPr>
          <p:cNvSpPr txBox="1"/>
          <p:nvPr/>
        </p:nvSpPr>
        <p:spPr>
          <a:xfrm>
            <a:off x="745147" y="2635914"/>
            <a:ext cx="3141053" cy="1323439"/>
          </a:xfrm>
          <a:prstGeom prst="rect">
            <a:avLst/>
          </a:prstGeom>
          <a:noFill/>
        </p:spPr>
        <p:txBody>
          <a:bodyPr wrap="square" rtlCol="0">
            <a:spAutoFit/>
          </a:bodyPr>
          <a:lstStyle/>
          <a:p>
            <a:pPr lvl="0">
              <a:defRPr/>
            </a:pPr>
            <a:r>
              <a:rPr lang="en-US" sz="2000" dirty="0">
                <a:solidFill>
                  <a:prstClr val="black"/>
                </a:solidFill>
              </a:rPr>
              <a:t>On December 1, how many SOYBEANS were on hand or stored on the total acres operated? </a:t>
            </a:r>
          </a:p>
        </p:txBody>
      </p:sp>
    </p:spTree>
    <p:extLst>
      <p:ext uri="{BB962C8B-B14F-4D97-AF65-F5344CB8AC3E}">
        <p14:creationId xmlns:p14="http://schemas.microsoft.com/office/powerpoint/2010/main" val="101378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B52EA-E66A-4C4D-A855-46B3C06F6C69}"/>
              </a:ext>
            </a:extLst>
          </p:cNvPr>
          <p:cNvSpPr txBox="1"/>
          <p:nvPr/>
        </p:nvSpPr>
        <p:spPr>
          <a:xfrm>
            <a:off x="1143000" y="2514600"/>
            <a:ext cx="7543800" cy="1569660"/>
          </a:xfrm>
          <a:prstGeom prst="rect">
            <a:avLst/>
          </a:prstGeom>
          <a:noFill/>
        </p:spPr>
        <p:txBody>
          <a:bodyPr wrap="square" rtlCol="0">
            <a:spAutoFit/>
          </a:bodyPr>
          <a:lstStyle/>
          <a:p>
            <a:r>
              <a:rPr lang="en-US" sz="2400" dirty="0">
                <a:latin typeface="Constantia" panose="02030602050306030303" pitchFamily="18" charset="0"/>
              </a:rPr>
              <a:t>The findings and conclusions in this presentation are those of the authors and should not be construed to represent any official USDA or U.S. Government determination or policy</a:t>
            </a:r>
          </a:p>
        </p:txBody>
      </p:sp>
    </p:spTree>
    <p:extLst>
      <p:ext uri="{BB962C8B-B14F-4D97-AF65-F5344CB8AC3E}">
        <p14:creationId xmlns:p14="http://schemas.microsoft.com/office/powerpoint/2010/main" val="3710149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15FBF-4389-4A1C-B8E6-33BAD7213923}"/>
              </a:ext>
            </a:extLst>
          </p:cNvPr>
          <p:cNvSpPr txBox="1"/>
          <p:nvPr/>
        </p:nvSpPr>
        <p:spPr>
          <a:xfrm>
            <a:off x="470331" y="152400"/>
            <a:ext cx="5046955" cy="1323439"/>
          </a:xfrm>
          <a:prstGeom prst="rect">
            <a:avLst/>
          </a:prstGeom>
          <a:noFill/>
        </p:spPr>
        <p:txBody>
          <a:bodyPr wrap="square" rtlCol="0">
            <a:spAutoFit/>
          </a:bodyPr>
          <a:lstStyle/>
          <a:p>
            <a:pPr defTabSz="685800"/>
            <a:r>
              <a:rPr lang="en-US" sz="3900" dirty="0">
                <a:solidFill>
                  <a:schemeClr val="tx1">
                    <a:lumMod val="75000"/>
                    <a:lumOff val="25000"/>
                  </a:schemeClr>
                </a:solidFill>
                <a:latin typeface="Constantia" panose="02030602050306030303" pitchFamily="18" charset="0"/>
              </a:rPr>
              <a:t>Respondent  Behaviors </a:t>
            </a:r>
          </a:p>
        </p:txBody>
      </p:sp>
      <p:cxnSp>
        <p:nvCxnSpPr>
          <p:cNvPr id="3" name="Straight Connector 2">
            <a:extLst>
              <a:ext uri="{FF2B5EF4-FFF2-40B4-BE49-F238E27FC236}">
                <a16:creationId xmlns:a16="http://schemas.microsoft.com/office/drawing/2014/main" id="{643E3A95-7E19-4AA7-B47D-D19158AF94F6}"/>
              </a:ext>
            </a:extLst>
          </p:cNvPr>
          <p:cNvCxnSpPr>
            <a:cxnSpLocks/>
          </p:cNvCxnSpPr>
          <p:nvPr/>
        </p:nvCxnSpPr>
        <p:spPr>
          <a:xfrm>
            <a:off x="470331" y="1346835"/>
            <a:ext cx="8203337" cy="0"/>
          </a:xfrm>
          <a:prstGeom prst="line">
            <a:avLst/>
          </a:prstGeom>
          <a:noFill/>
          <a:ln w="9525" cap="flat" cmpd="sng" algn="ctr">
            <a:solidFill>
              <a:srgbClr val="3D7F40"/>
            </a:solidFill>
            <a:prstDash val="solid"/>
          </a:ln>
          <a:effectLst/>
        </p:spPr>
      </p:cxnSp>
      <p:sp>
        <p:nvSpPr>
          <p:cNvPr id="4" name="TextBox 3">
            <a:extLst>
              <a:ext uri="{FF2B5EF4-FFF2-40B4-BE49-F238E27FC236}">
                <a16:creationId xmlns:a16="http://schemas.microsoft.com/office/drawing/2014/main" id="{CBB5FBB4-FE80-40DE-AFE9-E0DEA5B60953}"/>
              </a:ext>
            </a:extLst>
          </p:cNvPr>
          <p:cNvSpPr txBox="1"/>
          <p:nvPr/>
        </p:nvSpPr>
        <p:spPr>
          <a:xfrm>
            <a:off x="470331" y="1350513"/>
            <a:ext cx="4270501" cy="7802136"/>
          </a:xfrm>
          <a:prstGeom prst="rect">
            <a:avLst/>
          </a:prstGeom>
          <a:noFill/>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2D5D2F"/>
              </a:solidFill>
              <a:effectLst/>
              <a:uLnTx/>
              <a:uFillTx/>
              <a:latin typeface="Constantia" panose="02030602050306030303" pitchFamily="18" charset="0"/>
              <a:cs typeface="Leelawadee" panose="020B0502040204020203" pitchFamily="34" charset="-34"/>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2D5D2F"/>
                </a:solidFill>
                <a:effectLst/>
                <a:uLnTx/>
                <a:uFillTx/>
                <a:latin typeface="Constantia" panose="02030602050306030303" pitchFamily="18" charset="0"/>
                <a:cs typeface="Leelawadee" panose="020B0502040204020203" pitchFamily="34" charset="-34"/>
              </a:rPr>
              <a:t>CA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tx1">
                    <a:lumMod val="75000"/>
                    <a:lumOff val="25000"/>
                  </a:schemeClr>
                </a:solidFill>
                <a:effectLst/>
                <a:uLnTx/>
                <a:uFillTx/>
                <a:latin typeface="Constantia" panose="02030602050306030303" pitchFamily="18" charset="0"/>
                <a:cs typeface="Leelawadee" panose="020B0502040204020203" pitchFamily="34" charset="-34"/>
              </a:rPr>
              <a:t>Codable Answer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3D7F40"/>
                </a:solidFill>
                <a:effectLst/>
                <a:uLnTx/>
                <a:uFillTx/>
                <a:latin typeface="Constantia" panose="02030602050306030303" pitchFamily="18" charset="0"/>
                <a:cs typeface="Leelawadee UI" panose="020B0502040204020203" pitchFamily="34" charset="-34"/>
              </a:rPr>
              <a:t>Responses that are plausible and matched format of the response options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E7E6E6">
                  <a:lumMod val="25000"/>
                </a:srgbClr>
              </a:solidFill>
              <a:effectLst/>
              <a:uLnTx/>
              <a:uFillTx/>
              <a:latin typeface="Constantia" panose="02030602050306030303" pitchFamily="18" charset="0"/>
              <a:cs typeface="Leelawadee" panose="020B0502040204020203" pitchFamily="34" charset="-34"/>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2D5D2F"/>
                </a:solidFill>
                <a:effectLst/>
                <a:uLnTx/>
                <a:uFillTx/>
                <a:latin typeface="Constantia" panose="02030602050306030303" pitchFamily="18" charset="0"/>
                <a:cs typeface="Leelawadee" panose="020B0502040204020203" pitchFamily="34" charset="-34"/>
              </a:rPr>
              <a:t>QA</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tx1">
                    <a:lumMod val="75000"/>
                    <a:lumOff val="25000"/>
                  </a:schemeClr>
                </a:solidFill>
                <a:effectLst/>
                <a:uLnTx/>
                <a:uFillTx/>
                <a:latin typeface="Constantia" panose="02030602050306030303" pitchFamily="18" charset="0"/>
                <a:cs typeface="Leelawadee" panose="020B0502040204020203" pitchFamily="34" charset="-34"/>
              </a:rPr>
              <a:t>Qualified Answer</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3D7F40"/>
                </a:solidFill>
                <a:effectLst/>
                <a:uLnTx/>
                <a:uFillTx/>
                <a:latin typeface="Constantia" panose="02030602050306030303" pitchFamily="18" charset="0"/>
                <a:cs typeface="Leelawadee" panose="020B0502040204020203" pitchFamily="34" charset="-34"/>
              </a:rPr>
              <a:t>Respondent provides a suitable answer</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3D7F40"/>
              </a:solidFill>
              <a:effectLst/>
              <a:uLnTx/>
              <a:uFillTx/>
              <a:latin typeface="Constantia" panose="02030602050306030303" pitchFamily="18" charset="0"/>
              <a:cs typeface="Leelawadee" panose="020B0502040204020203" pitchFamily="34" charset="-34"/>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2D5D2F"/>
                </a:solidFill>
                <a:effectLst/>
                <a:uLnTx/>
                <a:uFillTx/>
                <a:latin typeface="Constantia" panose="02030602050306030303" pitchFamily="18" charset="0"/>
                <a:cs typeface="Leelawadee" panose="020B0502040204020203" pitchFamily="34" charset="-34"/>
              </a:rPr>
              <a:t>CLAR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tx1">
                    <a:lumMod val="75000"/>
                    <a:lumOff val="25000"/>
                  </a:schemeClr>
                </a:solidFill>
                <a:effectLst/>
                <a:uLnTx/>
                <a:uFillTx/>
                <a:latin typeface="Constantia" panose="02030602050306030303" pitchFamily="18" charset="0"/>
                <a:cs typeface="Leelawadee" panose="020B0502040204020203" pitchFamily="34" charset="-34"/>
              </a:rPr>
              <a:t>Request for clarification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3D7F40"/>
                </a:solidFill>
                <a:effectLst/>
                <a:uLnTx/>
                <a:uFillTx/>
                <a:latin typeface="Constantia" panose="02030602050306030303" pitchFamily="18" charset="0"/>
                <a:cs typeface="Leelawadee" panose="020B0502040204020203" pitchFamily="34" charset="-34"/>
              </a:rPr>
              <a:t>Interviewer behaviors that did not fit under any response codes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3D7F40"/>
              </a:solidFill>
              <a:effectLst/>
              <a:uLnTx/>
              <a:uFillTx/>
              <a:latin typeface="Constantia" panose="02030602050306030303" pitchFamily="18" charset="0"/>
            </a:endParaRPr>
          </a:p>
          <a:p>
            <a:pPr defTabSz="685800"/>
            <a:r>
              <a:rPr lang="en-US" sz="1700" b="1" dirty="0">
                <a:solidFill>
                  <a:srgbClr val="2D5D2F"/>
                </a:solidFill>
                <a:latin typeface="Constantia" panose="02030602050306030303" pitchFamily="18" charset="0"/>
              </a:rPr>
              <a:t>VERCORR</a:t>
            </a:r>
          </a:p>
          <a:p>
            <a:pPr defTabSz="685800"/>
            <a:r>
              <a:rPr lang="en-US" sz="1700" b="1" dirty="0">
                <a:solidFill>
                  <a:schemeClr val="tx1">
                    <a:lumMod val="75000"/>
                    <a:lumOff val="25000"/>
                  </a:schemeClr>
                </a:solidFill>
                <a:latin typeface="Constantia" panose="02030602050306030303" pitchFamily="18" charset="0"/>
                <a:cs typeface="Arial" panose="020B0604020202020204" pitchFamily="34" charset="0"/>
              </a:rPr>
              <a:t>Respondent Corrects the verification </a:t>
            </a:r>
          </a:p>
          <a:p>
            <a:pPr defTabSz="685800"/>
            <a:r>
              <a:rPr lang="en-US" sz="1700" dirty="0">
                <a:solidFill>
                  <a:srgbClr val="3D7F40"/>
                </a:solidFill>
                <a:latin typeface="Constantia" panose="02030602050306030303" pitchFamily="18" charset="0"/>
                <a:cs typeface="Arial" panose="020B0604020202020204" pitchFamily="34" charset="0"/>
              </a:rPr>
              <a:t>Responses</a:t>
            </a:r>
            <a:r>
              <a:rPr lang="en-US" sz="1700" dirty="0">
                <a:solidFill>
                  <a:srgbClr val="3D7F40"/>
                </a:solidFill>
                <a:latin typeface="Constantia" panose="02030602050306030303" pitchFamily="18" charset="0"/>
              </a:rPr>
              <a:t> </a:t>
            </a:r>
            <a:r>
              <a:rPr lang="en-US" sz="1700" dirty="0">
                <a:solidFill>
                  <a:srgbClr val="3D7F40"/>
                </a:solidFill>
                <a:latin typeface="Constantia" panose="02030602050306030303" pitchFamily="18" charset="0"/>
                <a:cs typeface="Arial" panose="020B0604020202020204" pitchFamily="34" charset="0"/>
              </a:rPr>
              <a:t>were not given in the format of the response options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3D7F40"/>
              </a:solidFill>
              <a:effectLst/>
              <a:uLnTx/>
              <a:uFillTx/>
              <a:latin typeface="Constantia" panose="02030602050306030303"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3D7F40"/>
              </a:solidFill>
              <a:effectLst/>
              <a:uLnTx/>
              <a:uFillTx/>
              <a:latin typeface="Constantia" panose="02030602050306030303"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3D7F40"/>
              </a:solidFill>
              <a:effectLst/>
              <a:uLnTx/>
              <a:uFillTx/>
              <a:latin typeface="Constantia" panose="02030602050306030303" pitchFamily="18"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3D7F40"/>
              </a:solidFill>
              <a:effectLst/>
              <a:uLnTx/>
              <a:uFillTx/>
              <a:latin typeface="Constantia" panose="02030602050306030303" pitchFamily="18"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latin typeface="Constantia" panose="02030602050306030303" pitchFamily="18"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D7F40"/>
              </a:solidFill>
              <a:effectLst/>
              <a:uLnTx/>
              <a:uFillTx/>
              <a:latin typeface="Constantia" panose="02030602050306030303" pitchFamily="18"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7F40"/>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7F40"/>
              </a:solidFill>
              <a:effectLst/>
              <a:uLnTx/>
              <a:uFillTx/>
            </a:endParaRPr>
          </a:p>
        </p:txBody>
      </p:sp>
      <p:sp>
        <p:nvSpPr>
          <p:cNvPr id="5" name="TextBox 4">
            <a:extLst>
              <a:ext uri="{FF2B5EF4-FFF2-40B4-BE49-F238E27FC236}">
                <a16:creationId xmlns:a16="http://schemas.microsoft.com/office/drawing/2014/main" id="{3771A096-2FA5-4855-8825-0AF87660FA7B}"/>
              </a:ext>
            </a:extLst>
          </p:cNvPr>
          <p:cNvSpPr txBox="1"/>
          <p:nvPr/>
        </p:nvSpPr>
        <p:spPr>
          <a:xfrm>
            <a:off x="4769864" y="1366555"/>
            <a:ext cx="4374136" cy="5109091"/>
          </a:xfrm>
          <a:prstGeom prst="rect">
            <a:avLst/>
          </a:prstGeom>
          <a:noFill/>
        </p:spPr>
        <p:txBody>
          <a:bodyPr wrap="square" rtlCol="0">
            <a:spAutoFit/>
          </a:bodyPr>
          <a:lstStyle/>
          <a:p>
            <a:pPr defTabSz="685800">
              <a:defRPr/>
            </a:pPr>
            <a:endParaRPr lang="en-US" sz="800" b="1" dirty="0">
              <a:solidFill>
                <a:srgbClr val="C00000"/>
              </a:solidFill>
              <a:latin typeface="Constantia" panose="02030602050306030303" pitchFamily="18" charset="0"/>
            </a:endParaRPr>
          </a:p>
          <a:p>
            <a:pPr defTabSz="685800">
              <a:defRPr/>
            </a:pPr>
            <a:r>
              <a:rPr lang="en-US" sz="1700" b="1" dirty="0">
                <a:solidFill>
                  <a:srgbClr val="C00000"/>
                </a:solidFill>
                <a:latin typeface="Constantia" panose="02030602050306030303" pitchFamily="18" charset="0"/>
              </a:rPr>
              <a:t>INTRO</a:t>
            </a:r>
          </a:p>
          <a:p>
            <a:pPr defTabSz="685800">
              <a:defRPr/>
            </a:pPr>
            <a:r>
              <a:rPr lang="en-US" sz="1700" b="1" dirty="0">
                <a:solidFill>
                  <a:schemeClr val="tx1">
                    <a:lumMod val="75000"/>
                    <a:lumOff val="25000"/>
                  </a:schemeClr>
                </a:solidFill>
                <a:latin typeface="Constantia" panose="02030602050306030303" pitchFamily="18" charset="0"/>
                <a:cs typeface="Arial" panose="020B0604020202020204" pitchFamily="34" charset="0"/>
              </a:rPr>
              <a:t>Answered Intro Test </a:t>
            </a:r>
          </a:p>
          <a:p>
            <a:pPr defTabSz="685800">
              <a:defRPr/>
            </a:pPr>
            <a:r>
              <a:rPr lang="en-US" sz="1700" dirty="0">
                <a:solidFill>
                  <a:srgbClr val="3D7F40"/>
                </a:solidFill>
                <a:latin typeface="Constantia" panose="02030602050306030303" pitchFamily="18" charset="0"/>
                <a:cs typeface="Arial" panose="020B0604020202020204" pitchFamily="34" charset="0"/>
              </a:rPr>
              <a:t>Respondent attempts to  provide a response to introductory text</a:t>
            </a:r>
          </a:p>
          <a:p>
            <a:pPr defTabSz="685800">
              <a:defRPr/>
            </a:pPr>
            <a:endParaRPr lang="en-US" sz="800" dirty="0">
              <a:solidFill>
                <a:srgbClr val="3D7F40"/>
              </a:solidFill>
              <a:latin typeface="Constantia" panose="02030602050306030303" pitchFamily="18" charset="0"/>
              <a:cs typeface="Arial" panose="020B0604020202020204" pitchFamily="34" charset="0"/>
            </a:endParaRPr>
          </a:p>
          <a:p>
            <a:pPr lvl="0" defTabSz="685800">
              <a:defRPr/>
            </a:pPr>
            <a:r>
              <a:rPr lang="en-US" sz="1700" b="1" kern="0" dirty="0">
                <a:solidFill>
                  <a:srgbClr val="C00000"/>
                </a:solidFill>
                <a:latin typeface="Constantia" panose="02030602050306030303" pitchFamily="18" charset="0"/>
                <a:cs typeface="Leelawadee" panose="020B0502040204020203" pitchFamily="34" charset="-34"/>
              </a:rPr>
              <a:t>INC</a:t>
            </a:r>
          </a:p>
          <a:p>
            <a:pPr lvl="0" defTabSz="685800">
              <a:defRPr/>
            </a:pPr>
            <a:r>
              <a:rPr lang="en-US" sz="1700" b="1" kern="0" dirty="0">
                <a:solidFill>
                  <a:schemeClr val="tx1">
                    <a:lumMod val="75000"/>
                    <a:lumOff val="25000"/>
                  </a:schemeClr>
                </a:solidFill>
                <a:latin typeface="Constantia" panose="02030602050306030303" pitchFamily="18" charset="0"/>
                <a:cs typeface="Leelawadee" panose="020B0502040204020203" pitchFamily="34" charset="-34"/>
              </a:rPr>
              <a:t>Response not in intended format </a:t>
            </a:r>
          </a:p>
          <a:p>
            <a:pPr lvl="0" defTabSz="685800">
              <a:defRPr/>
            </a:pPr>
            <a:r>
              <a:rPr lang="en-US" sz="1700" kern="0" dirty="0">
                <a:solidFill>
                  <a:srgbClr val="3D7F40"/>
                </a:solidFill>
                <a:latin typeface="Constantia" panose="02030602050306030303" pitchFamily="18" charset="0"/>
                <a:cs typeface="Leelawadee" panose="020B0502040204020203" pitchFamily="34" charset="-34"/>
              </a:rPr>
              <a:t>Responses were not given in the format of the response options </a:t>
            </a:r>
          </a:p>
          <a:p>
            <a:pPr lvl="0" defTabSz="685800">
              <a:defRPr/>
            </a:pPr>
            <a:endParaRPr lang="en-US" sz="800" kern="0" dirty="0">
              <a:solidFill>
                <a:srgbClr val="3D7F40"/>
              </a:solidFill>
              <a:latin typeface="Constantia" panose="02030602050306030303" pitchFamily="18" charset="0"/>
              <a:cs typeface="Leelawadee" panose="020B0502040204020203" pitchFamily="34" charset="-34"/>
            </a:endParaRPr>
          </a:p>
          <a:p>
            <a:pPr defTabSz="685800">
              <a:defRPr/>
            </a:pPr>
            <a:endParaRPr lang="en-US" sz="500" dirty="0">
              <a:solidFill>
                <a:srgbClr val="3D7F40"/>
              </a:solidFill>
              <a:latin typeface="Constantia" panose="02030602050306030303" pitchFamily="18" charset="0"/>
              <a:cs typeface="Arial" panose="020B0604020202020204" pitchFamily="34" charset="0"/>
            </a:endParaRPr>
          </a:p>
          <a:p>
            <a:pPr defTabSz="685800"/>
            <a:r>
              <a:rPr lang="en-US" sz="1700" b="1" dirty="0">
                <a:solidFill>
                  <a:srgbClr val="C00000"/>
                </a:solidFill>
                <a:latin typeface="Constantia" panose="02030602050306030303" pitchFamily="18" charset="0"/>
              </a:rPr>
              <a:t>VERNORES </a:t>
            </a:r>
          </a:p>
          <a:p>
            <a:pPr defTabSz="685800"/>
            <a:r>
              <a:rPr lang="en-US" sz="1700" b="1" dirty="0">
                <a:solidFill>
                  <a:schemeClr val="tx1">
                    <a:lumMod val="75000"/>
                    <a:lumOff val="25000"/>
                  </a:schemeClr>
                </a:solidFill>
                <a:latin typeface="Constantia" panose="02030602050306030303" pitchFamily="18" charset="0"/>
                <a:cs typeface="Arial" panose="020B0604020202020204" pitchFamily="34" charset="0"/>
              </a:rPr>
              <a:t>Respondent does not respond to verification </a:t>
            </a:r>
          </a:p>
          <a:p>
            <a:pPr defTabSz="685800"/>
            <a:r>
              <a:rPr lang="en-US" sz="1700" dirty="0">
                <a:solidFill>
                  <a:srgbClr val="3D7F40"/>
                </a:solidFill>
                <a:latin typeface="Constantia" panose="02030602050306030303" pitchFamily="18" charset="0"/>
                <a:cs typeface="Arial" panose="020B0604020202020204" pitchFamily="34" charset="0"/>
              </a:rPr>
              <a:t>Respondent provides no response to follow up questions </a:t>
            </a:r>
          </a:p>
          <a:p>
            <a:pPr defTabSz="685800"/>
            <a:endParaRPr lang="en-US" sz="800" dirty="0">
              <a:solidFill>
                <a:srgbClr val="3D7F40"/>
              </a:solidFill>
              <a:latin typeface="Constantia" panose="02030602050306030303" pitchFamily="18" charset="0"/>
              <a:cs typeface="Arial" panose="020B0604020202020204" pitchFamily="34" charset="0"/>
            </a:endParaRPr>
          </a:p>
          <a:p>
            <a:pPr defTabSz="685800"/>
            <a:r>
              <a:rPr lang="en-US" sz="1700" b="1" dirty="0">
                <a:solidFill>
                  <a:srgbClr val="C00000"/>
                </a:solidFill>
                <a:latin typeface="Constantia" panose="02030602050306030303" pitchFamily="18" charset="0"/>
              </a:rPr>
              <a:t>REF</a:t>
            </a:r>
            <a:r>
              <a:rPr lang="en-US" sz="1700" dirty="0">
                <a:solidFill>
                  <a:srgbClr val="C00000"/>
                </a:solidFill>
                <a:latin typeface="Constantia" panose="02030602050306030303" pitchFamily="18" charset="0"/>
              </a:rPr>
              <a:t> </a:t>
            </a:r>
          </a:p>
          <a:p>
            <a:pPr defTabSz="685800"/>
            <a:r>
              <a:rPr lang="en-US" sz="1700" b="1" dirty="0">
                <a:solidFill>
                  <a:prstClr val="black"/>
                </a:solidFill>
                <a:latin typeface="Constantia" panose="02030602050306030303" pitchFamily="18" charset="0"/>
              </a:rPr>
              <a:t>Refusal </a:t>
            </a:r>
          </a:p>
          <a:p>
            <a:pPr defTabSz="685800"/>
            <a:r>
              <a:rPr lang="en-US" sz="1700" dirty="0">
                <a:solidFill>
                  <a:srgbClr val="3D7F40"/>
                </a:solidFill>
                <a:latin typeface="Constantia" panose="02030602050306030303" pitchFamily="18" charset="0"/>
              </a:rPr>
              <a:t>Respondent refuses to answer the question from the interviewer </a:t>
            </a:r>
          </a:p>
        </p:txBody>
      </p:sp>
      <p:sp>
        <p:nvSpPr>
          <p:cNvPr id="6" name="Slide Number Placeholder 5">
            <a:extLst>
              <a:ext uri="{FF2B5EF4-FFF2-40B4-BE49-F238E27FC236}">
                <a16:creationId xmlns:a16="http://schemas.microsoft.com/office/drawing/2014/main" id="{14037D64-DF02-4E55-B1D7-FA424A4F76CA}"/>
              </a:ext>
            </a:extLst>
          </p:cNvPr>
          <p:cNvSpPr>
            <a:spLocks noGrp="1"/>
          </p:cNvSpPr>
          <p:nvPr>
            <p:ph type="sldNum" sz="quarter" idx="12"/>
          </p:nvPr>
        </p:nvSpPr>
        <p:spPr/>
        <p:txBody>
          <a:bodyPr/>
          <a:lstStyle/>
          <a:p>
            <a:fld id="{1D0821A3-1F30-44D6-942C-0ED9EAF2D98A}" type="slidenum">
              <a:rPr lang="en-US" smtClean="0"/>
              <a:t>20</a:t>
            </a:fld>
            <a:endParaRPr lang="en-US"/>
          </a:p>
        </p:txBody>
      </p:sp>
    </p:spTree>
    <p:extLst>
      <p:ext uri="{BB962C8B-B14F-4D97-AF65-F5344CB8AC3E}">
        <p14:creationId xmlns:p14="http://schemas.microsoft.com/office/powerpoint/2010/main" val="231542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4B4C9-F7A9-4CFE-8C0F-D60785DC751D}"/>
              </a:ext>
            </a:extLst>
          </p:cNvPr>
          <p:cNvPicPr>
            <a:picLocks noChangeAspect="1"/>
          </p:cNvPicPr>
          <p:nvPr/>
        </p:nvPicPr>
        <p:blipFill>
          <a:blip r:embed="rId2">
            <a:alphaModFix amt="84000"/>
          </a:blip>
          <a:stretch>
            <a:fillRect/>
          </a:stretch>
        </p:blipFill>
        <p:spPr>
          <a:xfrm>
            <a:off x="0" y="1226704"/>
            <a:ext cx="9144000" cy="4937989"/>
          </a:xfrm>
          <a:prstGeom prst="rect">
            <a:avLst/>
          </a:prstGeom>
        </p:spPr>
      </p:pic>
      <p:sp>
        <p:nvSpPr>
          <p:cNvPr id="2" name="Rectangle 1">
            <a:extLst>
              <a:ext uri="{FF2B5EF4-FFF2-40B4-BE49-F238E27FC236}">
                <a16:creationId xmlns:a16="http://schemas.microsoft.com/office/drawing/2014/main" id="{F915EF68-7089-4AF7-9DB8-32E91ADD090F}"/>
              </a:ext>
            </a:extLst>
          </p:cNvPr>
          <p:cNvSpPr/>
          <p:nvPr/>
        </p:nvSpPr>
        <p:spPr>
          <a:xfrm>
            <a:off x="16163" y="1259985"/>
            <a:ext cx="9111673" cy="4862062"/>
          </a:xfrm>
          <a:prstGeom prst="rect">
            <a:avLst/>
          </a:prstGeom>
          <a:solidFill>
            <a:srgbClr val="2D5D2F">
              <a:alpha val="62000"/>
            </a:srgbClr>
          </a:solidFill>
          <a:ln>
            <a:solidFill>
              <a:srgbClr val="2D5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44E55893-8C97-4956-82CC-14686C55B919}"/>
              </a:ext>
            </a:extLst>
          </p:cNvPr>
          <p:cNvGraphicFramePr>
            <a:graphicFrameLocks noGrp="1"/>
          </p:cNvGraphicFramePr>
          <p:nvPr>
            <p:extLst>
              <p:ext uri="{D42A27DB-BD31-4B8C-83A1-F6EECF244321}">
                <p14:modId xmlns:p14="http://schemas.microsoft.com/office/powerpoint/2010/main" val="1858383273"/>
              </p:ext>
            </p:extLst>
          </p:nvPr>
        </p:nvGraphicFramePr>
        <p:xfrm>
          <a:off x="232642" y="1327967"/>
          <a:ext cx="4732480" cy="4781515"/>
        </p:xfrm>
        <a:graphic>
          <a:graphicData uri="http://schemas.openxmlformats.org/drawingml/2006/table">
            <a:tbl>
              <a:tblPr firstRow="1" firstCol="1" bandRow="1">
                <a:solidFill>
                  <a:srgbClr val="F7F7F7"/>
                </a:solidFill>
                <a:tableStyleId>{5C22544A-7EE6-4342-B048-85BDC9FD1C3A}</a:tableStyleId>
              </a:tblPr>
              <a:tblGrid>
                <a:gridCol w="2305690">
                  <a:extLst>
                    <a:ext uri="{9D8B030D-6E8A-4147-A177-3AD203B41FA5}">
                      <a16:colId xmlns:a16="http://schemas.microsoft.com/office/drawing/2014/main" val="3519691070"/>
                    </a:ext>
                  </a:extLst>
                </a:gridCol>
                <a:gridCol w="1198124">
                  <a:extLst>
                    <a:ext uri="{9D8B030D-6E8A-4147-A177-3AD203B41FA5}">
                      <a16:colId xmlns:a16="http://schemas.microsoft.com/office/drawing/2014/main" val="3427489517"/>
                    </a:ext>
                  </a:extLst>
                </a:gridCol>
                <a:gridCol w="1228666">
                  <a:extLst>
                    <a:ext uri="{9D8B030D-6E8A-4147-A177-3AD203B41FA5}">
                      <a16:colId xmlns:a16="http://schemas.microsoft.com/office/drawing/2014/main" val="198986881"/>
                    </a:ext>
                  </a:extLst>
                </a:gridCol>
              </a:tblGrid>
              <a:tr h="411168">
                <a:tc gridSpan="3">
                  <a:txBody>
                    <a:bodyPr/>
                    <a:lstStyle/>
                    <a:p>
                      <a:pPr marL="0" marR="0" algn="just">
                        <a:spcBef>
                          <a:spcPts val="0"/>
                        </a:spcBef>
                        <a:spcAft>
                          <a:spcPts val="0"/>
                        </a:spcAft>
                      </a:pPr>
                      <a:r>
                        <a:rPr lang="en-US" sz="1200" b="1" cap="all" spc="60" dirty="0">
                          <a:solidFill>
                            <a:schemeClr val="tx1"/>
                          </a:solidFill>
                          <a:effectLst/>
                          <a:latin typeface="Constantia" panose="02030602050306030303" pitchFamily="18" charset="0"/>
                        </a:rPr>
                        <a:t>Table 5. Overall Respondent Behavior (n=142)</a:t>
                      </a:r>
                      <a:endParaRPr lang="en-US" sz="1200" b="1" cap="all" spc="60" dirty="0">
                        <a:solidFill>
                          <a:schemeClr val="tx1"/>
                        </a:solidFill>
                        <a:effectLst/>
                        <a:latin typeface="Constantia" panose="02030602050306030303" pitchFamily="18" charset="0"/>
                        <a:ea typeface="Times New Roman" panose="02020603050405020304" pitchFamily="18" charset="0"/>
                      </a:endParaRPr>
                    </a:p>
                  </a:txBody>
                  <a:tcPr marL="90722" marR="90722" marT="90722" marB="90722">
                    <a:lnL w="12700" cmpd="sng">
                      <a:noFill/>
                    </a:lnL>
                    <a:lnR w="12700" cmpd="sng">
                      <a:noFill/>
                    </a:lnR>
                    <a:lnT w="12700" cmpd="sng">
                      <a:noFill/>
                    </a:lnT>
                    <a:lnB w="38100" cmpd="sng">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0613601"/>
                  </a:ext>
                </a:extLst>
              </a:tr>
              <a:tr h="310159">
                <a:tc>
                  <a:txBody>
                    <a:bodyPr/>
                    <a:lstStyle/>
                    <a:p>
                      <a:pPr marL="0" marR="0" algn="just">
                        <a:spcBef>
                          <a:spcPts val="0"/>
                        </a:spcBef>
                        <a:spcAft>
                          <a:spcPts val="0"/>
                        </a:spcAft>
                      </a:pPr>
                      <a:r>
                        <a:rPr lang="en-US" sz="1200" b="1" cap="none" spc="0" dirty="0">
                          <a:solidFill>
                            <a:schemeClr val="tx1"/>
                          </a:solidFill>
                          <a:effectLst/>
                          <a:latin typeface="Constantia" panose="02030602050306030303" pitchFamily="18" charset="0"/>
                        </a:rPr>
                        <a:t> </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38100" cmpd="sng">
                      <a:noFill/>
                    </a:lnT>
                    <a:lnB w="12700" cmpd="sng">
                      <a:noFill/>
                      <a:prstDash val="solid"/>
                    </a:lnB>
                    <a:solidFill>
                      <a:srgbClr val="F7F7F7"/>
                    </a:solidFill>
                  </a:tcPr>
                </a:tc>
                <a:tc>
                  <a:txBody>
                    <a:bodyPr/>
                    <a:lstStyle/>
                    <a:p>
                      <a:pPr marL="0" marR="0" algn="just">
                        <a:spcBef>
                          <a:spcPts val="0"/>
                        </a:spcBef>
                        <a:spcAft>
                          <a:spcPts val="0"/>
                        </a:spcAft>
                      </a:pPr>
                      <a:r>
                        <a:rPr lang="en-US" sz="1200" cap="none" spc="0" dirty="0">
                          <a:solidFill>
                            <a:schemeClr val="tx1"/>
                          </a:solidFill>
                          <a:effectLst/>
                          <a:latin typeface="Constantia" panose="02030602050306030303" pitchFamily="18" charset="0"/>
                        </a:rPr>
                        <a:t>First Exchange</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38100" cmpd="sng">
                      <a:noFill/>
                    </a:lnT>
                    <a:lnB w="12700" cmpd="sng">
                      <a:noFill/>
                      <a:prstDash val="solid"/>
                    </a:lnB>
                    <a:solidFill>
                      <a:srgbClr val="F7F7F7"/>
                    </a:solidFill>
                  </a:tcPr>
                </a:tc>
                <a:tc>
                  <a:txBody>
                    <a:bodyPr/>
                    <a:lstStyle/>
                    <a:p>
                      <a:pPr marL="0" marR="0" algn="just">
                        <a:spcBef>
                          <a:spcPts val="0"/>
                        </a:spcBef>
                        <a:spcAft>
                          <a:spcPts val="0"/>
                        </a:spcAft>
                      </a:pPr>
                      <a:r>
                        <a:rPr lang="en-US" sz="1200" cap="none" spc="0">
                          <a:solidFill>
                            <a:schemeClr val="tx1"/>
                          </a:solidFill>
                          <a:effectLst/>
                          <a:latin typeface="Constantia" panose="02030602050306030303" pitchFamily="18" charset="0"/>
                        </a:rPr>
                        <a:t>Final Exchange</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38100" cmpd="sng">
                      <a:noFill/>
                    </a:lnT>
                    <a:lnB w="12700" cmpd="sng">
                      <a:noFill/>
                      <a:prstDash val="solid"/>
                    </a:lnB>
                    <a:solidFill>
                      <a:srgbClr val="F7F7F7"/>
                    </a:solidFill>
                  </a:tcPr>
                </a:tc>
                <a:extLst>
                  <a:ext uri="{0D108BD9-81ED-4DB2-BD59-A6C34878D82A}">
                    <a16:rowId xmlns:a16="http://schemas.microsoft.com/office/drawing/2014/main" val="3622260575"/>
                  </a:ext>
                </a:extLst>
              </a:tr>
              <a:tr h="310159">
                <a:tc>
                  <a:txBody>
                    <a:bodyPr/>
                    <a:lstStyle/>
                    <a:p>
                      <a:pPr marL="0" marR="0">
                        <a:spcBef>
                          <a:spcPts val="0"/>
                        </a:spcBef>
                        <a:spcAft>
                          <a:spcPts val="0"/>
                        </a:spcAft>
                      </a:pPr>
                      <a:r>
                        <a:rPr lang="en-US" sz="1200" b="1" cap="none" spc="0" dirty="0">
                          <a:solidFill>
                            <a:schemeClr val="tx1"/>
                          </a:solidFill>
                          <a:effectLst/>
                          <a:latin typeface="Constantia" panose="02030602050306030303" pitchFamily="18" charset="0"/>
                        </a:rPr>
                        <a:t> </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spcBef>
                          <a:spcPts val="0"/>
                        </a:spcBef>
                        <a:spcAft>
                          <a:spcPts val="0"/>
                        </a:spcAft>
                        <a:tabLst>
                          <a:tab pos="190500" algn="l"/>
                        </a:tabLst>
                      </a:pPr>
                      <a:r>
                        <a:rPr lang="en-US" sz="1200" cap="none" spc="0" dirty="0">
                          <a:solidFill>
                            <a:schemeClr val="tx1"/>
                          </a:solidFill>
                          <a:effectLst/>
                          <a:latin typeface="Constantia" panose="02030602050306030303" pitchFamily="18" charset="0"/>
                        </a:rPr>
                        <a:t>	Percent</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dirty="0">
                          <a:solidFill>
                            <a:schemeClr val="tx1"/>
                          </a:solidFill>
                          <a:effectLst/>
                          <a:latin typeface="Constantia" panose="02030602050306030303" pitchFamily="18" charset="0"/>
                        </a:rPr>
                        <a:t>Percent</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806330297"/>
                  </a:ext>
                </a:extLst>
              </a:tr>
              <a:tr h="310159">
                <a:tc>
                  <a:txBody>
                    <a:bodyPr/>
                    <a:lstStyle/>
                    <a:p>
                      <a:pPr marL="0" marR="0">
                        <a:spcBef>
                          <a:spcPts val="0"/>
                        </a:spcBef>
                        <a:spcAft>
                          <a:spcPts val="0"/>
                        </a:spcAft>
                        <a:tabLst>
                          <a:tab pos="861060" algn="ctr"/>
                        </a:tabLst>
                      </a:pPr>
                      <a:r>
                        <a:rPr lang="en-US" sz="1200" b="1" cap="none" spc="0" dirty="0">
                          <a:solidFill>
                            <a:schemeClr val="tx1"/>
                          </a:solidFill>
                          <a:effectLst/>
                          <a:latin typeface="Constantia" panose="02030602050306030303" pitchFamily="18" charset="0"/>
                        </a:rPr>
                        <a:t>Codable Answer (n=73)</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dirty="0">
                          <a:solidFill>
                            <a:schemeClr val="tx1"/>
                          </a:solidFill>
                          <a:effectLst/>
                          <a:latin typeface="Constantia" panose="02030602050306030303" pitchFamily="18" charset="0"/>
                        </a:rPr>
                        <a:t>51.41</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dirty="0">
                          <a:solidFill>
                            <a:schemeClr val="tx1"/>
                          </a:solidFill>
                          <a:effectLst/>
                          <a:latin typeface="Constantia" panose="02030602050306030303" pitchFamily="18" charset="0"/>
                        </a:rPr>
                        <a:t>61.97</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345758356"/>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Incorrect Format (n=45)</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31.69</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21.38</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712609523"/>
                  </a:ext>
                </a:extLst>
              </a:tr>
              <a:tr h="310159">
                <a:tc>
                  <a:txBody>
                    <a:bodyPr/>
                    <a:lstStyle/>
                    <a:p>
                      <a:pPr marL="0" marR="0">
                        <a:spcBef>
                          <a:spcPts val="0"/>
                        </a:spcBef>
                        <a:spcAft>
                          <a:spcPts val="0"/>
                        </a:spcAft>
                      </a:pPr>
                      <a:r>
                        <a:rPr lang="en-US" sz="1200" b="1" cap="none" spc="0" dirty="0">
                          <a:solidFill>
                            <a:schemeClr val="tx1"/>
                          </a:solidFill>
                          <a:effectLst/>
                          <a:latin typeface="Constantia" panose="02030602050306030303" pitchFamily="18" charset="0"/>
                        </a:rPr>
                        <a:t>Qualified Answer (n=5)</a:t>
                      </a:r>
                      <a:endParaRPr lang="en-US" sz="1200" b="1"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3.52</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dirty="0">
                          <a:solidFill>
                            <a:schemeClr val="tx1"/>
                          </a:solidFill>
                          <a:effectLst/>
                          <a:latin typeface="Constantia" panose="02030602050306030303" pitchFamily="18" charset="0"/>
                        </a:rPr>
                        <a:t>4.23</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718409764"/>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Asked for Clarification (n=4)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2.82</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939176493"/>
                  </a:ext>
                </a:extLst>
              </a:tr>
              <a:tr h="421258">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Responded to Intro Text (n=2)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1.41</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1.41</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026701909"/>
                  </a:ext>
                </a:extLst>
              </a:tr>
              <a:tr h="421258">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Interrupted Interviewer (n=0)</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604585397"/>
                  </a:ext>
                </a:extLst>
              </a:tr>
              <a:tr h="421258">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Did Not Respond to Verification (n=2)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1.41</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2.82</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2631794288"/>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Corrected Verification (n=5)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3.52</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2.11</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13005553"/>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“Don’t know” Response (n=0)</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304746928"/>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Refusal (n=6)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4.23</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5.63</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457699125"/>
                  </a:ext>
                </a:extLst>
              </a:tr>
              <a:tr h="310159">
                <a:tc>
                  <a:txBody>
                    <a:bodyPr/>
                    <a:lstStyle/>
                    <a:p>
                      <a:pPr marL="0" marR="0">
                        <a:spcBef>
                          <a:spcPts val="0"/>
                        </a:spcBef>
                        <a:spcAft>
                          <a:spcPts val="0"/>
                        </a:spcAft>
                      </a:pPr>
                      <a:r>
                        <a:rPr lang="en-US" sz="1200" b="1" cap="none" spc="0">
                          <a:solidFill>
                            <a:schemeClr val="tx1"/>
                          </a:solidFill>
                          <a:effectLst/>
                          <a:latin typeface="Constantia" panose="02030602050306030303" pitchFamily="18" charset="0"/>
                        </a:rPr>
                        <a:t>Not Applicable (n=0) </a:t>
                      </a:r>
                      <a:endParaRPr lang="en-US" sz="1200" b="1"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pPr marL="0" marR="0" algn="ctr">
                        <a:spcBef>
                          <a:spcPts val="0"/>
                        </a:spcBef>
                        <a:spcAft>
                          <a:spcPts val="0"/>
                        </a:spcAft>
                      </a:pPr>
                      <a:r>
                        <a:rPr lang="en-US" sz="1200" cap="none" spc="0">
                          <a:solidFill>
                            <a:schemeClr val="tx1"/>
                          </a:solidFill>
                          <a:effectLst/>
                          <a:latin typeface="Constantia" panose="02030602050306030303" pitchFamily="18" charset="0"/>
                        </a:rPr>
                        <a:t>0.00</a:t>
                      </a:r>
                      <a:endParaRPr lang="en-US" sz="1200" cap="none" spc="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pPr marL="0" marR="0" algn="ctr">
                        <a:spcBef>
                          <a:spcPts val="0"/>
                        </a:spcBef>
                        <a:spcAft>
                          <a:spcPts val="0"/>
                        </a:spcAft>
                      </a:pPr>
                      <a:r>
                        <a:rPr lang="en-US" sz="1200" cap="none" spc="0" dirty="0">
                          <a:solidFill>
                            <a:schemeClr val="tx1"/>
                          </a:solidFill>
                          <a:effectLst/>
                          <a:latin typeface="Constantia" panose="02030602050306030303" pitchFamily="18" charset="0"/>
                        </a:rPr>
                        <a:t>0.00</a:t>
                      </a:r>
                      <a:endParaRPr lang="en-US" sz="1200" cap="none" spc="0" dirty="0">
                        <a:solidFill>
                          <a:schemeClr val="tx1"/>
                        </a:solidFill>
                        <a:effectLst/>
                        <a:latin typeface="Constantia" panose="02030602050306030303" pitchFamily="18" charset="0"/>
                        <a:ea typeface="Times New Roman" panose="02020603050405020304" pitchFamily="18" charset="0"/>
                      </a:endParaRPr>
                    </a:p>
                  </a:txBody>
                  <a:tcPr marL="45361" marR="45361" marT="0" marB="60481"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2810447757"/>
                  </a:ext>
                </a:extLst>
              </a:tr>
            </a:tbl>
          </a:graphicData>
        </a:graphic>
      </p:graphicFrame>
      <p:sp>
        <p:nvSpPr>
          <p:cNvPr id="10" name="Content Placeholder 3">
            <a:extLst>
              <a:ext uri="{FF2B5EF4-FFF2-40B4-BE49-F238E27FC236}">
                <a16:creationId xmlns:a16="http://schemas.microsoft.com/office/drawing/2014/main" id="{934E7C10-66B4-42D2-A534-5C4682401782}"/>
              </a:ext>
            </a:extLst>
          </p:cNvPr>
          <p:cNvSpPr>
            <a:spLocks noGrp="1"/>
          </p:cNvSpPr>
          <p:nvPr>
            <p:ph sz="half" idx="2"/>
          </p:nvPr>
        </p:nvSpPr>
        <p:spPr>
          <a:xfrm>
            <a:off x="5162550" y="1752600"/>
            <a:ext cx="3946236" cy="4097340"/>
          </a:xfrm>
        </p:spPr>
        <p:txBody>
          <a:bodyPr>
            <a:noAutofit/>
          </a:bodyPr>
          <a:lstStyle/>
          <a:p>
            <a:pPr marL="0" indent="0">
              <a:buNone/>
            </a:pPr>
            <a:r>
              <a:rPr lang="en-US" sz="2400" dirty="0">
                <a:solidFill>
                  <a:schemeClr val="bg1"/>
                </a:solidFill>
                <a:latin typeface="Constantia" panose="02030602050306030303" pitchFamily="18" charset="0"/>
              </a:rPr>
              <a:t>61%</a:t>
            </a:r>
          </a:p>
          <a:p>
            <a:pPr marL="0" indent="0">
              <a:buNone/>
            </a:pPr>
            <a:r>
              <a:rPr lang="en-US" sz="2400" dirty="0">
                <a:solidFill>
                  <a:schemeClr val="bg1"/>
                </a:solidFill>
                <a:latin typeface="Constantia" panose="02030602050306030303" pitchFamily="18" charset="0"/>
              </a:rPr>
              <a:t>Codable Answers (n=73)</a:t>
            </a:r>
          </a:p>
          <a:p>
            <a:pPr marL="0" indent="0">
              <a:buNone/>
            </a:pPr>
            <a:endParaRPr lang="en-US" sz="2400" dirty="0">
              <a:solidFill>
                <a:schemeClr val="bg1"/>
              </a:solidFill>
              <a:latin typeface="Constantia" panose="02030602050306030303" pitchFamily="18" charset="0"/>
            </a:endParaRPr>
          </a:p>
          <a:p>
            <a:pPr marL="0" indent="0">
              <a:buNone/>
            </a:pPr>
            <a:r>
              <a:rPr lang="en-US" sz="2400" dirty="0">
                <a:solidFill>
                  <a:schemeClr val="bg1"/>
                </a:solidFill>
                <a:latin typeface="Constantia" panose="02030602050306030303" pitchFamily="18" charset="0"/>
              </a:rPr>
              <a:t>21%</a:t>
            </a:r>
            <a:endParaRPr lang="en-US" sz="2000" dirty="0">
              <a:solidFill>
                <a:schemeClr val="bg1"/>
              </a:solidFill>
              <a:latin typeface="Constantia" panose="02030602050306030303" pitchFamily="18" charset="0"/>
            </a:endParaRPr>
          </a:p>
          <a:p>
            <a:pPr marL="0" indent="0">
              <a:buNone/>
            </a:pPr>
            <a:r>
              <a:rPr lang="en-US" sz="2400" dirty="0">
                <a:solidFill>
                  <a:schemeClr val="bg1"/>
                </a:solidFill>
                <a:latin typeface="Constantia" panose="02030602050306030303" pitchFamily="18" charset="0"/>
              </a:rPr>
              <a:t>Incorrect Format (n=45)</a:t>
            </a:r>
          </a:p>
          <a:p>
            <a:pPr marL="0" indent="0">
              <a:buNone/>
            </a:pPr>
            <a:endParaRPr lang="en-US" sz="2400" dirty="0">
              <a:solidFill>
                <a:schemeClr val="bg1"/>
              </a:solidFill>
              <a:latin typeface="Constantia" panose="02030602050306030303" pitchFamily="18" charset="0"/>
            </a:endParaRPr>
          </a:p>
          <a:p>
            <a:pPr marL="0" indent="0">
              <a:buNone/>
            </a:pPr>
            <a:r>
              <a:rPr lang="en-US" sz="2400" dirty="0">
                <a:solidFill>
                  <a:schemeClr val="bg1"/>
                </a:solidFill>
                <a:latin typeface="Constantia" panose="02030602050306030303" pitchFamily="18" charset="0"/>
              </a:rPr>
              <a:t>2%</a:t>
            </a:r>
          </a:p>
          <a:p>
            <a:pPr marL="0" indent="0">
              <a:buNone/>
            </a:pPr>
            <a:r>
              <a:rPr lang="en-US" sz="2400" dirty="0">
                <a:solidFill>
                  <a:schemeClr val="bg1"/>
                </a:solidFill>
                <a:latin typeface="Constantia" panose="02030602050306030303" pitchFamily="18" charset="0"/>
              </a:rPr>
              <a:t>Corrected Verification (n=5)</a:t>
            </a:r>
          </a:p>
        </p:txBody>
      </p:sp>
      <p:sp>
        <p:nvSpPr>
          <p:cNvPr id="6" name="TextBox 5">
            <a:extLst>
              <a:ext uri="{FF2B5EF4-FFF2-40B4-BE49-F238E27FC236}">
                <a16:creationId xmlns:a16="http://schemas.microsoft.com/office/drawing/2014/main" id="{F1663B9A-FE19-4E22-8731-60AACADC37D8}"/>
              </a:ext>
            </a:extLst>
          </p:cNvPr>
          <p:cNvSpPr txBox="1"/>
          <p:nvPr/>
        </p:nvSpPr>
        <p:spPr>
          <a:xfrm>
            <a:off x="39254" y="-8036"/>
            <a:ext cx="7446818" cy="1323439"/>
          </a:xfrm>
          <a:prstGeom prst="rect">
            <a:avLst/>
          </a:prstGeom>
          <a:noFill/>
        </p:spPr>
        <p:txBody>
          <a:bodyPr wrap="square" rtlCol="0">
            <a:spAutoFit/>
          </a:bodyPr>
          <a:lstStyle/>
          <a:p>
            <a:r>
              <a:rPr lang="en-US" sz="4000" dirty="0">
                <a:solidFill>
                  <a:schemeClr val="tx1">
                    <a:lumMod val="75000"/>
                    <a:lumOff val="25000"/>
                  </a:schemeClr>
                </a:solidFill>
                <a:latin typeface="Constantia" panose="02030602050306030303" pitchFamily="18" charset="0"/>
              </a:rPr>
              <a:t>Overall Respondent Behavior (n=142) </a:t>
            </a:r>
          </a:p>
        </p:txBody>
      </p:sp>
    </p:spTree>
    <p:extLst>
      <p:ext uri="{BB962C8B-B14F-4D97-AF65-F5344CB8AC3E}">
        <p14:creationId xmlns:p14="http://schemas.microsoft.com/office/powerpoint/2010/main" val="280660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B9D8B-803D-4C57-915B-ECDC2CABEDCA}"/>
              </a:ext>
            </a:extLst>
          </p:cNvPr>
          <p:cNvSpPr txBox="1"/>
          <p:nvPr/>
        </p:nvSpPr>
        <p:spPr>
          <a:xfrm>
            <a:off x="1917124" y="2766194"/>
            <a:ext cx="262889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lumMod val="85000"/>
                    <a:lumOff val="15000"/>
                  </a:prstClr>
                </a:solidFill>
                <a:effectLst/>
                <a:uLnTx/>
                <a:uFillTx/>
                <a:latin typeface="Constantia" panose="02030602050306030303" pitchFamily="18" charset="0"/>
                <a:ea typeface="+mn-ea"/>
                <a:cs typeface="+mn-cs"/>
              </a:rPr>
              <a:t>Edit Warnings </a:t>
            </a:r>
          </a:p>
        </p:txBody>
      </p:sp>
      <p:cxnSp>
        <p:nvCxnSpPr>
          <p:cNvPr id="17" name="Straight Connector 16">
            <a:extLst>
              <a:ext uri="{FF2B5EF4-FFF2-40B4-BE49-F238E27FC236}">
                <a16:creationId xmlns:a16="http://schemas.microsoft.com/office/drawing/2014/main" id="{99091A08-D225-49B2-B297-BEF86F8C01F5}"/>
              </a:ext>
            </a:extLst>
          </p:cNvPr>
          <p:cNvCxnSpPr>
            <a:cxnSpLocks/>
          </p:cNvCxnSpPr>
          <p:nvPr/>
        </p:nvCxnSpPr>
        <p:spPr>
          <a:xfrm>
            <a:off x="4572000" y="1314450"/>
            <a:ext cx="0" cy="4057650"/>
          </a:xfrm>
          <a:prstGeom prst="line">
            <a:avLst/>
          </a:prstGeom>
          <a:ln w="12700">
            <a:solidFill>
              <a:srgbClr val="2D5D2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68A4B3-4ECD-4F22-A675-44366277278D}"/>
              </a:ext>
            </a:extLst>
          </p:cNvPr>
          <p:cNvSpPr txBox="1"/>
          <p:nvPr/>
        </p:nvSpPr>
        <p:spPr>
          <a:xfrm>
            <a:off x="4953000" y="1305341"/>
            <a:ext cx="3352795" cy="4247317"/>
          </a:xfrm>
          <a:prstGeom prst="rect">
            <a:avLst/>
          </a:prstGeom>
          <a:solidFill>
            <a:schemeClr val="bg1">
              <a:lumMod val="95000"/>
            </a:schemeClr>
          </a:solid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Current Capacity is different form capacity reported in the previous survey. </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Sum of grain stored exceeds current capacity </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Current stocks are greater than stocks reported in previous survey </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Current stocks are greater than 150% of production </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Current stocks are greater than previous stocks and unharvested production</a:t>
            </a:r>
          </a:p>
          <a:p>
            <a:pPr marL="257175" marR="0" lvl="0" indent="-257175"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Yield for unharvested crops seem too high </a:t>
            </a:r>
          </a:p>
        </p:txBody>
      </p:sp>
    </p:spTree>
    <p:extLst>
      <p:ext uri="{BB962C8B-B14F-4D97-AF65-F5344CB8AC3E}">
        <p14:creationId xmlns:p14="http://schemas.microsoft.com/office/powerpoint/2010/main" val="427162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F876B-4F83-4614-BDE5-C48665CD5058}"/>
              </a:ext>
            </a:extLst>
          </p:cNvPr>
          <p:cNvSpPr/>
          <p:nvPr/>
        </p:nvSpPr>
        <p:spPr>
          <a:xfrm>
            <a:off x="22045" y="914399"/>
            <a:ext cx="3958103" cy="50292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D8848338-7967-466E-AD5C-66DBC689D0A6}"/>
              </a:ext>
            </a:extLst>
          </p:cNvPr>
          <p:cNvSpPr/>
          <p:nvPr/>
        </p:nvSpPr>
        <p:spPr>
          <a:xfrm>
            <a:off x="3991171" y="914399"/>
            <a:ext cx="2580458" cy="2514601"/>
          </a:xfrm>
          <a:prstGeom prst="rect">
            <a:avLst/>
          </a:prstGeom>
          <a:solidFill>
            <a:srgbClr val="3D7F40"/>
          </a:solidFill>
          <a:ln w="12700" cap="flat" cmpd="sng" algn="ctr">
            <a:noFill/>
            <a:prstDash val="solid"/>
            <a:miter lim="800000"/>
          </a:ln>
          <a:effectLst/>
        </p:spPr>
        <p:txBody>
          <a:bodyPr rtlCol="0" anchor="ctr"/>
          <a:lstStyle/>
          <a:p>
            <a:pPr algn="ctr" defTabSz="685800"/>
            <a:endParaRPr lang="en-US" sz="1350">
              <a:solidFill>
                <a:prstClr val="white"/>
              </a:solidFill>
              <a:latin typeface="Calibri" panose="020F0502020204030204"/>
              <a:cs typeface="Arial"/>
              <a:sym typeface="Arial"/>
            </a:endParaRPr>
          </a:p>
        </p:txBody>
      </p:sp>
      <p:sp>
        <p:nvSpPr>
          <p:cNvPr id="9" name="Rectangle 8">
            <a:extLst>
              <a:ext uri="{FF2B5EF4-FFF2-40B4-BE49-F238E27FC236}">
                <a16:creationId xmlns:a16="http://schemas.microsoft.com/office/drawing/2014/main" id="{332E1640-7663-47C3-934A-9397B3E61646}"/>
              </a:ext>
            </a:extLst>
          </p:cNvPr>
          <p:cNvSpPr/>
          <p:nvPr/>
        </p:nvSpPr>
        <p:spPr>
          <a:xfrm>
            <a:off x="6563542" y="3429001"/>
            <a:ext cx="2580458" cy="25146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algn="ctr" defTabSz="685800"/>
            <a:endParaRPr lang="en-US" sz="1350" dirty="0">
              <a:solidFill>
                <a:prstClr val="white"/>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id="{A9B905C5-D610-4B5A-8942-B2D13E2DE6E2}"/>
              </a:ext>
            </a:extLst>
          </p:cNvPr>
          <p:cNvSpPr txBox="1"/>
          <p:nvPr/>
        </p:nvSpPr>
        <p:spPr>
          <a:xfrm>
            <a:off x="187371" y="3271561"/>
            <a:ext cx="3670698" cy="553998"/>
          </a:xfrm>
          <a:prstGeom prst="rect">
            <a:avLst/>
          </a:prstGeom>
          <a:noFill/>
        </p:spPr>
        <p:txBody>
          <a:bodyPr wrap="square" rtlCol="0">
            <a:spAutoFit/>
          </a:bodyPr>
          <a:lstStyle/>
          <a:p>
            <a:pPr defTabSz="685800"/>
            <a:r>
              <a:rPr lang="en-US" sz="3000" b="1" dirty="0">
                <a:solidFill>
                  <a:prstClr val="white"/>
                </a:solidFill>
                <a:latin typeface="Constantia" panose="02030602050306030303" pitchFamily="18" charset="0"/>
              </a:rPr>
              <a:t>Recommendations</a:t>
            </a:r>
            <a:r>
              <a:rPr lang="en-US" sz="3000" dirty="0">
                <a:solidFill>
                  <a:prstClr val="black"/>
                </a:solidFill>
                <a:latin typeface="Calibri" panose="020F0502020204030204"/>
              </a:rPr>
              <a:t> </a:t>
            </a:r>
          </a:p>
        </p:txBody>
      </p:sp>
      <p:sp>
        <p:nvSpPr>
          <p:cNvPr id="13" name="TextBox 12">
            <a:extLst>
              <a:ext uri="{FF2B5EF4-FFF2-40B4-BE49-F238E27FC236}">
                <a16:creationId xmlns:a16="http://schemas.microsoft.com/office/drawing/2014/main" id="{34F5427D-F763-414E-8116-EABDB1AB4C72}"/>
              </a:ext>
            </a:extLst>
          </p:cNvPr>
          <p:cNvSpPr txBox="1"/>
          <p:nvPr/>
        </p:nvSpPr>
        <p:spPr>
          <a:xfrm>
            <a:off x="4291682" y="2064405"/>
            <a:ext cx="2198711" cy="1015663"/>
          </a:xfrm>
          <a:prstGeom prst="rect">
            <a:avLst/>
          </a:prstGeom>
          <a:noFill/>
        </p:spPr>
        <p:txBody>
          <a:bodyPr wrap="square" rtlCol="0">
            <a:spAutoFit/>
          </a:bodyPr>
          <a:lstStyle/>
          <a:p>
            <a:pPr defTabSz="685800"/>
            <a:r>
              <a:rPr lang="en-US" sz="2000" dirty="0">
                <a:solidFill>
                  <a:schemeClr val="bg1"/>
                </a:solidFill>
                <a:latin typeface="Constantia" panose="02030602050306030303" pitchFamily="18" charset="0"/>
              </a:rPr>
              <a:t>Modifications to the CATI instrument </a:t>
            </a:r>
          </a:p>
        </p:txBody>
      </p:sp>
      <p:sp>
        <p:nvSpPr>
          <p:cNvPr id="19" name="TextBox 18">
            <a:extLst>
              <a:ext uri="{FF2B5EF4-FFF2-40B4-BE49-F238E27FC236}">
                <a16:creationId xmlns:a16="http://schemas.microsoft.com/office/drawing/2014/main" id="{773DF22D-6B9B-43C7-AB9F-80122F68934E}"/>
              </a:ext>
            </a:extLst>
          </p:cNvPr>
          <p:cNvSpPr txBox="1"/>
          <p:nvPr/>
        </p:nvSpPr>
        <p:spPr>
          <a:xfrm>
            <a:off x="4252750" y="4544064"/>
            <a:ext cx="2237643" cy="1323439"/>
          </a:xfrm>
          <a:prstGeom prst="rect">
            <a:avLst/>
          </a:prstGeom>
          <a:noFill/>
        </p:spPr>
        <p:txBody>
          <a:bodyPr wrap="square" rtlCol="0">
            <a:spAutoFit/>
          </a:bodyPr>
          <a:lstStyle/>
          <a:p>
            <a:pPr defTabSz="685800"/>
            <a:r>
              <a:rPr lang="en-US" sz="2000" dirty="0">
                <a:solidFill>
                  <a:schemeClr val="tx1">
                    <a:lumMod val="75000"/>
                    <a:lumOff val="25000"/>
                  </a:schemeClr>
                </a:solidFill>
                <a:latin typeface="Constantia" panose="02030602050306030303" pitchFamily="18" charset="0"/>
              </a:rPr>
              <a:t>Training to focus on reading questions as worded</a:t>
            </a:r>
          </a:p>
        </p:txBody>
      </p:sp>
      <p:sp>
        <p:nvSpPr>
          <p:cNvPr id="4" name="TextBox 3">
            <a:extLst>
              <a:ext uri="{FF2B5EF4-FFF2-40B4-BE49-F238E27FC236}">
                <a16:creationId xmlns:a16="http://schemas.microsoft.com/office/drawing/2014/main" id="{EBE6287F-D211-4FD6-BF74-5260C8110213}"/>
              </a:ext>
            </a:extLst>
          </p:cNvPr>
          <p:cNvSpPr txBox="1"/>
          <p:nvPr/>
        </p:nvSpPr>
        <p:spPr>
          <a:xfrm>
            <a:off x="7264938" y="2143259"/>
            <a:ext cx="1875548" cy="707886"/>
          </a:xfrm>
          <a:prstGeom prst="rect">
            <a:avLst/>
          </a:prstGeom>
          <a:noFill/>
        </p:spPr>
        <p:txBody>
          <a:bodyPr wrap="square" rtlCol="0">
            <a:spAutoFit/>
          </a:bodyPr>
          <a:lstStyle/>
          <a:p>
            <a:r>
              <a:rPr lang="en-US" sz="2000" dirty="0">
                <a:solidFill>
                  <a:schemeClr val="tx1">
                    <a:lumMod val="75000"/>
                    <a:lumOff val="25000"/>
                  </a:schemeClr>
                </a:solidFill>
                <a:latin typeface="Constantia" panose="02030602050306030303" pitchFamily="18" charset="0"/>
              </a:rPr>
              <a:t>Format edit warnings  </a:t>
            </a:r>
          </a:p>
        </p:txBody>
      </p:sp>
      <p:sp>
        <p:nvSpPr>
          <p:cNvPr id="6" name="TextBox 5">
            <a:extLst>
              <a:ext uri="{FF2B5EF4-FFF2-40B4-BE49-F238E27FC236}">
                <a16:creationId xmlns:a16="http://schemas.microsoft.com/office/drawing/2014/main" id="{342C2D8F-AA93-4467-B1E8-12F6B1C0A223}"/>
              </a:ext>
            </a:extLst>
          </p:cNvPr>
          <p:cNvSpPr txBox="1"/>
          <p:nvPr/>
        </p:nvSpPr>
        <p:spPr>
          <a:xfrm>
            <a:off x="7010400" y="4472009"/>
            <a:ext cx="1818344" cy="1015663"/>
          </a:xfrm>
          <a:prstGeom prst="rect">
            <a:avLst/>
          </a:prstGeom>
          <a:noFill/>
        </p:spPr>
        <p:txBody>
          <a:bodyPr wrap="square" rtlCol="0">
            <a:spAutoFit/>
          </a:bodyPr>
          <a:lstStyle/>
          <a:p>
            <a:r>
              <a:rPr lang="en-US" sz="2000" dirty="0">
                <a:solidFill>
                  <a:schemeClr val="bg1"/>
                </a:solidFill>
                <a:latin typeface="Constantia" panose="02030602050306030303" pitchFamily="18" charset="0"/>
              </a:rPr>
              <a:t>Revise introductory text</a:t>
            </a:r>
          </a:p>
        </p:txBody>
      </p:sp>
      <p:pic>
        <p:nvPicPr>
          <p:cNvPr id="11" name="Graphic 10" descr="Head with gears">
            <a:extLst>
              <a:ext uri="{FF2B5EF4-FFF2-40B4-BE49-F238E27FC236}">
                <a16:creationId xmlns:a16="http://schemas.microsoft.com/office/drawing/2014/main" id="{851DFEEF-A773-433B-A0EE-956FC966A1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26018" y="1079586"/>
            <a:ext cx="914400" cy="914400"/>
          </a:xfrm>
          <a:prstGeom prst="rect">
            <a:avLst/>
          </a:prstGeom>
        </p:spPr>
      </p:pic>
      <p:pic>
        <p:nvPicPr>
          <p:cNvPr id="21" name="Graphic 20" descr="Irritant">
            <a:extLst>
              <a:ext uri="{FF2B5EF4-FFF2-40B4-BE49-F238E27FC236}">
                <a16:creationId xmlns:a16="http://schemas.microsoft.com/office/drawing/2014/main" id="{B156A8F9-4DFE-4F30-873F-D8159D82BA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0907" y="1236656"/>
            <a:ext cx="757330" cy="757330"/>
          </a:xfrm>
          <a:prstGeom prst="rect">
            <a:avLst/>
          </a:prstGeom>
        </p:spPr>
      </p:pic>
      <p:pic>
        <p:nvPicPr>
          <p:cNvPr id="23" name="Graphic 22" descr="Classroom">
            <a:extLst>
              <a:ext uri="{FF2B5EF4-FFF2-40B4-BE49-F238E27FC236}">
                <a16:creationId xmlns:a16="http://schemas.microsoft.com/office/drawing/2014/main" id="{ADA0C6C4-6EE3-49DD-BD65-36F0BF22D7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9375" y="3667959"/>
            <a:ext cx="804050" cy="804050"/>
          </a:xfrm>
          <a:prstGeom prst="rect">
            <a:avLst/>
          </a:prstGeom>
        </p:spPr>
      </p:pic>
      <p:pic>
        <p:nvPicPr>
          <p:cNvPr id="25" name="Graphic 24" descr="Subtitles RTL">
            <a:extLst>
              <a:ext uri="{FF2B5EF4-FFF2-40B4-BE49-F238E27FC236}">
                <a16:creationId xmlns:a16="http://schemas.microsoft.com/office/drawing/2014/main" id="{8722C29A-D83E-442F-99B7-0E8D8AED0B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0907" y="3728924"/>
            <a:ext cx="815140" cy="815140"/>
          </a:xfrm>
          <a:prstGeom prst="rect">
            <a:avLst/>
          </a:prstGeom>
        </p:spPr>
      </p:pic>
    </p:spTree>
    <p:extLst>
      <p:ext uri="{BB962C8B-B14F-4D97-AF65-F5344CB8AC3E}">
        <p14:creationId xmlns:p14="http://schemas.microsoft.com/office/powerpoint/2010/main" val="73995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C2C25-8D10-4BA4-A10D-3E578B9457D0}"/>
              </a:ext>
            </a:extLst>
          </p:cNvPr>
          <p:cNvSpPr txBox="1"/>
          <p:nvPr/>
        </p:nvSpPr>
        <p:spPr>
          <a:xfrm>
            <a:off x="3390900" y="2865490"/>
            <a:ext cx="3086100" cy="584775"/>
          </a:xfrm>
          <a:prstGeom prst="rect">
            <a:avLst/>
          </a:prstGeom>
          <a:noFill/>
        </p:spPr>
        <p:txBody>
          <a:bodyPr wrap="square" rtlCol="0">
            <a:spAutoFit/>
          </a:bodyPr>
          <a:lstStyle/>
          <a:p>
            <a:r>
              <a:rPr lang="en-US" sz="3200" b="1" dirty="0">
                <a:solidFill>
                  <a:schemeClr val="tx1">
                    <a:lumMod val="75000"/>
                    <a:lumOff val="25000"/>
                  </a:schemeClr>
                </a:solidFill>
                <a:latin typeface="Constantia" panose="02030602050306030303" pitchFamily="18" charset="0"/>
              </a:rPr>
              <a:t>Thank you!! </a:t>
            </a:r>
          </a:p>
        </p:txBody>
      </p:sp>
    </p:spTree>
    <p:extLst>
      <p:ext uri="{BB962C8B-B14F-4D97-AF65-F5344CB8AC3E}">
        <p14:creationId xmlns:p14="http://schemas.microsoft.com/office/powerpoint/2010/main" val="253923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F3305C-BAE2-4169-8DB4-A14AB348CC22}"/>
              </a:ext>
            </a:extLst>
          </p:cNvPr>
          <p:cNvSpPr/>
          <p:nvPr/>
        </p:nvSpPr>
        <p:spPr>
          <a:xfrm>
            <a:off x="0" y="0"/>
            <a:ext cx="9144000" cy="6858000"/>
          </a:xfrm>
          <a:prstGeom prst="rect">
            <a:avLst/>
          </a:prstGeom>
          <a:solidFill>
            <a:srgbClr val="3D7F4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BF6C10-9686-41C0-8F14-41C60D240440}"/>
              </a:ext>
            </a:extLst>
          </p:cNvPr>
          <p:cNvSpPr txBox="1"/>
          <p:nvPr/>
        </p:nvSpPr>
        <p:spPr>
          <a:xfrm>
            <a:off x="457200" y="457200"/>
            <a:ext cx="3276600" cy="1323439"/>
          </a:xfrm>
          <a:prstGeom prst="rect">
            <a:avLst/>
          </a:prstGeom>
          <a:noFill/>
        </p:spPr>
        <p:txBody>
          <a:bodyPr wrap="square" rtlCol="0">
            <a:spAutoFit/>
          </a:bodyPr>
          <a:lstStyle/>
          <a:p>
            <a:r>
              <a:rPr lang="en-US" sz="4000" dirty="0">
                <a:solidFill>
                  <a:schemeClr val="bg1"/>
                </a:solidFill>
                <a:latin typeface="Constantia" panose="02030602050306030303" pitchFamily="18" charset="0"/>
              </a:rPr>
              <a:t>Technical Review </a:t>
            </a:r>
          </a:p>
        </p:txBody>
      </p:sp>
      <p:pic>
        <p:nvPicPr>
          <p:cNvPr id="7" name="Picture 6" descr="A wheat field in the afternoon">
            <a:extLst>
              <a:ext uri="{FF2B5EF4-FFF2-40B4-BE49-F238E27FC236}">
                <a16:creationId xmlns:a16="http://schemas.microsoft.com/office/drawing/2014/main" id="{C8557F03-95D3-4E58-ADDA-9C5A4B9C8E3B}"/>
              </a:ext>
            </a:extLst>
          </p:cNvPr>
          <p:cNvPicPr>
            <a:picLocks noChangeAspect="1"/>
          </p:cNvPicPr>
          <p:nvPr/>
        </p:nvPicPr>
        <p:blipFill rotWithShape="1">
          <a:blip r:embed="rId2" cstate="print">
            <a:alphaModFix amt="74000"/>
            <a:extLst>
              <a:ext uri="{28A0092B-C50C-407E-A947-70E740481C1C}">
                <a14:useLocalDpi xmlns:a14="http://schemas.microsoft.com/office/drawing/2010/main" val="0"/>
              </a:ext>
            </a:extLst>
          </a:blip>
          <a:srcRect b="18991"/>
          <a:stretch/>
        </p:blipFill>
        <p:spPr>
          <a:xfrm>
            <a:off x="6531" y="1981200"/>
            <a:ext cx="9144000" cy="3609597"/>
          </a:xfrm>
          <a:prstGeom prst="rect">
            <a:avLst/>
          </a:prstGeom>
        </p:spPr>
      </p:pic>
      <p:sp>
        <p:nvSpPr>
          <p:cNvPr id="16" name="Rectangle 15">
            <a:extLst>
              <a:ext uri="{FF2B5EF4-FFF2-40B4-BE49-F238E27FC236}">
                <a16:creationId xmlns:a16="http://schemas.microsoft.com/office/drawing/2014/main" id="{311075F5-9C58-419B-ADD0-5E20FCD60793}"/>
              </a:ext>
            </a:extLst>
          </p:cNvPr>
          <p:cNvSpPr/>
          <p:nvPr/>
        </p:nvSpPr>
        <p:spPr>
          <a:xfrm>
            <a:off x="13062" y="1963152"/>
            <a:ext cx="9144000" cy="3645693"/>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747C2E-50C3-4331-BD1F-9BD2190266B5}"/>
              </a:ext>
            </a:extLst>
          </p:cNvPr>
          <p:cNvSpPr txBox="1"/>
          <p:nvPr/>
        </p:nvSpPr>
        <p:spPr>
          <a:xfrm>
            <a:off x="5943600" y="2386278"/>
            <a:ext cx="2819400" cy="2554545"/>
          </a:xfrm>
          <a:prstGeom prst="rect">
            <a:avLst/>
          </a:prstGeom>
          <a:noFill/>
        </p:spPr>
        <p:txBody>
          <a:bodyPr wrap="square" rtlCol="0">
            <a:spAutoFit/>
          </a:bodyPr>
          <a:lstStyle/>
          <a:p>
            <a:r>
              <a:rPr lang="en-US" sz="2000" dirty="0">
                <a:latin typeface="Constantia" panose="02030602050306030303" pitchFamily="18" charset="0"/>
              </a:rPr>
              <a:t>Top 10 strategic initiatives for 2020-2021 </a:t>
            </a:r>
          </a:p>
          <a:p>
            <a:endParaRPr lang="en-US" sz="2000" dirty="0">
              <a:latin typeface="Constantia" panose="02030602050306030303" pitchFamily="18" charset="0"/>
            </a:endParaRPr>
          </a:p>
          <a:p>
            <a:r>
              <a:rPr lang="en-US" sz="2000" dirty="0">
                <a:latin typeface="Constantia" panose="02030602050306030303" pitchFamily="18" charset="0"/>
              </a:rPr>
              <a:t>Questionnaire Testing Team </a:t>
            </a:r>
          </a:p>
          <a:p>
            <a:endParaRPr lang="en-US" sz="2000" dirty="0">
              <a:latin typeface="Constantia" panose="02030602050306030303" pitchFamily="18" charset="0"/>
            </a:endParaRPr>
          </a:p>
          <a:p>
            <a:r>
              <a:rPr lang="en-US" sz="2000" dirty="0">
                <a:latin typeface="Constantia" panose="02030602050306030303" pitchFamily="18" charset="0"/>
              </a:rPr>
              <a:t>Design and Estimation Team </a:t>
            </a:r>
          </a:p>
        </p:txBody>
      </p:sp>
      <p:pic>
        <p:nvPicPr>
          <p:cNvPr id="11" name="Graphic 10" descr="Leaf outline">
            <a:extLst>
              <a:ext uri="{FF2B5EF4-FFF2-40B4-BE49-F238E27FC236}">
                <a16:creationId xmlns:a16="http://schemas.microsoft.com/office/drawing/2014/main" id="{E5FA403C-79C2-4FF9-B560-07B0AD512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5748" y="2386278"/>
            <a:ext cx="510310" cy="510310"/>
          </a:xfrm>
          <a:prstGeom prst="rect">
            <a:avLst/>
          </a:prstGeom>
        </p:spPr>
      </p:pic>
      <p:pic>
        <p:nvPicPr>
          <p:cNvPr id="13" name="Graphic 12" descr="Sunflower outline">
            <a:extLst>
              <a:ext uri="{FF2B5EF4-FFF2-40B4-BE49-F238E27FC236}">
                <a16:creationId xmlns:a16="http://schemas.microsoft.com/office/drawing/2014/main" id="{D3C4E8A3-29B6-40F7-92C9-A60E3DAAF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0102" y="3368640"/>
            <a:ext cx="510310" cy="510310"/>
          </a:xfrm>
          <a:prstGeom prst="rect">
            <a:avLst/>
          </a:prstGeom>
        </p:spPr>
      </p:pic>
      <p:pic>
        <p:nvPicPr>
          <p:cNvPr id="15" name="Graphic 14" descr="Succulent outline">
            <a:extLst>
              <a:ext uri="{FF2B5EF4-FFF2-40B4-BE49-F238E27FC236}">
                <a16:creationId xmlns:a16="http://schemas.microsoft.com/office/drawing/2014/main" id="{98A6E527-CC79-4971-9CF5-1E0A75C9E3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0102" y="4302956"/>
            <a:ext cx="510310" cy="510310"/>
          </a:xfrm>
          <a:prstGeom prst="rect">
            <a:avLst/>
          </a:prstGeom>
        </p:spPr>
      </p:pic>
    </p:spTree>
    <p:extLst>
      <p:ext uri="{BB962C8B-B14F-4D97-AF65-F5344CB8AC3E}">
        <p14:creationId xmlns:p14="http://schemas.microsoft.com/office/powerpoint/2010/main" val="181647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EAE64-6578-47E0-B952-CDF255A0ED2D}"/>
              </a:ext>
            </a:extLst>
          </p:cNvPr>
          <p:cNvSpPr txBox="1"/>
          <p:nvPr/>
        </p:nvSpPr>
        <p:spPr>
          <a:xfrm>
            <a:off x="381000" y="1371600"/>
            <a:ext cx="3352800" cy="1200329"/>
          </a:xfrm>
          <a:prstGeom prst="rect">
            <a:avLst/>
          </a:prstGeom>
          <a:noFill/>
        </p:spPr>
        <p:txBody>
          <a:bodyPr wrap="square" rtlCol="0">
            <a:spAutoFit/>
          </a:bodyPr>
          <a:lstStyle/>
          <a:p>
            <a:r>
              <a:rPr lang="en-US" sz="3600" dirty="0">
                <a:solidFill>
                  <a:srgbClr val="3D7F40"/>
                </a:solidFill>
                <a:latin typeface="Constantia" panose="02030602050306030303" pitchFamily="18" charset="0"/>
              </a:rPr>
              <a:t>Agricultural Survey</a:t>
            </a:r>
          </a:p>
        </p:txBody>
      </p:sp>
      <p:sp>
        <p:nvSpPr>
          <p:cNvPr id="8" name="Rectangle 7">
            <a:extLst>
              <a:ext uri="{FF2B5EF4-FFF2-40B4-BE49-F238E27FC236}">
                <a16:creationId xmlns:a16="http://schemas.microsoft.com/office/drawing/2014/main" id="{FC4233A7-0160-4F30-9A03-9E488740B439}"/>
              </a:ext>
            </a:extLst>
          </p:cNvPr>
          <p:cNvSpPr/>
          <p:nvPr/>
        </p:nvSpPr>
        <p:spPr>
          <a:xfrm>
            <a:off x="4724400" y="0"/>
            <a:ext cx="4419600" cy="6867236"/>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rn outline">
            <a:extLst>
              <a:ext uri="{FF2B5EF4-FFF2-40B4-BE49-F238E27FC236}">
                <a16:creationId xmlns:a16="http://schemas.microsoft.com/office/drawing/2014/main" id="{CED79E60-F41A-4CD2-A7EA-34E89ADA32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9118" y="800100"/>
            <a:ext cx="685800" cy="685800"/>
          </a:xfrm>
          <a:prstGeom prst="rect">
            <a:avLst/>
          </a:prstGeom>
        </p:spPr>
      </p:pic>
      <p:cxnSp>
        <p:nvCxnSpPr>
          <p:cNvPr id="10" name="Straight Connector 9">
            <a:extLst>
              <a:ext uri="{FF2B5EF4-FFF2-40B4-BE49-F238E27FC236}">
                <a16:creationId xmlns:a16="http://schemas.microsoft.com/office/drawing/2014/main" id="{BF3FEA7A-5B17-4118-BAE5-86B015915D75}"/>
              </a:ext>
            </a:extLst>
          </p:cNvPr>
          <p:cNvCxnSpPr/>
          <p:nvPr/>
        </p:nvCxnSpPr>
        <p:spPr>
          <a:xfrm>
            <a:off x="0" y="1143000"/>
            <a:ext cx="2057400" cy="0"/>
          </a:xfrm>
          <a:prstGeom prst="line">
            <a:avLst/>
          </a:prstGeom>
          <a:ln w="12700">
            <a:solidFill>
              <a:srgbClr val="3D7F40"/>
            </a:solidFill>
          </a:ln>
        </p:spPr>
        <p:style>
          <a:lnRef idx="1">
            <a:schemeClr val="accent1"/>
          </a:lnRef>
          <a:fillRef idx="0">
            <a:schemeClr val="accent1"/>
          </a:fillRef>
          <a:effectRef idx="0">
            <a:schemeClr val="accent1"/>
          </a:effectRef>
          <a:fontRef idx="minor">
            <a:schemeClr val="tx1"/>
          </a:fontRef>
        </p:style>
      </p:cxnSp>
      <p:pic>
        <p:nvPicPr>
          <p:cNvPr id="12" name="Graphic 11" descr="Plant outline">
            <a:extLst>
              <a:ext uri="{FF2B5EF4-FFF2-40B4-BE49-F238E27FC236}">
                <a16:creationId xmlns:a16="http://schemas.microsoft.com/office/drawing/2014/main" id="{7DB99381-DA65-487F-81FA-AAC4630D1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3681" y="4586041"/>
            <a:ext cx="771236" cy="771236"/>
          </a:xfrm>
          <a:prstGeom prst="rect">
            <a:avLst/>
          </a:prstGeom>
        </p:spPr>
      </p:pic>
      <p:pic>
        <p:nvPicPr>
          <p:cNvPr id="14" name="Graphic 13" descr="Dump truck outline">
            <a:extLst>
              <a:ext uri="{FF2B5EF4-FFF2-40B4-BE49-F238E27FC236}">
                <a16:creationId xmlns:a16="http://schemas.microsoft.com/office/drawing/2014/main" id="{4416A781-34EE-4840-862A-46B2FAC58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4853" y="2740307"/>
            <a:ext cx="771237" cy="771237"/>
          </a:xfrm>
          <a:prstGeom prst="rect">
            <a:avLst/>
          </a:prstGeom>
        </p:spPr>
      </p:pic>
      <p:sp>
        <p:nvSpPr>
          <p:cNvPr id="2" name="TextBox 1">
            <a:extLst>
              <a:ext uri="{FF2B5EF4-FFF2-40B4-BE49-F238E27FC236}">
                <a16:creationId xmlns:a16="http://schemas.microsoft.com/office/drawing/2014/main" id="{73B5C6F9-E3F1-4A3C-BFD2-E792E23F8C82}"/>
              </a:ext>
            </a:extLst>
          </p:cNvPr>
          <p:cNvSpPr txBox="1"/>
          <p:nvPr/>
        </p:nvSpPr>
        <p:spPr>
          <a:xfrm>
            <a:off x="6214917" y="2669175"/>
            <a:ext cx="2514600" cy="646331"/>
          </a:xfrm>
          <a:prstGeom prst="rect">
            <a:avLst/>
          </a:prstGeom>
          <a:noFill/>
        </p:spPr>
        <p:txBody>
          <a:bodyPr wrap="square" rtlCol="0">
            <a:spAutoFit/>
          </a:bodyPr>
          <a:lstStyle/>
          <a:p>
            <a:r>
              <a:rPr lang="en-US" dirty="0">
                <a:solidFill>
                  <a:schemeClr val="bg1"/>
                </a:solidFill>
                <a:latin typeface="Constantia" panose="02030602050306030303" pitchFamily="18" charset="0"/>
              </a:rPr>
              <a:t>On farm storage capacity and stocks </a:t>
            </a:r>
            <a:endParaRPr lang="en-US" dirty="0">
              <a:solidFill>
                <a:schemeClr val="bg1"/>
              </a:solidFill>
              <a:highlight>
                <a:srgbClr val="00FF00"/>
              </a:highlight>
              <a:latin typeface="Constantia" panose="02030602050306030303" pitchFamily="18" charset="0"/>
            </a:endParaRPr>
          </a:p>
        </p:txBody>
      </p:sp>
      <p:sp>
        <p:nvSpPr>
          <p:cNvPr id="3" name="TextBox 2">
            <a:extLst>
              <a:ext uri="{FF2B5EF4-FFF2-40B4-BE49-F238E27FC236}">
                <a16:creationId xmlns:a16="http://schemas.microsoft.com/office/drawing/2014/main" id="{12DD25C0-23FE-4059-9093-F06D8A8BCF80}"/>
              </a:ext>
            </a:extLst>
          </p:cNvPr>
          <p:cNvSpPr txBox="1"/>
          <p:nvPr/>
        </p:nvSpPr>
        <p:spPr>
          <a:xfrm>
            <a:off x="6214917" y="4580572"/>
            <a:ext cx="2819400" cy="1477328"/>
          </a:xfrm>
          <a:prstGeom prst="rect">
            <a:avLst/>
          </a:prstGeom>
          <a:noFill/>
        </p:spPr>
        <p:txBody>
          <a:bodyPr wrap="square" rtlCol="0">
            <a:spAutoFit/>
          </a:bodyPr>
          <a:lstStyle/>
          <a:p>
            <a:r>
              <a:rPr lang="en-US" dirty="0">
                <a:solidFill>
                  <a:schemeClr val="bg1"/>
                </a:solidFill>
                <a:latin typeface="Constantia" panose="02030602050306030303" pitchFamily="18" charset="0"/>
              </a:rPr>
              <a:t>Combined with Off-Farm Grain Stocks to produce estimates on storage capacity, grain and oilseeds on hand </a:t>
            </a:r>
          </a:p>
        </p:txBody>
      </p:sp>
      <p:sp>
        <p:nvSpPr>
          <p:cNvPr id="4" name="TextBox 3">
            <a:extLst>
              <a:ext uri="{FF2B5EF4-FFF2-40B4-BE49-F238E27FC236}">
                <a16:creationId xmlns:a16="http://schemas.microsoft.com/office/drawing/2014/main" id="{854F945A-6467-4AC2-9C26-37FC037AE5CD}"/>
              </a:ext>
            </a:extLst>
          </p:cNvPr>
          <p:cNvSpPr txBox="1"/>
          <p:nvPr/>
        </p:nvSpPr>
        <p:spPr>
          <a:xfrm>
            <a:off x="6262254" y="771435"/>
            <a:ext cx="1828800" cy="646331"/>
          </a:xfrm>
          <a:prstGeom prst="rect">
            <a:avLst/>
          </a:prstGeom>
          <a:noFill/>
        </p:spPr>
        <p:txBody>
          <a:bodyPr wrap="square" rtlCol="0">
            <a:spAutoFit/>
          </a:bodyPr>
          <a:lstStyle/>
          <a:p>
            <a:r>
              <a:rPr lang="en-US" dirty="0">
                <a:solidFill>
                  <a:schemeClr val="bg1"/>
                </a:solidFill>
                <a:latin typeface="Constantia" panose="02030602050306030303" pitchFamily="18" charset="0"/>
              </a:rPr>
              <a:t>Conducted 4 times a year </a:t>
            </a:r>
          </a:p>
        </p:txBody>
      </p:sp>
    </p:spTree>
    <p:extLst>
      <p:ext uri="{BB962C8B-B14F-4D97-AF65-F5344CB8AC3E}">
        <p14:creationId xmlns:p14="http://schemas.microsoft.com/office/powerpoint/2010/main" val="81409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EAE64-6578-47E0-B952-CDF255A0ED2D}"/>
              </a:ext>
            </a:extLst>
          </p:cNvPr>
          <p:cNvSpPr txBox="1"/>
          <p:nvPr/>
        </p:nvSpPr>
        <p:spPr>
          <a:xfrm>
            <a:off x="381000" y="1538883"/>
            <a:ext cx="3733800" cy="1692771"/>
          </a:xfrm>
          <a:prstGeom prst="rect">
            <a:avLst/>
          </a:prstGeom>
          <a:noFill/>
        </p:spPr>
        <p:txBody>
          <a:bodyPr wrap="square" rtlCol="0">
            <a:spAutoFit/>
          </a:bodyPr>
          <a:lstStyle/>
          <a:p>
            <a:r>
              <a:rPr lang="en-US" sz="4000" dirty="0">
                <a:solidFill>
                  <a:srgbClr val="3D7F40"/>
                </a:solidFill>
                <a:latin typeface="Constantia" panose="02030602050306030303" pitchFamily="18" charset="0"/>
              </a:rPr>
              <a:t>Agricultural Survey</a:t>
            </a:r>
          </a:p>
          <a:p>
            <a:r>
              <a:rPr lang="en-US" sz="2400" dirty="0">
                <a:solidFill>
                  <a:srgbClr val="3D7F40"/>
                </a:solidFill>
                <a:latin typeface="Constantia" panose="02030602050306030303" pitchFamily="18" charset="0"/>
              </a:rPr>
              <a:t>Cont’d</a:t>
            </a:r>
          </a:p>
        </p:txBody>
      </p:sp>
      <p:pic>
        <p:nvPicPr>
          <p:cNvPr id="3" name="Picture 2" descr="A cornfield during sunrise">
            <a:extLst>
              <a:ext uri="{FF2B5EF4-FFF2-40B4-BE49-F238E27FC236}">
                <a16:creationId xmlns:a16="http://schemas.microsoft.com/office/drawing/2014/main" id="{7C1EA487-F381-4D08-B6E6-016041FBCF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889" r="11396"/>
          <a:stretch/>
        </p:blipFill>
        <p:spPr>
          <a:xfrm>
            <a:off x="5037221" y="0"/>
            <a:ext cx="4114800" cy="6858000"/>
          </a:xfrm>
          <a:prstGeom prst="rect">
            <a:avLst/>
          </a:prstGeom>
        </p:spPr>
      </p:pic>
      <p:sp>
        <p:nvSpPr>
          <p:cNvPr id="8" name="Rectangle 7">
            <a:extLst>
              <a:ext uri="{FF2B5EF4-FFF2-40B4-BE49-F238E27FC236}">
                <a16:creationId xmlns:a16="http://schemas.microsoft.com/office/drawing/2014/main" id="{FC4233A7-0160-4F30-9A03-9E488740B439}"/>
              </a:ext>
            </a:extLst>
          </p:cNvPr>
          <p:cNvSpPr/>
          <p:nvPr/>
        </p:nvSpPr>
        <p:spPr>
          <a:xfrm>
            <a:off x="4804610" y="0"/>
            <a:ext cx="4392029" cy="6858000"/>
          </a:xfrm>
          <a:prstGeom prst="rect">
            <a:avLst/>
          </a:prstGeom>
          <a:solidFill>
            <a:srgbClr val="3D7F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F3FEA7A-5B17-4118-BAE5-86B015915D75}"/>
              </a:ext>
            </a:extLst>
          </p:cNvPr>
          <p:cNvCxnSpPr/>
          <p:nvPr/>
        </p:nvCxnSpPr>
        <p:spPr>
          <a:xfrm>
            <a:off x="0" y="1143000"/>
            <a:ext cx="2057400" cy="0"/>
          </a:xfrm>
          <a:prstGeom prst="line">
            <a:avLst/>
          </a:prstGeom>
          <a:ln w="12700">
            <a:solidFill>
              <a:srgbClr val="3D7F4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0862606-6B08-44BA-9281-171EC21FC881}"/>
              </a:ext>
            </a:extLst>
          </p:cNvPr>
          <p:cNvSpPr/>
          <p:nvPr/>
        </p:nvSpPr>
        <p:spPr>
          <a:xfrm>
            <a:off x="5037221" y="270210"/>
            <a:ext cx="3903174" cy="1905000"/>
          </a:xfrm>
          <a:prstGeom prst="rect">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000" dirty="0">
              <a:solidFill>
                <a:prstClr val="black"/>
              </a:solidFill>
              <a:latin typeface="Constantia" panose="02030602050306030303" pitchFamily="18" charset="0"/>
            </a:endParaRPr>
          </a:p>
        </p:txBody>
      </p:sp>
      <p:sp>
        <p:nvSpPr>
          <p:cNvPr id="17" name="Rectangle 16">
            <a:extLst>
              <a:ext uri="{FF2B5EF4-FFF2-40B4-BE49-F238E27FC236}">
                <a16:creationId xmlns:a16="http://schemas.microsoft.com/office/drawing/2014/main" id="{5D848D7B-833C-459A-A5F8-AAC99E2A58A6}"/>
              </a:ext>
            </a:extLst>
          </p:cNvPr>
          <p:cNvSpPr/>
          <p:nvPr/>
        </p:nvSpPr>
        <p:spPr>
          <a:xfrm>
            <a:off x="5048498" y="2570325"/>
            <a:ext cx="3891897" cy="1281364"/>
          </a:xfrm>
          <a:prstGeom prst="rect">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Constantia" panose="02030602050306030303" pitchFamily="18" charset="0"/>
            </a:endParaRPr>
          </a:p>
        </p:txBody>
      </p:sp>
      <p:sp>
        <p:nvSpPr>
          <p:cNvPr id="18" name="Rectangle 17">
            <a:extLst>
              <a:ext uri="{FF2B5EF4-FFF2-40B4-BE49-F238E27FC236}">
                <a16:creationId xmlns:a16="http://schemas.microsoft.com/office/drawing/2014/main" id="{93A99F32-D5E1-428B-AE5E-CF7F9E3D436F}"/>
              </a:ext>
            </a:extLst>
          </p:cNvPr>
          <p:cNvSpPr/>
          <p:nvPr/>
        </p:nvSpPr>
        <p:spPr>
          <a:xfrm>
            <a:off x="5037221" y="4275976"/>
            <a:ext cx="3903174" cy="2311814"/>
          </a:xfrm>
          <a:prstGeom prst="rect">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Constantia" panose="02030602050306030303" pitchFamily="18" charset="0"/>
            </a:endParaRPr>
          </a:p>
        </p:txBody>
      </p:sp>
      <p:sp>
        <p:nvSpPr>
          <p:cNvPr id="6" name="TextBox 5">
            <a:extLst>
              <a:ext uri="{FF2B5EF4-FFF2-40B4-BE49-F238E27FC236}">
                <a16:creationId xmlns:a16="http://schemas.microsoft.com/office/drawing/2014/main" id="{5F6A18D5-0254-4305-A8FE-EBE600F3F158}"/>
              </a:ext>
            </a:extLst>
          </p:cNvPr>
          <p:cNvSpPr txBox="1"/>
          <p:nvPr/>
        </p:nvSpPr>
        <p:spPr>
          <a:xfrm>
            <a:off x="5037221" y="-152400"/>
            <a:ext cx="4026755" cy="7140416"/>
          </a:xfrm>
          <a:prstGeom prst="rect">
            <a:avLst/>
          </a:prstGeom>
          <a:noFill/>
        </p:spPr>
        <p:txBody>
          <a:bodyPr wrap="square" rtlCol="0">
            <a:spAutoFit/>
          </a:bodyPr>
          <a:lstStyle/>
          <a:p>
            <a:endParaRPr lang="en-US" sz="500" b="1" dirty="0">
              <a:solidFill>
                <a:schemeClr val="bg1"/>
              </a:solidFill>
              <a:latin typeface="Constantia" panose="02030602050306030303" pitchFamily="18" charset="0"/>
            </a:endParaRPr>
          </a:p>
          <a:p>
            <a:endParaRPr lang="en-US" sz="500" b="1" dirty="0">
              <a:solidFill>
                <a:schemeClr val="bg1"/>
              </a:solidFill>
              <a:latin typeface="Constantia" panose="02030602050306030303" pitchFamily="18" charset="0"/>
            </a:endParaRPr>
          </a:p>
          <a:p>
            <a:r>
              <a:rPr lang="en-US" sz="2000" b="1" dirty="0">
                <a:solidFill>
                  <a:schemeClr val="bg1"/>
                </a:solidFill>
                <a:latin typeface="Constantia" panose="02030602050306030303" pitchFamily="18" charset="0"/>
              </a:rPr>
              <a:t>Storage Capacity </a:t>
            </a:r>
          </a:p>
          <a:p>
            <a:endParaRPr lang="en-US" sz="500" dirty="0">
              <a:latin typeface="Constantia" panose="02030602050306030303" pitchFamily="18" charset="0"/>
            </a:endParaRPr>
          </a:p>
          <a:p>
            <a:r>
              <a:rPr lang="en-US" sz="1900" dirty="0">
                <a:latin typeface="Constantia" panose="02030602050306030303" pitchFamily="18" charset="0"/>
              </a:rPr>
              <a:t>On December 1, what was the TOTAL STORAGE CAPACITY of all structures normally used to store WHOLE GRAINS, PULSE CROPS or OILSEEDS on the total acres operated? </a:t>
            </a:r>
          </a:p>
          <a:p>
            <a:endParaRPr lang="en-US" sz="800" b="1" dirty="0">
              <a:solidFill>
                <a:schemeClr val="bg1"/>
              </a:solidFill>
              <a:latin typeface="Constantia" panose="02030602050306030303" pitchFamily="18" charset="0"/>
            </a:endParaRPr>
          </a:p>
          <a:p>
            <a:endParaRPr lang="en-US" sz="200" b="1" dirty="0">
              <a:solidFill>
                <a:schemeClr val="bg1"/>
              </a:solidFill>
              <a:latin typeface="Constantia" panose="02030602050306030303" pitchFamily="18" charset="0"/>
            </a:endParaRPr>
          </a:p>
          <a:p>
            <a:endParaRPr lang="en-US" sz="200" b="1" dirty="0">
              <a:solidFill>
                <a:schemeClr val="bg1"/>
              </a:solidFill>
              <a:latin typeface="Constantia" panose="02030602050306030303" pitchFamily="18" charset="0"/>
            </a:endParaRPr>
          </a:p>
          <a:p>
            <a:r>
              <a:rPr lang="en-US" sz="2000" b="1" dirty="0">
                <a:solidFill>
                  <a:schemeClr val="bg1"/>
                </a:solidFill>
                <a:latin typeface="Constantia" panose="02030602050306030303" pitchFamily="18" charset="0"/>
              </a:rPr>
              <a:t>Crops Stored on This Operation </a:t>
            </a:r>
          </a:p>
          <a:p>
            <a:r>
              <a:rPr lang="en-US" sz="2000" dirty="0">
                <a:latin typeface="Constantia" panose="02030602050306030303" pitchFamily="18" charset="0"/>
              </a:rPr>
              <a:t>On December 1, how much WHOLE GRAIN CORN was on hand or stored on the total acres operated? </a:t>
            </a:r>
          </a:p>
          <a:p>
            <a:endParaRPr lang="en-US" sz="500" dirty="0">
              <a:latin typeface="Constantia" panose="02030602050306030303" pitchFamily="18" charset="0"/>
            </a:endParaRPr>
          </a:p>
          <a:p>
            <a:endParaRPr lang="en-US" sz="200" dirty="0">
              <a:latin typeface="Constantia" panose="02030602050306030303" pitchFamily="18" charset="0"/>
            </a:endParaRPr>
          </a:p>
          <a:p>
            <a:endParaRPr lang="en-US" sz="200" dirty="0">
              <a:latin typeface="Constantia" panose="02030602050306030303" pitchFamily="18" charset="0"/>
            </a:endParaRPr>
          </a:p>
          <a:p>
            <a:r>
              <a:rPr lang="en-US" sz="2300" b="1" dirty="0">
                <a:solidFill>
                  <a:schemeClr val="bg1"/>
                </a:solidFill>
                <a:latin typeface="Constantia" panose="02030602050306030303" pitchFamily="18" charset="0"/>
              </a:rPr>
              <a:t>Screener Question </a:t>
            </a:r>
          </a:p>
          <a:p>
            <a:r>
              <a:rPr lang="en-US" sz="2000" dirty="0">
                <a:latin typeface="Constantia" panose="02030602050306030303" pitchFamily="18" charset="0"/>
              </a:rPr>
              <a:t>On December 1, were any WHOLE GRAIN CORN, SOYBEANS, SORGHUM GRAIN (MILO) WINTER WHEAT, OTHER SPRING WHEAT, BARLEY, OATS or DRY EDIBLE PEAS on hand or stored on the total acres operated? </a:t>
            </a:r>
          </a:p>
          <a:p>
            <a:endParaRPr lang="en-US" sz="2000" dirty="0"/>
          </a:p>
        </p:txBody>
      </p:sp>
    </p:spTree>
    <p:extLst>
      <p:ext uri="{BB962C8B-B14F-4D97-AF65-F5344CB8AC3E}">
        <p14:creationId xmlns:p14="http://schemas.microsoft.com/office/powerpoint/2010/main" val="324837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671BBF-1B4C-4054-8BF8-03BEBBF5E7B4}"/>
              </a:ext>
            </a:extLst>
          </p:cNvPr>
          <p:cNvSpPr/>
          <p:nvPr/>
        </p:nvSpPr>
        <p:spPr>
          <a:xfrm>
            <a:off x="0" y="316840"/>
            <a:ext cx="9144000" cy="5702960"/>
          </a:xfrm>
          <a:prstGeom prst="rect">
            <a:avLst/>
          </a:prstGeom>
          <a:solidFill>
            <a:srgbClr val="2D5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899F02-1A54-4FC3-A138-91913193A6CC}"/>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0" y="838200"/>
            <a:ext cx="6739626" cy="4800600"/>
          </a:xfrm>
          <a:prstGeom prst="rect">
            <a:avLst/>
          </a:prstGeom>
        </p:spPr>
      </p:pic>
      <p:pic>
        <p:nvPicPr>
          <p:cNvPr id="5" name="Picture 4" descr="Wheat in fields">
            <a:extLst>
              <a:ext uri="{FF2B5EF4-FFF2-40B4-BE49-F238E27FC236}">
                <a16:creationId xmlns:a16="http://schemas.microsoft.com/office/drawing/2014/main" id="{5D9E77A8-4313-4CBB-82EF-CF1928ABED72}"/>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6477000" y="846344"/>
            <a:ext cx="2660753" cy="1660161"/>
          </a:xfrm>
          <a:prstGeom prst="rect">
            <a:avLst/>
          </a:prstGeom>
        </p:spPr>
      </p:pic>
      <p:pic>
        <p:nvPicPr>
          <p:cNvPr id="7" name="Picture 6" descr="A picture containing plant, agave, grass&#10;&#10;Description automatically generated">
            <a:extLst>
              <a:ext uri="{FF2B5EF4-FFF2-40B4-BE49-F238E27FC236}">
                <a16:creationId xmlns:a16="http://schemas.microsoft.com/office/drawing/2014/main" id="{1A3BA1C1-D711-489C-A0F0-D245D724C35A}"/>
              </a:ext>
            </a:extLst>
          </p:cNvPr>
          <p:cNvPicPr>
            <a:picLocks noChangeAspect="1"/>
          </p:cNvPicPr>
          <p:nvPr/>
        </p:nvPicPr>
        <p:blipFill>
          <a:blip r:embed="rId4" cstate="print">
            <a:alphaModFix amt="56000"/>
            <a:extLst>
              <a:ext uri="{28A0092B-C50C-407E-A947-70E740481C1C}">
                <a14:useLocalDpi xmlns:a14="http://schemas.microsoft.com/office/drawing/2010/main" val="0"/>
              </a:ext>
            </a:extLst>
          </a:blip>
          <a:stretch>
            <a:fillRect/>
          </a:stretch>
        </p:blipFill>
        <p:spPr>
          <a:xfrm>
            <a:off x="6483249" y="2506505"/>
            <a:ext cx="2660752" cy="1836845"/>
          </a:xfrm>
          <a:prstGeom prst="rect">
            <a:avLst/>
          </a:prstGeom>
        </p:spPr>
      </p:pic>
      <p:pic>
        <p:nvPicPr>
          <p:cNvPr id="8" name="Picture 7" descr="Wheat field">
            <a:extLst>
              <a:ext uri="{FF2B5EF4-FFF2-40B4-BE49-F238E27FC236}">
                <a16:creationId xmlns:a16="http://schemas.microsoft.com/office/drawing/2014/main" id="{C32FB68B-04D0-4E3B-B8C0-D21A95F1C4D4}"/>
              </a:ext>
            </a:extLst>
          </p:cNvPr>
          <p:cNvPicPr>
            <a:picLocks noChangeAspect="1"/>
          </p:cNvPicPr>
          <p:nvPr/>
        </p:nvPicPr>
        <p:blipFill>
          <a:blip r:embed="rId5" cstate="print">
            <a:alphaModFix amt="74000"/>
            <a:extLst>
              <a:ext uri="{28A0092B-C50C-407E-A947-70E740481C1C}">
                <a14:useLocalDpi xmlns:a14="http://schemas.microsoft.com/office/drawing/2010/main" val="0"/>
              </a:ext>
            </a:extLst>
          </a:blip>
          <a:stretch>
            <a:fillRect/>
          </a:stretch>
        </p:blipFill>
        <p:spPr>
          <a:xfrm>
            <a:off x="6490741" y="4351494"/>
            <a:ext cx="2660753" cy="1660162"/>
          </a:xfrm>
          <a:prstGeom prst="rect">
            <a:avLst/>
          </a:prstGeom>
        </p:spPr>
      </p:pic>
      <p:sp>
        <p:nvSpPr>
          <p:cNvPr id="10" name="TextBox 9">
            <a:extLst>
              <a:ext uri="{FF2B5EF4-FFF2-40B4-BE49-F238E27FC236}">
                <a16:creationId xmlns:a16="http://schemas.microsoft.com/office/drawing/2014/main" id="{A40EAB86-CA58-4DE9-9B9C-13A8B6C52C96}"/>
              </a:ext>
            </a:extLst>
          </p:cNvPr>
          <p:cNvSpPr txBox="1"/>
          <p:nvPr/>
        </p:nvSpPr>
        <p:spPr>
          <a:xfrm>
            <a:off x="0" y="293757"/>
            <a:ext cx="3733800" cy="707886"/>
          </a:xfrm>
          <a:prstGeom prst="rect">
            <a:avLst/>
          </a:prstGeom>
          <a:noFill/>
        </p:spPr>
        <p:txBody>
          <a:bodyPr wrap="square" rtlCol="0">
            <a:spAutoFit/>
          </a:bodyPr>
          <a:lstStyle/>
          <a:p>
            <a:r>
              <a:rPr lang="en-US" sz="4000" dirty="0">
                <a:solidFill>
                  <a:schemeClr val="bg1"/>
                </a:solidFill>
                <a:latin typeface="Constantia" panose="02030602050306030303" pitchFamily="18" charset="0"/>
              </a:rPr>
              <a:t>Grain Bins </a:t>
            </a:r>
          </a:p>
        </p:txBody>
      </p:sp>
      <p:sp>
        <p:nvSpPr>
          <p:cNvPr id="11" name="TextBox 10">
            <a:extLst>
              <a:ext uri="{FF2B5EF4-FFF2-40B4-BE49-F238E27FC236}">
                <a16:creationId xmlns:a16="http://schemas.microsoft.com/office/drawing/2014/main" id="{EEBB3691-D5AE-44C0-8477-FCE40BC4B383}"/>
              </a:ext>
            </a:extLst>
          </p:cNvPr>
          <p:cNvSpPr txBox="1"/>
          <p:nvPr/>
        </p:nvSpPr>
        <p:spPr>
          <a:xfrm>
            <a:off x="6096000" y="293757"/>
            <a:ext cx="3270054" cy="707886"/>
          </a:xfrm>
          <a:prstGeom prst="rect">
            <a:avLst/>
          </a:prstGeom>
          <a:noFill/>
        </p:spPr>
        <p:txBody>
          <a:bodyPr wrap="square" rtlCol="0">
            <a:spAutoFit/>
          </a:bodyPr>
          <a:lstStyle/>
          <a:p>
            <a:r>
              <a:rPr lang="en-US" sz="4000" dirty="0">
                <a:solidFill>
                  <a:schemeClr val="bg1"/>
                </a:solidFill>
                <a:latin typeface="Constantia" panose="02030602050306030303" pitchFamily="18" charset="0"/>
              </a:rPr>
              <a:t>Commodities</a:t>
            </a:r>
          </a:p>
        </p:txBody>
      </p:sp>
    </p:spTree>
    <p:extLst>
      <p:ext uri="{BB962C8B-B14F-4D97-AF65-F5344CB8AC3E}">
        <p14:creationId xmlns:p14="http://schemas.microsoft.com/office/powerpoint/2010/main" val="3140225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864FF7-D0DB-4A2C-B832-CC3A92BE4549}"/>
              </a:ext>
            </a:extLst>
          </p:cNvPr>
          <p:cNvSpPr txBox="1"/>
          <p:nvPr/>
        </p:nvSpPr>
        <p:spPr>
          <a:xfrm>
            <a:off x="798945" y="1589039"/>
            <a:ext cx="5067300" cy="769441"/>
          </a:xfrm>
          <a:prstGeom prst="rect">
            <a:avLst/>
          </a:prstGeom>
          <a:noFill/>
        </p:spPr>
        <p:txBody>
          <a:bodyPr wrap="square" rtlCol="0">
            <a:spAutoFit/>
          </a:bodyPr>
          <a:lstStyle/>
          <a:p>
            <a:pPr defTabSz="685800"/>
            <a:r>
              <a:rPr lang="en-US" sz="4400" b="1" dirty="0">
                <a:solidFill>
                  <a:srgbClr val="3D7F40"/>
                </a:solidFill>
                <a:latin typeface="Constantia" panose="02030602050306030303" pitchFamily="18" charset="0"/>
              </a:rPr>
              <a:t>Behavior Coding </a:t>
            </a:r>
          </a:p>
        </p:txBody>
      </p:sp>
      <p:sp>
        <p:nvSpPr>
          <p:cNvPr id="4" name="Rectangle 3">
            <a:extLst>
              <a:ext uri="{FF2B5EF4-FFF2-40B4-BE49-F238E27FC236}">
                <a16:creationId xmlns:a16="http://schemas.microsoft.com/office/drawing/2014/main" id="{885FC67F-FAB4-4E65-B3D6-4A172C6089EB}"/>
              </a:ext>
            </a:extLst>
          </p:cNvPr>
          <p:cNvSpPr/>
          <p:nvPr/>
        </p:nvSpPr>
        <p:spPr>
          <a:xfrm>
            <a:off x="798945" y="2362200"/>
            <a:ext cx="2362200" cy="2971800"/>
          </a:xfrm>
          <a:prstGeom prst="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C81B9F-3E7C-4705-8B22-59427F8A3E15}"/>
              </a:ext>
            </a:extLst>
          </p:cNvPr>
          <p:cNvSpPr/>
          <p:nvPr/>
        </p:nvSpPr>
        <p:spPr>
          <a:xfrm>
            <a:off x="3535218" y="2362200"/>
            <a:ext cx="2362200" cy="2971800"/>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A2C405-5760-4E4B-A026-CCFEE248CB5F}"/>
              </a:ext>
            </a:extLst>
          </p:cNvPr>
          <p:cNvSpPr/>
          <p:nvPr/>
        </p:nvSpPr>
        <p:spPr>
          <a:xfrm>
            <a:off x="6271491" y="2362200"/>
            <a:ext cx="2362200" cy="29718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66050B-B0DD-40B9-A920-052F6AB64762}"/>
              </a:ext>
            </a:extLst>
          </p:cNvPr>
          <p:cNvSpPr txBox="1"/>
          <p:nvPr/>
        </p:nvSpPr>
        <p:spPr>
          <a:xfrm>
            <a:off x="1219200" y="3386435"/>
            <a:ext cx="1752600" cy="923330"/>
          </a:xfrm>
          <a:prstGeom prst="rect">
            <a:avLst/>
          </a:prstGeom>
          <a:noFill/>
        </p:spPr>
        <p:txBody>
          <a:bodyPr wrap="square" rtlCol="0">
            <a:spAutoFit/>
          </a:bodyPr>
          <a:lstStyle/>
          <a:p>
            <a:r>
              <a:rPr lang="en-US" dirty="0">
                <a:solidFill>
                  <a:schemeClr val="tx1">
                    <a:lumMod val="85000"/>
                    <a:lumOff val="15000"/>
                  </a:schemeClr>
                </a:solidFill>
                <a:latin typeface="Constantia" panose="02030602050306030303" pitchFamily="18" charset="0"/>
              </a:rPr>
              <a:t>Interviewer Performance </a:t>
            </a:r>
          </a:p>
          <a:p>
            <a:endParaRPr lang="en-US" dirty="0"/>
          </a:p>
        </p:txBody>
      </p:sp>
      <p:sp>
        <p:nvSpPr>
          <p:cNvPr id="9" name="TextBox 8">
            <a:extLst>
              <a:ext uri="{FF2B5EF4-FFF2-40B4-BE49-F238E27FC236}">
                <a16:creationId xmlns:a16="http://schemas.microsoft.com/office/drawing/2014/main" id="{2708BC13-45DA-4179-A748-7921C7F2B6FB}"/>
              </a:ext>
            </a:extLst>
          </p:cNvPr>
          <p:cNvSpPr txBox="1"/>
          <p:nvPr/>
        </p:nvSpPr>
        <p:spPr>
          <a:xfrm>
            <a:off x="3915641" y="3124200"/>
            <a:ext cx="1714500" cy="1200329"/>
          </a:xfrm>
          <a:prstGeom prst="rect">
            <a:avLst/>
          </a:prstGeom>
          <a:noFill/>
        </p:spPr>
        <p:txBody>
          <a:bodyPr wrap="square" rtlCol="0">
            <a:spAutoFit/>
          </a:bodyPr>
          <a:lstStyle/>
          <a:p>
            <a:r>
              <a:rPr lang="en-US" dirty="0">
                <a:solidFill>
                  <a:schemeClr val="bg1"/>
                </a:solidFill>
                <a:latin typeface="Constantia" panose="02030602050306030303" pitchFamily="18" charset="0"/>
              </a:rPr>
              <a:t>Questionnaire wording and administration by interviewers  </a:t>
            </a:r>
          </a:p>
        </p:txBody>
      </p:sp>
      <p:sp>
        <p:nvSpPr>
          <p:cNvPr id="10" name="TextBox 9">
            <a:extLst>
              <a:ext uri="{FF2B5EF4-FFF2-40B4-BE49-F238E27FC236}">
                <a16:creationId xmlns:a16="http://schemas.microsoft.com/office/drawing/2014/main" id="{B49BF7B9-2FFA-4972-9811-BBD0F51D5572}"/>
              </a:ext>
            </a:extLst>
          </p:cNvPr>
          <p:cNvSpPr txBox="1"/>
          <p:nvPr/>
        </p:nvSpPr>
        <p:spPr>
          <a:xfrm>
            <a:off x="6629400" y="2971800"/>
            <a:ext cx="1905000" cy="1477328"/>
          </a:xfrm>
          <a:prstGeom prst="rect">
            <a:avLst/>
          </a:prstGeom>
          <a:noFill/>
        </p:spPr>
        <p:txBody>
          <a:bodyPr wrap="square" rtlCol="0">
            <a:spAutoFit/>
          </a:bodyPr>
          <a:lstStyle/>
          <a:p>
            <a:r>
              <a:rPr lang="en-US" dirty="0">
                <a:solidFill>
                  <a:schemeClr val="bg1"/>
                </a:solidFill>
                <a:latin typeface="Constantia" panose="02030602050306030303" pitchFamily="18" charset="0"/>
              </a:rPr>
              <a:t>Codes interaction between interviewer and respondent </a:t>
            </a:r>
          </a:p>
        </p:txBody>
      </p:sp>
      <p:sp>
        <p:nvSpPr>
          <p:cNvPr id="3" name="Slide Number Placeholder 2">
            <a:extLst>
              <a:ext uri="{FF2B5EF4-FFF2-40B4-BE49-F238E27FC236}">
                <a16:creationId xmlns:a16="http://schemas.microsoft.com/office/drawing/2014/main" id="{54A65468-E73C-46AC-B8B7-AB3E3ED38CE9}"/>
              </a:ext>
            </a:extLst>
          </p:cNvPr>
          <p:cNvSpPr>
            <a:spLocks noGrp="1"/>
          </p:cNvSpPr>
          <p:nvPr>
            <p:ph type="sldNum" sz="quarter" idx="12"/>
          </p:nvPr>
        </p:nvSpPr>
        <p:spPr/>
        <p:txBody>
          <a:bodyPr/>
          <a:lstStyle/>
          <a:p>
            <a:fld id="{1D0821A3-1F30-44D6-942C-0ED9EAF2D98A}" type="slidenum">
              <a:rPr lang="en-US" smtClean="0"/>
              <a:t>7</a:t>
            </a:fld>
            <a:endParaRPr lang="en-US"/>
          </a:p>
        </p:txBody>
      </p:sp>
    </p:spTree>
    <p:extLst>
      <p:ext uri="{BB962C8B-B14F-4D97-AF65-F5344CB8AC3E}">
        <p14:creationId xmlns:p14="http://schemas.microsoft.com/office/powerpoint/2010/main" val="11446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F876B-4F83-4614-BDE5-C48665CD5058}"/>
              </a:ext>
            </a:extLst>
          </p:cNvPr>
          <p:cNvSpPr/>
          <p:nvPr/>
        </p:nvSpPr>
        <p:spPr>
          <a:xfrm>
            <a:off x="22045" y="699811"/>
            <a:ext cx="3958103" cy="5872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D8848338-7967-466E-AD5C-66DBC689D0A6}"/>
              </a:ext>
            </a:extLst>
          </p:cNvPr>
          <p:cNvSpPr/>
          <p:nvPr/>
        </p:nvSpPr>
        <p:spPr>
          <a:xfrm>
            <a:off x="3991171" y="699811"/>
            <a:ext cx="2580458" cy="2936013"/>
          </a:xfrm>
          <a:prstGeom prst="rect">
            <a:avLst/>
          </a:prstGeom>
          <a:solidFill>
            <a:srgbClr val="3D7F40"/>
          </a:solidFill>
          <a:ln w="12700" cap="flat" cmpd="sng" algn="ctr">
            <a:noFill/>
            <a:prstDash val="solid"/>
            <a:miter lim="800000"/>
          </a:ln>
          <a:effectLst/>
        </p:spPr>
        <p:txBody>
          <a:bodyPr rtlCol="0" anchor="ctr"/>
          <a:lstStyle/>
          <a:p>
            <a:pPr algn="ctr" defTabSz="685800"/>
            <a:endParaRPr lang="en-US" sz="1350">
              <a:solidFill>
                <a:prstClr val="white"/>
              </a:solidFill>
              <a:latin typeface="Calibri" panose="020F0502020204030204"/>
              <a:cs typeface="Arial"/>
              <a:sym typeface="Arial"/>
            </a:endParaRPr>
          </a:p>
        </p:txBody>
      </p:sp>
      <p:sp>
        <p:nvSpPr>
          <p:cNvPr id="9" name="Rectangle 8">
            <a:extLst>
              <a:ext uri="{FF2B5EF4-FFF2-40B4-BE49-F238E27FC236}">
                <a16:creationId xmlns:a16="http://schemas.microsoft.com/office/drawing/2014/main" id="{332E1640-7663-47C3-934A-9397B3E61646}"/>
              </a:ext>
            </a:extLst>
          </p:cNvPr>
          <p:cNvSpPr/>
          <p:nvPr/>
        </p:nvSpPr>
        <p:spPr>
          <a:xfrm>
            <a:off x="6563542" y="3635824"/>
            <a:ext cx="2580458" cy="2936013"/>
          </a:xfrm>
          <a:prstGeom prst="rect">
            <a:avLst/>
          </a:prstGeom>
          <a:solidFill>
            <a:schemeClr val="bg2">
              <a:lumMod val="25000"/>
            </a:schemeClr>
          </a:solidFill>
          <a:ln w="12700" cap="flat" cmpd="sng" algn="ctr">
            <a:noFill/>
            <a:prstDash val="solid"/>
            <a:miter lim="800000"/>
          </a:ln>
          <a:effectLst/>
        </p:spPr>
        <p:txBody>
          <a:bodyPr rtlCol="0" anchor="ctr"/>
          <a:lstStyle/>
          <a:p>
            <a:pPr algn="ctr" defTabSz="685800"/>
            <a:endParaRPr lang="en-US" sz="1350">
              <a:solidFill>
                <a:prstClr val="white"/>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id="{A9B905C5-D610-4B5A-8942-B2D13E2DE6E2}"/>
              </a:ext>
            </a:extLst>
          </p:cNvPr>
          <p:cNvSpPr txBox="1"/>
          <p:nvPr/>
        </p:nvSpPr>
        <p:spPr>
          <a:xfrm>
            <a:off x="838200" y="3075057"/>
            <a:ext cx="2756262" cy="707886"/>
          </a:xfrm>
          <a:prstGeom prst="rect">
            <a:avLst/>
          </a:prstGeom>
          <a:noFill/>
        </p:spPr>
        <p:txBody>
          <a:bodyPr wrap="square" rtlCol="0">
            <a:spAutoFit/>
          </a:bodyPr>
          <a:lstStyle/>
          <a:p>
            <a:pPr defTabSz="685800"/>
            <a:r>
              <a:rPr lang="en-US" sz="4000" b="1" dirty="0">
                <a:solidFill>
                  <a:prstClr val="white"/>
                </a:solidFill>
                <a:latin typeface="Constantia" panose="02030602050306030303" pitchFamily="18" charset="0"/>
              </a:rPr>
              <a:t>Methods</a:t>
            </a:r>
            <a:r>
              <a:rPr lang="en-US" sz="1350" dirty="0">
                <a:solidFill>
                  <a:prstClr val="black"/>
                </a:solidFill>
                <a:latin typeface="Calibri" panose="020F0502020204030204"/>
              </a:rPr>
              <a:t> </a:t>
            </a:r>
          </a:p>
        </p:txBody>
      </p:sp>
      <p:pic>
        <p:nvPicPr>
          <p:cNvPr id="12" name="Graphic 11" descr="Telephone outline">
            <a:extLst>
              <a:ext uri="{FF2B5EF4-FFF2-40B4-BE49-F238E27FC236}">
                <a16:creationId xmlns:a16="http://schemas.microsoft.com/office/drawing/2014/main" id="{025883D6-732D-4C7F-A08A-23EB66ACD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6932" y="1158756"/>
            <a:ext cx="839288" cy="839288"/>
          </a:xfrm>
          <a:prstGeom prst="rect">
            <a:avLst/>
          </a:prstGeom>
        </p:spPr>
      </p:pic>
      <p:sp>
        <p:nvSpPr>
          <p:cNvPr id="13" name="TextBox 12">
            <a:extLst>
              <a:ext uri="{FF2B5EF4-FFF2-40B4-BE49-F238E27FC236}">
                <a16:creationId xmlns:a16="http://schemas.microsoft.com/office/drawing/2014/main" id="{34F5427D-F763-414E-8116-EABDB1AB4C72}"/>
              </a:ext>
            </a:extLst>
          </p:cNvPr>
          <p:cNvSpPr txBox="1"/>
          <p:nvPr/>
        </p:nvSpPr>
        <p:spPr>
          <a:xfrm>
            <a:off x="4128269" y="2071985"/>
            <a:ext cx="2333429" cy="1477328"/>
          </a:xfrm>
          <a:prstGeom prst="rect">
            <a:avLst/>
          </a:prstGeom>
          <a:noFill/>
        </p:spPr>
        <p:txBody>
          <a:bodyPr wrap="square" rtlCol="0">
            <a:spAutoFit/>
          </a:bodyPr>
          <a:lstStyle/>
          <a:p>
            <a:pPr defTabSz="685800"/>
            <a:r>
              <a:rPr lang="en-US" dirty="0">
                <a:solidFill>
                  <a:schemeClr val="bg1"/>
                </a:solidFill>
                <a:latin typeface="Constantia" panose="02030602050306030303" pitchFamily="18" charset="0"/>
              </a:rPr>
              <a:t>December 2019 Agricultural Survey</a:t>
            </a:r>
          </a:p>
          <a:p>
            <a:pPr defTabSz="685800"/>
            <a:endParaRPr lang="en-US" dirty="0">
              <a:solidFill>
                <a:schemeClr val="bg1"/>
              </a:solidFill>
              <a:latin typeface="Constantia" panose="02030602050306030303" pitchFamily="18" charset="0"/>
            </a:endParaRPr>
          </a:p>
          <a:p>
            <a:pPr defTabSz="685800"/>
            <a:r>
              <a:rPr lang="en-US" dirty="0">
                <a:solidFill>
                  <a:schemeClr val="bg1"/>
                </a:solidFill>
                <a:latin typeface="Constantia" panose="02030602050306030303" pitchFamily="18" charset="0"/>
              </a:rPr>
              <a:t>20 computer assisted telephone interviews </a:t>
            </a:r>
          </a:p>
        </p:txBody>
      </p:sp>
      <p:pic>
        <p:nvPicPr>
          <p:cNvPr id="15" name="Graphic 14" descr="Agriculture outline">
            <a:extLst>
              <a:ext uri="{FF2B5EF4-FFF2-40B4-BE49-F238E27FC236}">
                <a16:creationId xmlns:a16="http://schemas.microsoft.com/office/drawing/2014/main" id="{368E3C74-42E0-46BB-9AC7-7F0D8AADC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0228" y="1235500"/>
            <a:ext cx="685800" cy="685800"/>
          </a:xfrm>
          <a:prstGeom prst="rect">
            <a:avLst/>
          </a:prstGeom>
        </p:spPr>
      </p:pic>
      <p:sp>
        <p:nvSpPr>
          <p:cNvPr id="16" name="TextBox 15">
            <a:extLst>
              <a:ext uri="{FF2B5EF4-FFF2-40B4-BE49-F238E27FC236}">
                <a16:creationId xmlns:a16="http://schemas.microsoft.com/office/drawing/2014/main" id="{8036B19F-C32B-4A74-A777-8C2C107B5672}"/>
              </a:ext>
            </a:extLst>
          </p:cNvPr>
          <p:cNvSpPr txBox="1"/>
          <p:nvPr/>
        </p:nvSpPr>
        <p:spPr>
          <a:xfrm>
            <a:off x="7201374" y="2032377"/>
            <a:ext cx="1920581" cy="1685077"/>
          </a:xfrm>
          <a:prstGeom prst="rect">
            <a:avLst/>
          </a:prstGeom>
          <a:noFill/>
        </p:spPr>
        <p:txBody>
          <a:bodyPr wrap="square" rtlCol="0">
            <a:spAutoFit/>
          </a:bodyPr>
          <a:lstStyle/>
          <a:p>
            <a:pPr defTabSz="685800"/>
            <a:r>
              <a:rPr lang="en-US" dirty="0">
                <a:solidFill>
                  <a:prstClr val="black"/>
                </a:solidFill>
                <a:latin typeface="Constantia" panose="02030602050306030303" pitchFamily="18" charset="0"/>
              </a:rPr>
              <a:t>4 states: </a:t>
            </a:r>
          </a:p>
          <a:p>
            <a:pPr defTabSz="685800"/>
            <a:r>
              <a:rPr lang="en-US" dirty="0">
                <a:solidFill>
                  <a:prstClr val="black"/>
                </a:solidFill>
                <a:latin typeface="Constantia" panose="02030602050306030303" pitchFamily="18" charset="0"/>
              </a:rPr>
              <a:t>North Dakota, South Dakota, Nebraska and Kansas </a:t>
            </a:r>
          </a:p>
          <a:p>
            <a:pPr defTabSz="685800"/>
            <a:endParaRPr lang="en-US" sz="1350" dirty="0">
              <a:solidFill>
                <a:prstClr val="black"/>
              </a:solidFill>
              <a:latin typeface="Constantia" panose="02030602050306030303" pitchFamily="18" charset="0"/>
            </a:endParaRPr>
          </a:p>
        </p:txBody>
      </p:sp>
      <p:pic>
        <p:nvPicPr>
          <p:cNvPr id="18" name="Graphic 17" descr="Programmer female with solid fill">
            <a:extLst>
              <a:ext uri="{FF2B5EF4-FFF2-40B4-BE49-F238E27FC236}">
                <a16:creationId xmlns:a16="http://schemas.microsoft.com/office/drawing/2014/main" id="{CB31B331-8950-4CB4-84A5-666B5688CF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0420" y="3967760"/>
            <a:ext cx="685800" cy="685800"/>
          </a:xfrm>
          <a:prstGeom prst="rect">
            <a:avLst/>
          </a:prstGeom>
        </p:spPr>
      </p:pic>
      <p:sp>
        <p:nvSpPr>
          <p:cNvPr id="19" name="TextBox 18">
            <a:extLst>
              <a:ext uri="{FF2B5EF4-FFF2-40B4-BE49-F238E27FC236}">
                <a16:creationId xmlns:a16="http://schemas.microsoft.com/office/drawing/2014/main" id="{773DF22D-6B9B-43C7-AB9F-80122F68934E}"/>
              </a:ext>
            </a:extLst>
          </p:cNvPr>
          <p:cNvSpPr txBox="1"/>
          <p:nvPr/>
        </p:nvSpPr>
        <p:spPr>
          <a:xfrm>
            <a:off x="4314876" y="4960835"/>
            <a:ext cx="2237643" cy="1200329"/>
          </a:xfrm>
          <a:prstGeom prst="rect">
            <a:avLst/>
          </a:prstGeom>
          <a:noFill/>
        </p:spPr>
        <p:txBody>
          <a:bodyPr wrap="square" rtlCol="0">
            <a:spAutoFit/>
          </a:bodyPr>
          <a:lstStyle/>
          <a:p>
            <a:pPr defTabSz="685800"/>
            <a:r>
              <a:rPr lang="en-US" dirty="0">
                <a:solidFill>
                  <a:prstClr val="black"/>
                </a:solidFill>
                <a:latin typeface="Constantia" panose="02030602050306030303" pitchFamily="18" charset="0"/>
              </a:rPr>
              <a:t>Screen shots from the CATI instrument were coded in the appendix </a:t>
            </a:r>
          </a:p>
        </p:txBody>
      </p:sp>
      <p:sp>
        <p:nvSpPr>
          <p:cNvPr id="3" name="TextBox 2">
            <a:extLst>
              <a:ext uri="{FF2B5EF4-FFF2-40B4-BE49-F238E27FC236}">
                <a16:creationId xmlns:a16="http://schemas.microsoft.com/office/drawing/2014/main" id="{2BB6989F-B136-403F-9A07-C59ABDFF0B7B}"/>
              </a:ext>
            </a:extLst>
          </p:cNvPr>
          <p:cNvSpPr txBox="1"/>
          <p:nvPr/>
        </p:nvSpPr>
        <p:spPr>
          <a:xfrm>
            <a:off x="7010400" y="4734119"/>
            <a:ext cx="1976966" cy="1661993"/>
          </a:xfrm>
          <a:prstGeom prst="rect">
            <a:avLst/>
          </a:prstGeom>
          <a:noFill/>
        </p:spPr>
        <p:txBody>
          <a:bodyPr wrap="square" rtlCol="0">
            <a:spAutoFit/>
          </a:bodyPr>
          <a:lstStyle/>
          <a:p>
            <a:r>
              <a:rPr lang="en-US" sz="1700" dirty="0">
                <a:solidFill>
                  <a:schemeClr val="bg1"/>
                </a:solidFill>
                <a:latin typeface="Constantia" panose="02030602050306030303" pitchFamily="18" charset="0"/>
              </a:rPr>
              <a:t>Questions on Storage Capacity, Crops Stored on This Operation and Unharvested Crops were coded </a:t>
            </a:r>
          </a:p>
        </p:txBody>
      </p:sp>
      <p:pic>
        <p:nvPicPr>
          <p:cNvPr id="5" name="Graphic 4" descr="Paper outline">
            <a:extLst>
              <a:ext uri="{FF2B5EF4-FFF2-40B4-BE49-F238E27FC236}">
                <a16:creationId xmlns:a16="http://schemas.microsoft.com/office/drawing/2014/main" id="{5108345F-56D2-4D4E-823A-6ECA079799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0228" y="4015342"/>
            <a:ext cx="590635" cy="590635"/>
          </a:xfrm>
          <a:prstGeom prst="rect">
            <a:avLst/>
          </a:prstGeom>
        </p:spPr>
      </p:pic>
      <p:sp>
        <p:nvSpPr>
          <p:cNvPr id="4" name="Slide Number Placeholder 3">
            <a:extLst>
              <a:ext uri="{FF2B5EF4-FFF2-40B4-BE49-F238E27FC236}">
                <a16:creationId xmlns:a16="http://schemas.microsoft.com/office/drawing/2014/main" id="{429CAC04-9FB4-48E1-A806-C805BA0207A8}"/>
              </a:ext>
            </a:extLst>
          </p:cNvPr>
          <p:cNvSpPr>
            <a:spLocks noGrp="1"/>
          </p:cNvSpPr>
          <p:nvPr>
            <p:ph type="sldNum" sz="quarter" idx="12"/>
          </p:nvPr>
        </p:nvSpPr>
        <p:spPr/>
        <p:txBody>
          <a:bodyPr/>
          <a:lstStyle/>
          <a:p>
            <a:fld id="{1D0821A3-1F30-44D6-942C-0ED9EAF2D98A}" type="slidenum">
              <a:rPr lang="en-US" smtClean="0"/>
              <a:t>8</a:t>
            </a:fld>
            <a:endParaRPr lang="en-US"/>
          </a:p>
        </p:txBody>
      </p:sp>
    </p:spTree>
    <p:extLst>
      <p:ext uri="{BB962C8B-B14F-4D97-AF65-F5344CB8AC3E}">
        <p14:creationId xmlns:p14="http://schemas.microsoft.com/office/powerpoint/2010/main" val="99740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F37C81-6868-4DBE-9200-939D6DA82FEC}"/>
              </a:ext>
            </a:extLst>
          </p:cNvPr>
          <p:cNvSpPr/>
          <p:nvPr/>
        </p:nvSpPr>
        <p:spPr>
          <a:xfrm>
            <a:off x="4735285" y="3360984"/>
            <a:ext cx="4408715" cy="2639766"/>
          </a:xfrm>
          <a:prstGeom prst="rect">
            <a:avLst/>
          </a:prstGeom>
          <a:solidFill>
            <a:srgbClr val="3D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AB8F374D-085D-4DFD-A3BB-CE9793E9F463}"/>
              </a:ext>
            </a:extLst>
          </p:cNvPr>
          <p:cNvSpPr/>
          <p:nvPr/>
        </p:nvSpPr>
        <p:spPr>
          <a:xfrm>
            <a:off x="0" y="857250"/>
            <a:ext cx="4735285"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239ED946-4E86-4D93-BAB0-7C13DDFF68BF}"/>
              </a:ext>
            </a:extLst>
          </p:cNvPr>
          <p:cNvSpPr txBox="1"/>
          <p:nvPr/>
        </p:nvSpPr>
        <p:spPr>
          <a:xfrm>
            <a:off x="1057287" y="2637709"/>
            <a:ext cx="3513909" cy="1446550"/>
          </a:xfrm>
          <a:prstGeom prst="rect">
            <a:avLst/>
          </a:prstGeom>
          <a:noFill/>
        </p:spPr>
        <p:txBody>
          <a:bodyPr wrap="square" rtlCol="0">
            <a:spAutoFit/>
          </a:bodyPr>
          <a:lstStyle/>
          <a:p>
            <a:pPr defTabSz="685800"/>
            <a:r>
              <a:rPr lang="en-US" sz="4400" b="1" dirty="0">
                <a:solidFill>
                  <a:prstClr val="white"/>
                </a:solidFill>
                <a:latin typeface="Constantia" panose="02030602050306030303" pitchFamily="18" charset="0"/>
                <a:ea typeface="Verdana" panose="020B0604030504040204" pitchFamily="34" charset="0"/>
                <a:cs typeface="Verdana" panose="020B0604030504040204" pitchFamily="34" charset="0"/>
              </a:rPr>
              <a:t>Coding Behaviors </a:t>
            </a:r>
          </a:p>
        </p:txBody>
      </p:sp>
      <p:sp>
        <p:nvSpPr>
          <p:cNvPr id="6" name="TextBox 5">
            <a:extLst>
              <a:ext uri="{FF2B5EF4-FFF2-40B4-BE49-F238E27FC236}">
                <a16:creationId xmlns:a16="http://schemas.microsoft.com/office/drawing/2014/main" id="{98A6E375-BF40-489F-8CDC-55DCA613468E}"/>
              </a:ext>
            </a:extLst>
          </p:cNvPr>
          <p:cNvSpPr txBox="1"/>
          <p:nvPr/>
        </p:nvSpPr>
        <p:spPr>
          <a:xfrm>
            <a:off x="5562600" y="4203813"/>
            <a:ext cx="4183464" cy="954107"/>
          </a:xfrm>
          <a:prstGeom prst="rect">
            <a:avLst/>
          </a:prstGeom>
          <a:noFill/>
        </p:spPr>
        <p:txBody>
          <a:bodyPr wrap="square" rtlCol="0">
            <a:spAutoFit/>
          </a:bodyPr>
          <a:lstStyle/>
          <a:p>
            <a:pPr defTabSz="685800"/>
            <a:r>
              <a:rPr lang="en-US" sz="2800" dirty="0">
                <a:solidFill>
                  <a:prstClr val="white"/>
                </a:solidFill>
                <a:latin typeface="Constantia" panose="02030602050306030303" pitchFamily="18" charset="0"/>
                <a:ea typeface="Verdana" panose="020B0604030504040204" pitchFamily="34" charset="0"/>
                <a:cs typeface="Verdana" panose="020B0604030504040204" pitchFamily="34" charset="0"/>
              </a:rPr>
              <a:t>INTERVIEWER BEHAVIORS </a:t>
            </a:r>
          </a:p>
        </p:txBody>
      </p:sp>
      <p:sp>
        <p:nvSpPr>
          <p:cNvPr id="7" name="TextBox 6">
            <a:extLst>
              <a:ext uri="{FF2B5EF4-FFF2-40B4-BE49-F238E27FC236}">
                <a16:creationId xmlns:a16="http://schemas.microsoft.com/office/drawing/2014/main" id="{9721FA5E-0030-455B-B3EB-7B3BC59914EF}"/>
              </a:ext>
            </a:extLst>
          </p:cNvPr>
          <p:cNvSpPr txBox="1"/>
          <p:nvPr/>
        </p:nvSpPr>
        <p:spPr>
          <a:xfrm>
            <a:off x="5459772" y="1683602"/>
            <a:ext cx="4389120" cy="954107"/>
          </a:xfrm>
          <a:prstGeom prst="rect">
            <a:avLst/>
          </a:prstGeom>
          <a:noFill/>
        </p:spPr>
        <p:txBody>
          <a:bodyPr wrap="square" rtlCol="0">
            <a:spAutoFit/>
          </a:bodyPr>
          <a:lstStyle/>
          <a:p>
            <a:pPr defTabSz="685800"/>
            <a:r>
              <a:rPr lang="en-US" sz="2800" dirty="0">
                <a:solidFill>
                  <a:prstClr val="black"/>
                </a:solidFill>
                <a:latin typeface="Constantia" panose="02030602050306030303" pitchFamily="18" charset="0"/>
                <a:ea typeface="Verdana" panose="020B0604030504040204" pitchFamily="34" charset="0"/>
                <a:cs typeface="Verdana" panose="020B0604030504040204" pitchFamily="34" charset="0"/>
              </a:rPr>
              <a:t>RESPONDENT BEHAVIORS </a:t>
            </a:r>
          </a:p>
        </p:txBody>
      </p:sp>
      <p:sp>
        <p:nvSpPr>
          <p:cNvPr id="5" name="Slide Number Placeholder 4">
            <a:extLst>
              <a:ext uri="{FF2B5EF4-FFF2-40B4-BE49-F238E27FC236}">
                <a16:creationId xmlns:a16="http://schemas.microsoft.com/office/drawing/2014/main" id="{73D9890A-DD56-4B0B-95B0-2ECA0F67038A}"/>
              </a:ext>
            </a:extLst>
          </p:cNvPr>
          <p:cNvSpPr>
            <a:spLocks noGrp="1"/>
          </p:cNvSpPr>
          <p:nvPr>
            <p:ph type="sldNum" sz="quarter" idx="12"/>
          </p:nvPr>
        </p:nvSpPr>
        <p:spPr/>
        <p:txBody>
          <a:bodyPr/>
          <a:lstStyle/>
          <a:p>
            <a:fld id="{1D0821A3-1F30-44D6-942C-0ED9EAF2D98A}" type="slidenum">
              <a:rPr lang="en-US" smtClean="0"/>
              <a:t>9</a:t>
            </a:fld>
            <a:endParaRPr lang="en-US"/>
          </a:p>
        </p:txBody>
      </p:sp>
    </p:spTree>
    <p:extLst>
      <p:ext uri="{BB962C8B-B14F-4D97-AF65-F5344CB8AC3E}">
        <p14:creationId xmlns:p14="http://schemas.microsoft.com/office/powerpoint/2010/main" val="84296980"/>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7C56BF46C4784A9EDE2967E04F8506" ma:contentTypeVersion="8" ma:contentTypeDescription="Create a new document." ma:contentTypeScope="" ma:versionID="27daeb0c3647e4aefbd4bcca8323d75d">
  <xsd:schema xmlns:xsd="http://www.w3.org/2001/XMLSchema" xmlns:xs="http://www.w3.org/2001/XMLSchema" xmlns:p="http://schemas.microsoft.com/office/2006/metadata/properties" xmlns:ns1="http://schemas.microsoft.com/sharepoint/v3" xmlns:ns3="b4b2b129-5fd4-4ae0-9416-d94006e3a083" targetNamespace="http://schemas.microsoft.com/office/2006/metadata/properties" ma:root="true" ma:fieldsID="b18cc396bed30cc004a32b8dd5d14528" ns1:_="" ns3:_="">
    <xsd:import namespace="http://schemas.microsoft.com/sharepoint/v3"/>
    <xsd:import namespace="b4b2b129-5fd4-4ae0-9416-d94006e3a083"/>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b2b129-5fd4-4ae0-9416-d94006e3a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DE951C-AD67-4E3B-A29D-21927271FE33}">
  <ds:schemaRefs>
    <ds:schemaRef ds:uri="http://purl.org/dc/dcmitype/"/>
    <ds:schemaRef ds:uri="http://schemas.microsoft.com/office/2006/documentManagement/types"/>
    <ds:schemaRef ds:uri="http://schemas.microsoft.com/sharepoint/v3"/>
    <ds:schemaRef ds:uri="http://www.w3.org/XML/1998/namespace"/>
    <ds:schemaRef ds:uri="http://schemas.microsoft.com/office/infopath/2007/PartnerControls"/>
    <ds:schemaRef ds:uri="http://purl.org/dc/terms/"/>
    <ds:schemaRef ds:uri="http://purl.org/dc/elements/1.1/"/>
    <ds:schemaRef ds:uri="http://schemas.openxmlformats.org/package/2006/metadata/core-properties"/>
    <ds:schemaRef ds:uri="b4b2b129-5fd4-4ae0-9416-d94006e3a083"/>
    <ds:schemaRef ds:uri="http://schemas.microsoft.com/office/2006/metadata/properties"/>
  </ds:schemaRefs>
</ds:datastoreItem>
</file>

<file path=customXml/itemProps2.xml><?xml version="1.0" encoding="utf-8"?>
<ds:datastoreItem xmlns:ds="http://schemas.openxmlformats.org/officeDocument/2006/customXml" ds:itemID="{B0F674D2-220A-4A00-A47D-557357729BCE}">
  <ds:schemaRefs>
    <ds:schemaRef ds:uri="http://schemas.microsoft.com/sharepoint/v3/contenttype/forms"/>
  </ds:schemaRefs>
</ds:datastoreItem>
</file>

<file path=customXml/itemProps3.xml><?xml version="1.0" encoding="utf-8"?>
<ds:datastoreItem xmlns:ds="http://schemas.openxmlformats.org/officeDocument/2006/customXml" ds:itemID="{D9D48716-0C50-4FE5-87A4-651BE589D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b2b129-5fd4-4ae0-9416-d94006e3a0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18604</TotalTime>
  <Words>1460</Words>
  <Application>Microsoft Office PowerPoint</Application>
  <PresentationFormat>On-screen Show (4:3)</PresentationFormat>
  <Paragraphs>367</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Constantia</vt:lpstr>
      <vt:lpstr>Times New Roman</vt:lpstr>
      <vt:lpstr>14_Custom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Interviewer Behavior (n=201) </vt:lpstr>
      <vt:lpstr>Interviewer Behavior by Question Type (n=201)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 - NASS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the NASS Grain Stocks Program</dc:title>
  <dc:creator>Ashley Thompson</dc:creator>
  <cp:lastModifiedBy>Thompson, Ashley - REE-NASS, Washington, DC</cp:lastModifiedBy>
  <cp:revision>132</cp:revision>
  <dcterms:created xsi:type="dcterms:W3CDTF">2012-07-10T15:52:31Z</dcterms:created>
  <dcterms:modified xsi:type="dcterms:W3CDTF">2021-10-27T21:39:44Z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0x0101003F7C56BF46C4784A9EDE2967E04F8506</vt:lpwstr>
  </property>
  <property fmtid="{D5CDD505-2E9C-101B-9397-08002B2CF9AE}" pid="3" name="_dlc_DocIdItemGuid">
    <vt:lpwstr>d3efba70-9006-4aba-996e-51ffe4cc85d5</vt:lpwstr>
  </property>
  <property fmtid="{D5CDD505-2E9C-101B-9397-08002B2CF9AE}" pid="4" name="Org Units">
    <vt:lpwstr>339;#PAO|f084ad81-e6cf-4995-a23a-022d61cd5175</vt:lpwstr>
  </property>
  <property fmtid="{D5CDD505-2E9C-101B-9397-08002B2CF9AE}" pid="5" name="Document Type">
    <vt:lpwstr>371;#Routine correspondence files * 500|610bdd87-09de-4074-8d67-48ea44d0be52</vt:lpwstr>
  </property>
  <property fmtid="{D5CDD505-2E9C-101B-9397-08002B2CF9AE}" pid="6" name="Order">
    <vt:r8>14200</vt:r8>
  </property>
  <property fmtid="{D5CDD505-2E9C-101B-9397-08002B2CF9AE}" pid="7" name="ShowInView">
    <vt:lpwstr/>
  </property>
  <property fmtid="{D5CDD505-2E9C-101B-9397-08002B2CF9AE}" pid="8" name="Approval Status">
    <vt:lpwstr>Approved</vt:lpwstr>
  </property>
  <property fmtid="{D5CDD505-2E9C-101B-9397-08002B2CF9AE}" pid="9" name="PDF">
    <vt:lpwstr>Do not Convert to a PDF</vt:lpwstr>
  </property>
  <property fmtid="{D5CDD505-2E9C-101B-9397-08002B2CF9AE}" pid="10" name="bb cat txt1">
    <vt:lpwstr>22;#NASS</vt:lpwstr>
  </property>
  <property fmtid="{D5CDD505-2E9C-101B-9397-08002B2CF9AE}" pid="11" name="Survey1">
    <vt:lpwstr/>
  </property>
  <property fmtid="{D5CDD505-2E9C-101B-9397-08002B2CF9AE}" pid="12" name="Doc Category1">
    <vt:lpwstr>741;#Template * 15|afe787b5-1f2c-48d8-91f3-57b5b96e540d</vt:lpwstr>
  </property>
  <property fmtid="{D5CDD505-2E9C-101B-9397-08002B2CF9AE}" pid="13" name="Doc Category0">
    <vt:lpwstr/>
  </property>
  <property fmtid="{D5CDD505-2E9C-101B-9397-08002B2CF9AE}" pid="14" name="Survey0">
    <vt:lpwstr/>
  </property>
  <property fmtid="{D5CDD505-2E9C-101B-9397-08002B2CF9AE}" pid="15" name="WorkflowChangePath">
    <vt:lpwstr>e01f5168-0829-4412-8f65-c6dd6dbc70dc,6;e01f5168-0829-4412-8f65-c6dd6dbc70dc,6;e01f5168-0829-4412-8f65-c6dd6dbc70dc,6;e01f5168-0829-4412-8f65-c6dd6dbc70dc,6;e01f5168-0829-4412-8f65-c6dd6dbc70dc,7;e01f5168-0829-4412-8f65-c6dd6dbc70dc,7;e01f5168-0829-4412-8f</vt:lpwstr>
  </property>
  <property fmtid="{D5CDD505-2E9C-101B-9397-08002B2CF9AE}" pid="16" name="bb-cat-txt1">
    <vt:lpwstr>22;#NASS</vt:lpwstr>
  </property>
  <property fmtid="{D5CDD505-2E9C-101B-9397-08002B2CF9AE}" pid="17" name="Expiration_d">
    <vt:filetime>2016-08-06T04:00:00Z</vt:filetime>
  </property>
  <property fmtid="{D5CDD505-2E9C-101B-9397-08002B2CF9AE}" pid="18" name="URL">
    <vt:lpwstr>http://nassportal/NASSdocs/Documents/CR_NASS_PPT_Template_Option_4.pptx, http://nassportal/NASSdocs/Documents/CR_NASS_PPT_Template_Option_4.pptx</vt:lpwstr>
  </property>
</Properties>
</file>