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4"/>
    <p:sldMasterId id="2147483670" r:id="rId5"/>
    <p:sldMasterId id="2147483672" r:id="rId6"/>
  </p:sldMasterIdLst>
  <p:handoutMasterIdLst>
    <p:handoutMasterId r:id="rId28"/>
  </p:handoutMasterIdLst>
  <p:sldIdLst>
    <p:sldId id="260" r:id="rId7"/>
    <p:sldId id="317" r:id="rId8"/>
    <p:sldId id="268" r:id="rId9"/>
    <p:sldId id="269" r:id="rId10"/>
    <p:sldId id="319" r:id="rId11"/>
    <p:sldId id="320" r:id="rId12"/>
    <p:sldId id="329" r:id="rId13"/>
    <p:sldId id="318" r:id="rId14"/>
    <p:sldId id="321" r:id="rId15"/>
    <p:sldId id="322" r:id="rId16"/>
    <p:sldId id="323" r:id="rId17"/>
    <p:sldId id="324" r:id="rId18"/>
    <p:sldId id="325" r:id="rId19"/>
    <p:sldId id="326" r:id="rId20"/>
    <p:sldId id="336" r:id="rId21"/>
    <p:sldId id="337" r:id="rId22"/>
    <p:sldId id="328" r:id="rId23"/>
    <p:sldId id="327" r:id="rId24"/>
    <p:sldId id="342" r:id="rId25"/>
    <p:sldId id="341" r:id="rId26"/>
    <p:sldId id="259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80028F-F33E-41F9-8181-1125C87135B5}" v="3" dt="2021-10-20T19:43:08.8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56" autoAdjust="0"/>
    <p:restoredTop sz="94660"/>
  </p:normalViewPr>
  <p:slideViewPr>
    <p:cSldViewPr snapToGrid="0" showGuides="1">
      <p:cViewPr varScale="1">
        <p:scale>
          <a:sx n="61" d="100"/>
          <a:sy n="61" d="100"/>
        </p:scale>
        <p:origin x="494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287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microsoft.com/office/2015/10/relationships/revisionInfo" Target="revisionInfo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viewProps" Target="viewProps.xml"/><Relationship Id="rId8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yton Waring" userId="d8d6313f-b089-4454-8af1-d9f9d003997b" providerId="ADAL" clId="{D0EC0538-99E3-4685-99BC-3E933F315FB3}"/>
    <pc:docChg chg="modShowInfo">
      <pc:chgData name="Clayton Waring" userId="d8d6313f-b089-4454-8af1-d9f9d003997b" providerId="ADAL" clId="{D0EC0538-99E3-4685-99BC-3E933F315FB3}" dt="2021-10-19T15:22:21.435" v="1" actId="2744"/>
      <pc:docMkLst>
        <pc:docMk/>
      </pc:docMkLst>
    </pc:docChg>
  </pc:docChgLst>
  <pc:docChgLst>
    <pc:chgData name="Waring, Clayton - BLS" userId="d8d6313f-b089-4454-8af1-d9f9d003997b" providerId="ADAL" clId="{D0EC0538-99E3-4685-99BC-3E933F315FB3}"/>
    <pc:docChg chg="delSld">
      <pc:chgData name="Waring, Clayton - BLS" userId="d8d6313f-b089-4454-8af1-d9f9d003997b" providerId="ADAL" clId="{D0EC0538-99E3-4685-99BC-3E933F315FB3}" dt="2021-10-18T16:45:07.898" v="6" actId="47"/>
      <pc:docMkLst>
        <pc:docMk/>
      </pc:docMkLst>
      <pc:sldChg chg="del">
        <pc:chgData name="Waring, Clayton - BLS" userId="d8d6313f-b089-4454-8af1-d9f9d003997b" providerId="ADAL" clId="{D0EC0538-99E3-4685-99BC-3E933F315FB3}" dt="2021-10-18T16:45:01.054" v="0" actId="47"/>
        <pc:sldMkLst>
          <pc:docMk/>
          <pc:sldMk cId="4103972282" sldId="287"/>
        </pc:sldMkLst>
      </pc:sldChg>
      <pc:sldChg chg="del">
        <pc:chgData name="Waring, Clayton - BLS" userId="d8d6313f-b089-4454-8af1-d9f9d003997b" providerId="ADAL" clId="{D0EC0538-99E3-4685-99BC-3E933F315FB3}" dt="2021-10-18T16:45:02.384" v="1" actId="47"/>
        <pc:sldMkLst>
          <pc:docMk/>
          <pc:sldMk cId="1598106108" sldId="330"/>
        </pc:sldMkLst>
      </pc:sldChg>
      <pc:sldChg chg="del">
        <pc:chgData name="Waring, Clayton - BLS" userId="d8d6313f-b089-4454-8af1-d9f9d003997b" providerId="ADAL" clId="{D0EC0538-99E3-4685-99BC-3E933F315FB3}" dt="2021-10-18T16:45:06.650" v="5" actId="47"/>
        <pc:sldMkLst>
          <pc:docMk/>
          <pc:sldMk cId="2677255144" sldId="331"/>
        </pc:sldMkLst>
      </pc:sldChg>
      <pc:sldChg chg="del">
        <pc:chgData name="Waring, Clayton - BLS" userId="d8d6313f-b089-4454-8af1-d9f9d003997b" providerId="ADAL" clId="{D0EC0538-99E3-4685-99BC-3E933F315FB3}" dt="2021-10-18T16:45:05.555" v="4" actId="47"/>
        <pc:sldMkLst>
          <pc:docMk/>
          <pc:sldMk cId="2759341996" sldId="332"/>
        </pc:sldMkLst>
      </pc:sldChg>
      <pc:sldChg chg="del">
        <pc:chgData name="Waring, Clayton - BLS" userId="d8d6313f-b089-4454-8af1-d9f9d003997b" providerId="ADAL" clId="{D0EC0538-99E3-4685-99BC-3E933F315FB3}" dt="2021-10-18T16:45:03.397" v="2" actId="47"/>
        <pc:sldMkLst>
          <pc:docMk/>
          <pc:sldMk cId="1663195388" sldId="335"/>
        </pc:sldMkLst>
      </pc:sldChg>
      <pc:sldChg chg="del">
        <pc:chgData name="Waring, Clayton - BLS" userId="d8d6313f-b089-4454-8af1-d9f9d003997b" providerId="ADAL" clId="{D0EC0538-99E3-4685-99BC-3E933F315FB3}" dt="2021-10-18T16:45:07.898" v="6" actId="47"/>
        <pc:sldMkLst>
          <pc:docMk/>
          <pc:sldMk cId="3648849867" sldId="338"/>
        </pc:sldMkLst>
      </pc:sldChg>
      <pc:sldChg chg="del">
        <pc:chgData name="Waring, Clayton - BLS" userId="d8d6313f-b089-4454-8af1-d9f9d003997b" providerId="ADAL" clId="{D0EC0538-99E3-4685-99BC-3E933F315FB3}" dt="2021-10-18T16:45:04.415" v="3" actId="47"/>
        <pc:sldMkLst>
          <pc:docMk/>
          <pc:sldMk cId="3103621401" sldId="339"/>
        </pc:sldMkLst>
      </pc:sldChg>
    </pc:docChg>
  </pc:docChgLst>
  <pc:docChgLst>
    <pc:chgData name="Waring, Clayton - BLS" userId="d8d6313f-b089-4454-8af1-d9f9d003997b" providerId="ADAL" clId="{0980028F-F33E-41F9-8181-1125C87135B5}"/>
    <pc:docChg chg="undo custSel addSld delSld modSld sldOrd">
      <pc:chgData name="Waring, Clayton - BLS" userId="d8d6313f-b089-4454-8af1-d9f9d003997b" providerId="ADAL" clId="{0980028F-F33E-41F9-8181-1125C87135B5}" dt="2021-10-20T19:45:25.646" v="44" actId="20577"/>
      <pc:docMkLst>
        <pc:docMk/>
      </pc:docMkLst>
      <pc:sldChg chg="addSp delSp modSp mod">
        <pc:chgData name="Waring, Clayton - BLS" userId="d8d6313f-b089-4454-8af1-d9f9d003997b" providerId="ADAL" clId="{0980028F-F33E-41F9-8181-1125C87135B5}" dt="2021-10-20T19:42:24.288" v="3" actId="22"/>
        <pc:sldMkLst>
          <pc:docMk/>
          <pc:sldMk cId="1535218324" sldId="259"/>
        </pc:sldMkLst>
        <pc:spChg chg="add del mod">
          <ac:chgData name="Waring, Clayton - BLS" userId="d8d6313f-b089-4454-8af1-d9f9d003997b" providerId="ADAL" clId="{0980028F-F33E-41F9-8181-1125C87135B5}" dt="2021-10-20T19:42:09.197" v="1"/>
          <ac:spMkLst>
            <pc:docMk/>
            <pc:sldMk cId="1535218324" sldId="259"/>
            <ac:spMk id="4" creationId="{E4CF89AC-B812-41F4-BCFB-EE99B0E242CD}"/>
          </ac:spMkLst>
        </pc:spChg>
        <pc:picChg chg="add del">
          <ac:chgData name="Waring, Clayton - BLS" userId="d8d6313f-b089-4454-8af1-d9f9d003997b" providerId="ADAL" clId="{0980028F-F33E-41F9-8181-1125C87135B5}" dt="2021-10-20T19:42:24.288" v="3" actId="22"/>
          <ac:picMkLst>
            <pc:docMk/>
            <pc:sldMk cId="1535218324" sldId="259"/>
            <ac:picMk id="5" creationId="{DA21F89A-543B-4BDF-991B-D5FDF4005F07}"/>
          </ac:picMkLst>
        </pc:picChg>
      </pc:sldChg>
      <pc:sldChg chg="del">
        <pc:chgData name="Waring, Clayton - BLS" userId="d8d6313f-b089-4454-8af1-d9f9d003997b" providerId="ADAL" clId="{0980028F-F33E-41F9-8181-1125C87135B5}" dt="2021-10-20T19:43:19" v="8" actId="47"/>
        <pc:sldMkLst>
          <pc:docMk/>
          <pc:sldMk cId="2382537128" sldId="334"/>
        </pc:sldMkLst>
      </pc:sldChg>
      <pc:sldChg chg="addSp delSp new del mod">
        <pc:chgData name="Waring, Clayton - BLS" userId="d8d6313f-b089-4454-8af1-d9f9d003997b" providerId="ADAL" clId="{0980028F-F33E-41F9-8181-1125C87135B5}" dt="2021-10-20T19:42:45.688" v="7" actId="680"/>
        <pc:sldMkLst>
          <pc:docMk/>
          <pc:sldMk cId="694647239" sldId="342"/>
        </pc:sldMkLst>
        <pc:picChg chg="add del">
          <ac:chgData name="Waring, Clayton - BLS" userId="d8d6313f-b089-4454-8af1-d9f9d003997b" providerId="ADAL" clId="{0980028F-F33E-41F9-8181-1125C87135B5}" dt="2021-10-20T19:42:44.924" v="6" actId="22"/>
          <ac:picMkLst>
            <pc:docMk/>
            <pc:sldMk cId="694647239" sldId="342"/>
            <ac:picMk id="3" creationId="{D2D2947E-9643-4B8A-BEA1-6314862DA8B7}"/>
          </ac:picMkLst>
        </pc:picChg>
      </pc:sldChg>
      <pc:sldChg chg="modSp mod ord">
        <pc:chgData name="Waring, Clayton - BLS" userId="d8d6313f-b089-4454-8af1-d9f9d003997b" providerId="ADAL" clId="{0980028F-F33E-41F9-8181-1125C87135B5}" dt="2021-10-20T19:45:25.646" v="44" actId="20577"/>
        <pc:sldMkLst>
          <pc:docMk/>
          <pc:sldMk cId="805320798" sldId="342"/>
        </pc:sldMkLst>
        <pc:spChg chg="mod">
          <ac:chgData name="Waring, Clayton - BLS" userId="d8d6313f-b089-4454-8af1-d9f9d003997b" providerId="ADAL" clId="{0980028F-F33E-41F9-8181-1125C87135B5}" dt="2021-10-20T19:44:33.797" v="13" actId="1076"/>
          <ac:spMkLst>
            <pc:docMk/>
            <pc:sldMk cId="805320798" sldId="342"/>
            <ac:spMk id="3" creationId="{00000000-0000-0000-0000-000000000000}"/>
          </ac:spMkLst>
        </pc:spChg>
        <pc:spChg chg="mod">
          <ac:chgData name="Waring, Clayton - BLS" userId="d8d6313f-b089-4454-8af1-d9f9d003997b" providerId="ADAL" clId="{0980028F-F33E-41F9-8181-1125C87135B5}" dt="2021-10-20T19:45:25.646" v="44" actId="20577"/>
          <ac:spMkLst>
            <pc:docMk/>
            <pc:sldMk cId="805320798" sldId="342"/>
            <ac:spMk id="4" creationId="{7D8D2967-44A4-4FEE-9584-10655A2BDC71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896E4F-7819-48D8-BA1A-9A83074B67EE}" type="doc">
      <dgm:prSet loTypeId="urn:microsoft.com/office/officeart/2005/8/layout/equati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CEDA82E-DED4-4D69-9063-8BDA5E0B5241}">
      <dgm:prSet phldrT="[Text]"/>
      <dgm:spPr/>
      <dgm:t>
        <a:bodyPr/>
        <a:lstStyle/>
        <a:p>
          <a:r>
            <a:rPr lang="en-US" dirty="0"/>
            <a:t>Measure</a:t>
          </a:r>
        </a:p>
      </dgm:t>
    </dgm:pt>
    <dgm:pt modelId="{C0C246DD-9F8A-4CFC-AF85-8CCDA37F2F1C}" type="parTrans" cxnId="{2E393FE6-F938-42EC-8509-EDF321ADD2D6}">
      <dgm:prSet/>
      <dgm:spPr/>
      <dgm:t>
        <a:bodyPr/>
        <a:lstStyle/>
        <a:p>
          <a:endParaRPr lang="en-US"/>
        </a:p>
      </dgm:t>
    </dgm:pt>
    <dgm:pt modelId="{069B8714-8EC7-49E0-A539-D5464DBD8CA4}" type="sibTrans" cxnId="{2E393FE6-F938-42EC-8509-EDF321ADD2D6}">
      <dgm:prSet/>
      <dgm:spPr/>
      <dgm:t>
        <a:bodyPr/>
        <a:lstStyle/>
        <a:p>
          <a:endParaRPr lang="en-US"/>
        </a:p>
      </dgm:t>
    </dgm:pt>
    <dgm:pt modelId="{8F9EF887-3168-4E74-8BEC-3167175DECD9}">
      <dgm:prSet phldrT="[Text]"/>
      <dgm:spPr/>
      <dgm:t>
        <a:bodyPr/>
        <a:lstStyle/>
        <a:p>
          <a:r>
            <a:rPr lang="en-US" dirty="0"/>
            <a:t>People, Places, and Things</a:t>
          </a:r>
        </a:p>
      </dgm:t>
    </dgm:pt>
    <dgm:pt modelId="{6B77CF91-C5E5-4BED-A54D-2981B5E8E6B4}" type="parTrans" cxnId="{DB377083-BFE2-4719-8396-FFE1CDB94BE0}">
      <dgm:prSet/>
      <dgm:spPr/>
      <dgm:t>
        <a:bodyPr/>
        <a:lstStyle/>
        <a:p>
          <a:endParaRPr lang="en-US"/>
        </a:p>
      </dgm:t>
    </dgm:pt>
    <dgm:pt modelId="{9557A888-60F3-404F-B8EE-3B970C7561B7}" type="sibTrans" cxnId="{DB377083-BFE2-4719-8396-FFE1CDB94BE0}">
      <dgm:prSet/>
      <dgm:spPr/>
      <dgm:t>
        <a:bodyPr/>
        <a:lstStyle/>
        <a:p>
          <a:endParaRPr lang="en-US"/>
        </a:p>
      </dgm:t>
    </dgm:pt>
    <dgm:pt modelId="{5542FB54-7FA3-4934-B167-8CF9843FEBDE}">
      <dgm:prSet phldrT="[Text]"/>
      <dgm:spPr/>
      <dgm:t>
        <a:bodyPr/>
        <a:lstStyle/>
        <a:p>
          <a:r>
            <a:rPr lang="en-US" dirty="0"/>
            <a:t>Statistical Data</a:t>
          </a:r>
        </a:p>
      </dgm:t>
    </dgm:pt>
    <dgm:pt modelId="{9D8AD256-7873-4840-A3EE-E1839226B1FA}" type="parTrans" cxnId="{5D4F1ED4-D07F-458B-9C41-793C47AF05E9}">
      <dgm:prSet/>
      <dgm:spPr/>
      <dgm:t>
        <a:bodyPr/>
        <a:lstStyle/>
        <a:p>
          <a:endParaRPr lang="en-US"/>
        </a:p>
      </dgm:t>
    </dgm:pt>
    <dgm:pt modelId="{5099F91D-1686-437C-B053-8B624F1553A6}" type="sibTrans" cxnId="{5D4F1ED4-D07F-458B-9C41-793C47AF05E9}">
      <dgm:prSet/>
      <dgm:spPr/>
      <dgm:t>
        <a:bodyPr/>
        <a:lstStyle/>
        <a:p>
          <a:endParaRPr lang="en-US"/>
        </a:p>
      </dgm:t>
    </dgm:pt>
    <dgm:pt modelId="{D06919EF-B42E-42CC-8449-BC5957C399C2}">
      <dgm:prSet phldrT="[Text]"/>
      <dgm:spPr/>
      <dgm:t>
        <a:bodyPr/>
        <a:lstStyle/>
        <a:p>
          <a:r>
            <a:rPr lang="en-US" dirty="0"/>
            <a:t>Time</a:t>
          </a:r>
        </a:p>
      </dgm:t>
    </dgm:pt>
    <dgm:pt modelId="{541A59B4-E32D-48FB-B653-76BA6CCBF785}" type="parTrans" cxnId="{F714B19F-392F-48CC-BF9B-E1A3D429E55C}">
      <dgm:prSet/>
      <dgm:spPr/>
      <dgm:t>
        <a:bodyPr/>
        <a:lstStyle/>
        <a:p>
          <a:endParaRPr lang="en-US"/>
        </a:p>
      </dgm:t>
    </dgm:pt>
    <dgm:pt modelId="{6A1DEF3E-9F50-4D34-9568-254FFFB08641}" type="sibTrans" cxnId="{F714B19F-392F-48CC-BF9B-E1A3D429E55C}">
      <dgm:prSet/>
      <dgm:spPr/>
      <dgm:t>
        <a:bodyPr/>
        <a:lstStyle/>
        <a:p>
          <a:endParaRPr lang="en-US"/>
        </a:p>
      </dgm:t>
    </dgm:pt>
    <dgm:pt modelId="{F3E95235-EB7F-4FFD-8197-3D4D7DE4C13B}" type="pres">
      <dgm:prSet presAssocID="{64896E4F-7819-48D8-BA1A-9A83074B67EE}" presName="linearFlow" presStyleCnt="0">
        <dgm:presLayoutVars>
          <dgm:dir/>
          <dgm:resizeHandles val="exact"/>
        </dgm:presLayoutVars>
      </dgm:prSet>
      <dgm:spPr/>
    </dgm:pt>
    <dgm:pt modelId="{33F5F681-3E2B-469C-8865-549B5FBC4F44}" type="pres">
      <dgm:prSet presAssocID="{2CEDA82E-DED4-4D69-9063-8BDA5E0B5241}" presName="node" presStyleLbl="node1" presStyleIdx="0" presStyleCnt="4">
        <dgm:presLayoutVars>
          <dgm:bulletEnabled val="1"/>
        </dgm:presLayoutVars>
      </dgm:prSet>
      <dgm:spPr/>
    </dgm:pt>
    <dgm:pt modelId="{EEC20EAE-44A2-4B49-ADC6-8AEAFD4EC30D}" type="pres">
      <dgm:prSet presAssocID="{069B8714-8EC7-49E0-A539-D5464DBD8CA4}" presName="spacerL" presStyleCnt="0"/>
      <dgm:spPr/>
    </dgm:pt>
    <dgm:pt modelId="{0A1FDDDE-9FA8-4B4A-9EF0-ED22394E7E41}" type="pres">
      <dgm:prSet presAssocID="{069B8714-8EC7-49E0-A539-D5464DBD8CA4}" presName="sibTrans" presStyleLbl="sibTrans2D1" presStyleIdx="0" presStyleCnt="3"/>
      <dgm:spPr/>
    </dgm:pt>
    <dgm:pt modelId="{B9633AB0-F77E-4F3C-9561-5A34ED63C817}" type="pres">
      <dgm:prSet presAssocID="{069B8714-8EC7-49E0-A539-D5464DBD8CA4}" presName="spacerR" presStyleCnt="0"/>
      <dgm:spPr/>
    </dgm:pt>
    <dgm:pt modelId="{B2E9C7B5-C3CD-47AC-A622-05194FF2B486}" type="pres">
      <dgm:prSet presAssocID="{8F9EF887-3168-4E74-8BEC-3167175DECD9}" presName="node" presStyleLbl="node1" presStyleIdx="1" presStyleCnt="4">
        <dgm:presLayoutVars>
          <dgm:bulletEnabled val="1"/>
        </dgm:presLayoutVars>
      </dgm:prSet>
      <dgm:spPr/>
    </dgm:pt>
    <dgm:pt modelId="{BA6E15DF-8878-42C9-9970-AD156508FC38}" type="pres">
      <dgm:prSet presAssocID="{9557A888-60F3-404F-B8EE-3B970C7561B7}" presName="spacerL" presStyleCnt="0"/>
      <dgm:spPr/>
    </dgm:pt>
    <dgm:pt modelId="{F338D0F3-1EAC-4C5A-BE5F-85C79F97B265}" type="pres">
      <dgm:prSet presAssocID="{9557A888-60F3-404F-B8EE-3B970C7561B7}" presName="sibTrans" presStyleLbl="sibTrans2D1" presStyleIdx="1" presStyleCnt="3"/>
      <dgm:spPr/>
    </dgm:pt>
    <dgm:pt modelId="{A250DE94-4E1C-4344-9AA8-AA9EBEADEF3A}" type="pres">
      <dgm:prSet presAssocID="{9557A888-60F3-404F-B8EE-3B970C7561B7}" presName="spacerR" presStyleCnt="0"/>
      <dgm:spPr/>
    </dgm:pt>
    <dgm:pt modelId="{FC8DFB60-6DC4-4C3F-B023-687BAF1D2296}" type="pres">
      <dgm:prSet presAssocID="{D06919EF-B42E-42CC-8449-BC5957C399C2}" presName="node" presStyleLbl="node1" presStyleIdx="2" presStyleCnt="4">
        <dgm:presLayoutVars>
          <dgm:bulletEnabled val="1"/>
        </dgm:presLayoutVars>
      </dgm:prSet>
      <dgm:spPr/>
    </dgm:pt>
    <dgm:pt modelId="{17C0F73C-8260-4EB8-9EF0-8E543E7FF267}" type="pres">
      <dgm:prSet presAssocID="{6A1DEF3E-9F50-4D34-9568-254FFFB08641}" presName="spacerL" presStyleCnt="0"/>
      <dgm:spPr/>
    </dgm:pt>
    <dgm:pt modelId="{54ADBB6F-2513-434E-B284-BF24737A7A5C}" type="pres">
      <dgm:prSet presAssocID="{6A1DEF3E-9F50-4D34-9568-254FFFB08641}" presName="sibTrans" presStyleLbl="sibTrans2D1" presStyleIdx="2" presStyleCnt="3"/>
      <dgm:spPr/>
    </dgm:pt>
    <dgm:pt modelId="{9ED30B5B-8449-4E2C-936C-E8B0A4E8E63C}" type="pres">
      <dgm:prSet presAssocID="{6A1DEF3E-9F50-4D34-9568-254FFFB08641}" presName="spacerR" presStyleCnt="0"/>
      <dgm:spPr/>
    </dgm:pt>
    <dgm:pt modelId="{D36D623C-D7E0-478F-A1F5-7AD4EB5892EC}" type="pres">
      <dgm:prSet presAssocID="{5542FB54-7FA3-4934-B167-8CF9843FEBDE}" presName="node" presStyleLbl="node1" presStyleIdx="3" presStyleCnt="4">
        <dgm:presLayoutVars>
          <dgm:bulletEnabled val="1"/>
        </dgm:presLayoutVars>
      </dgm:prSet>
      <dgm:spPr/>
    </dgm:pt>
  </dgm:ptLst>
  <dgm:cxnLst>
    <dgm:cxn modelId="{54927825-5308-4F54-B21F-2A281FA8B4F6}" type="presOf" srcId="{069B8714-8EC7-49E0-A539-D5464DBD8CA4}" destId="{0A1FDDDE-9FA8-4B4A-9EF0-ED22394E7E41}" srcOrd="0" destOrd="0" presId="urn:microsoft.com/office/officeart/2005/8/layout/equation1"/>
    <dgm:cxn modelId="{A1DA4F3A-1DF2-47E1-A02C-0EE92E83B9FB}" type="presOf" srcId="{8F9EF887-3168-4E74-8BEC-3167175DECD9}" destId="{B2E9C7B5-C3CD-47AC-A622-05194FF2B486}" srcOrd="0" destOrd="0" presId="urn:microsoft.com/office/officeart/2005/8/layout/equation1"/>
    <dgm:cxn modelId="{DB377083-BFE2-4719-8396-FFE1CDB94BE0}" srcId="{64896E4F-7819-48D8-BA1A-9A83074B67EE}" destId="{8F9EF887-3168-4E74-8BEC-3167175DECD9}" srcOrd="1" destOrd="0" parTransId="{6B77CF91-C5E5-4BED-A54D-2981B5E8E6B4}" sibTransId="{9557A888-60F3-404F-B8EE-3B970C7561B7}"/>
    <dgm:cxn modelId="{48B67190-5774-4F4E-B604-064808700A55}" type="presOf" srcId="{5542FB54-7FA3-4934-B167-8CF9843FEBDE}" destId="{D36D623C-D7E0-478F-A1F5-7AD4EB5892EC}" srcOrd="0" destOrd="0" presId="urn:microsoft.com/office/officeart/2005/8/layout/equation1"/>
    <dgm:cxn modelId="{F714B19F-392F-48CC-BF9B-E1A3D429E55C}" srcId="{64896E4F-7819-48D8-BA1A-9A83074B67EE}" destId="{D06919EF-B42E-42CC-8449-BC5957C399C2}" srcOrd="2" destOrd="0" parTransId="{541A59B4-E32D-48FB-B653-76BA6CCBF785}" sibTransId="{6A1DEF3E-9F50-4D34-9568-254FFFB08641}"/>
    <dgm:cxn modelId="{849C26AC-6C70-4D8E-873B-42C53477D038}" type="presOf" srcId="{64896E4F-7819-48D8-BA1A-9A83074B67EE}" destId="{F3E95235-EB7F-4FFD-8197-3D4D7DE4C13B}" srcOrd="0" destOrd="0" presId="urn:microsoft.com/office/officeart/2005/8/layout/equation1"/>
    <dgm:cxn modelId="{578D6CB4-380F-4DDD-BA74-5046E972A2FA}" type="presOf" srcId="{6A1DEF3E-9F50-4D34-9568-254FFFB08641}" destId="{54ADBB6F-2513-434E-B284-BF24737A7A5C}" srcOrd="0" destOrd="0" presId="urn:microsoft.com/office/officeart/2005/8/layout/equation1"/>
    <dgm:cxn modelId="{3E3FB6C5-4585-4E82-B296-35B93E3EA0E8}" type="presOf" srcId="{9557A888-60F3-404F-B8EE-3B970C7561B7}" destId="{F338D0F3-1EAC-4C5A-BE5F-85C79F97B265}" srcOrd="0" destOrd="0" presId="urn:microsoft.com/office/officeart/2005/8/layout/equation1"/>
    <dgm:cxn modelId="{5A3CEDD1-7ABF-4F4D-8B78-805648E3D00E}" type="presOf" srcId="{2CEDA82E-DED4-4D69-9063-8BDA5E0B5241}" destId="{33F5F681-3E2B-469C-8865-549B5FBC4F44}" srcOrd="0" destOrd="0" presId="urn:microsoft.com/office/officeart/2005/8/layout/equation1"/>
    <dgm:cxn modelId="{5D4F1ED4-D07F-458B-9C41-793C47AF05E9}" srcId="{64896E4F-7819-48D8-BA1A-9A83074B67EE}" destId="{5542FB54-7FA3-4934-B167-8CF9843FEBDE}" srcOrd="3" destOrd="0" parTransId="{9D8AD256-7873-4840-A3EE-E1839226B1FA}" sibTransId="{5099F91D-1686-437C-B053-8B624F1553A6}"/>
    <dgm:cxn modelId="{2E393FE6-F938-42EC-8509-EDF321ADD2D6}" srcId="{64896E4F-7819-48D8-BA1A-9A83074B67EE}" destId="{2CEDA82E-DED4-4D69-9063-8BDA5E0B5241}" srcOrd="0" destOrd="0" parTransId="{C0C246DD-9F8A-4CFC-AF85-8CCDA37F2F1C}" sibTransId="{069B8714-8EC7-49E0-A539-D5464DBD8CA4}"/>
    <dgm:cxn modelId="{15B622F2-E9E6-4D31-BF07-8E3E8C8BFDA7}" type="presOf" srcId="{D06919EF-B42E-42CC-8449-BC5957C399C2}" destId="{FC8DFB60-6DC4-4C3F-B023-687BAF1D2296}" srcOrd="0" destOrd="0" presId="urn:microsoft.com/office/officeart/2005/8/layout/equation1"/>
    <dgm:cxn modelId="{ADD5669B-549F-4EEE-9F77-8009C3714781}" type="presParOf" srcId="{F3E95235-EB7F-4FFD-8197-3D4D7DE4C13B}" destId="{33F5F681-3E2B-469C-8865-549B5FBC4F44}" srcOrd="0" destOrd="0" presId="urn:microsoft.com/office/officeart/2005/8/layout/equation1"/>
    <dgm:cxn modelId="{12F6E829-9930-4E54-B8AF-EABE78025BBC}" type="presParOf" srcId="{F3E95235-EB7F-4FFD-8197-3D4D7DE4C13B}" destId="{EEC20EAE-44A2-4B49-ADC6-8AEAFD4EC30D}" srcOrd="1" destOrd="0" presId="urn:microsoft.com/office/officeart/2005/8/layout/equation1"/>
    <dgm:cxn modelId="{CCF2BE00-D010-43B3-AF84-175563ADC1BD}" type="presParOf" srcId="{F3E95235-EB7F-4FFD-8197-3D4D7DE4C13B}" destId="{0A1FDDDE-9FA8-4B4A-9EF0-ED22394E7E41}" srcOrd="2" destOrd="0" presId="urn:microsoft.com/office/officeart/2005/8/layout/equation1"/>
    <dgm:cxn modelId="{00299CA1-930F-44B1-B212-1CCFD6466326}" type="presParOf" srcId="{F3E95235-EB7F-4FFD-8197-3D4D7DE4C13B}" destId="{B9633AB0-F77E-4F3C-9561-5A34ED63C817}" srcOrd="3" destOrd="0" presId="urn:microsoft.com/office/officeart/2005/8/layout/equation1"/>
    <dgm:cxn modelId="{54F241C4-D593-4E18-82D6-E4082CAF0067}" type="presParOf" srcId="{F3E95235-EB7F-4FFD-8197-3D4D7DE4C13B}" destId="{B2E9C7B5-C3CD-47AC-A622-05194FF2B486}" srcOrd="4" destOrd="0" presId="urn:microsoft.com/office/officeart/2005/8/layout/equation1"/>
    <dgm:cxn modelId="{DD0D6783-D618-4E93-ADCB-A82ECF1899FC}" type="presParOf" srcId="{F3E95235-EB7F-4FFD-8197-3D4D7DE4C13B}" destId="{BA6E15DF-8878-42C9-9970-AD156508FC38}" srcOrd="5" destOrd="0" presId="urn:microsoft.com/office/officeart/2005/8/layout/equation1"/>
    <dgm:cxn modelId="{B8F5E463-478F-4EA3-A7D3-0CC6C761453E}" type="presParOf" srcId="{F3E95235-EB7F-4FFD-8197-3D4D7DE4C13B}" destId="{F338D0F3-1EAC-4C5A-BE5F-85C79F97B265}" srcOrd="6" destOrd="0" presId="urn:microsoft.com/office/officeart/2005/8/layout/equation1"/>
    <dgm:cxn modelId="{E4C5D0F6-1D07-41A6-B590-7905170A111B}" type="presParOf" srcId="{F3E95235-EB7F-4FFD-8197-3D4D7DE4C13B}" destId="{A250DE94-4E1C-4344-9AA8-AA9EBEADEF3A}" srcOrd="7" destOrd="0" presId="urn:microsoft.com/office/officeart/2005/8/layout/equation1"/>
    <dgm:cxn modelId="{702BC701-DD7A-492B-8DBC-63B8A5ABBB32}" type="presParOf" srcId="{F3E95235-EB7F-4FFD-8197-3D4D7DE4C13B}" destId="{FC8DFB60-6DC4-4C3F-B023-687BAF1D2296}" srcOrd="8" destOrd="0" presId="urn:microsoft.com/office/officeart/2005/8/layout/equation1"/>
    <dgm:cxn modelId="{4CAB174B-3134-4DF5-A864-3DDC05E030A9}" type="presParOf" srcId="{F3E95235-EB7F-4FFD-8197-3D4D7DE4C13B}" destId="{17C0F73C-8260-4EB8-9EF0-8E543E7FF267}" srcOrd="9" destOrd="0" presId="urn:microsoft.com/office/officeart/2005/8/layout/equation1"/>
    <dgm:cxn modelId="{B75A9B48-EFDD-4773-88CA-BF001648A3D2}" type="presParOf" srcId="{F3E95235-EB7F-4FFD-8197-3D4D7DE4C13B}" destId="{54ADBB6F-2513-434E-B284-BF24737A7A5C}" srcOrd="10" destOrd="0" presId="urn:microsoft.com/office/officeart/2005/8/layout/equation1"/>
    <dgm:cxn modelId="{9D67980A-49B7-4238-A5F0-18F556BCA270}" type="presParOf" srcId="{F3E95235-EB7F-4FFD-8197-3D4D7DE4C13B}" destId="{9ED30B5B-8449-4E2C-936C-E8B0A4E8E63C}" srcOrd="11" destOrd="0" presId="urn:microsoft.com/office/officeart/2005/8/layout/equation1"/>
    <dgm:cxn modelId="{ACE0781A-0DF9-4449-8F1B-811F7A62EA58}" type="presParOf" srcId="{F3E95235-EB7F-4FFD-8197-3D4D7DE4C13B}" destId="{D36D623C-D7E0-478F-A1F5-7AD4EB5892EC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F5F681-3E2B-469C-8865-549B5FBC4F44}">
      <dsp:nvSpPr>
        <dsp:cNvPr id="0" name=""/>
        <dsp:cNvSpPr/>
      </dsp:nvSpPr>
      <dsp:spPr>
        <a:xfrm>
          <a:off x="6467" y="1097926"/>
          <a:ext cx="1796708" cy="17967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Measure</a:t>
          </a:r>
        </a:p>
      </dsp:txBody>
      <dsp:txXfrm>
        <a:off x="269589" y="1361048"/>
        <a:ext cx="1270464" cy="1270464"/>
      </dsp:txXfrm>
    </dsp:sp>
    <dsp:sp modelId="{0A1FDDDE-9FA8-4B4A-9EF0-ED22394E7E41}">
      <dsp:nvSpPr>
        <dsp:cNvPr id="0" name=""/>
        <dsp:cNvSpPr/>
      </dsp:nvSpPr>
      <dsp:spPr>
        <a:xfrm>
          <a:off x="1949068" y="1475235"/>
          <a:ext cx="1042091" cy="1042091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>
        <a:off x="2087197" y="1873731"/>
        <a:ext cx="765833" cy="245099"/>
      </dsp:txXfrm>
    </dsp:sp>
    <dsp:sp modelId="{B2E9C7B5-C3CD-47AC-A622-05194FF2B486}">
      <dsp:nvSpPr>
        <dsp:cNvPr id="0" name=""/>
        <dsp:cNvSpPr/>
      </dsp:nvSpPr>
      <dsp:spPr>
        <a:xfrm>
          <a:off x="3137052" y="1097926"/>
          <a:ext cx="1796708" cy="17967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People, Places, and Things</a:t>
          </a:r>
        </a:p>
      </dsp:txBody>
      <dsp:txXfrm>
        <a:off x="3400174" y="1361048"/>
        <a:ext cx="1270464" cy="1270464"/>
      </dsp:txXfrm>
    </dsp:sp>
    <dsp:sp modelId="{F338D0F3-1EAC-4C5A-BE5F-85C79F97B265}">
      <dsp:nvSpPr>
        <dsp:cNvPr id="0" name=""/>
        <dsp:cNvSpPr/>
      </dsp:nvSpPr>
      <dsp:spPr>
        <a:xfrm>
          <a:off x="5079654" y="1475235"/>
          <a:ext cx="1042091" cy="1042091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>
        <a:off x="5217783" y="1873731"/>
        <a:ext cx="765833" cy="245099"/>
      </dsp:txXfrm>
    </dsp:sp>
    <dsp:sp modelId="{FC8DFB60-6DC4-4C3F-B023-687BAF1D2296}">
      <dsp:nvSpPr>
        <dsp:cNvPr id="0" name=""/>
        <dsp:cNvSpPr/>
      </dsp:nvSpPr>
      <dsp:spPr>
        <a:xfrm>
          <a:off x="6267638" y="1097926"/>
          <a:ext cx="1796708" cy="17967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Time</a:t>
          </a:r>
        </a:p>
      </dsp:txBody>
      <dsp:txXfrm>
        <a:off x="6530760" y="1361048"/>
        <a:ext cx="1270464" cy="1270464"/>
      </dsp:txXfrm>
    </dsp:sp>
    <dsp:sp modelId="{54ADBB6F-2513-434E-B284-BF24737A7A5C}">
      <dsp:nvSpPr>
        <dsp:cNvPr id="0" name=""/>
        <dsp:cNvSpPr/>
      </dsp:nvSpPr>
      <dsp:spPr>
        <a:xfrm>
          <a:off x="8210240" y="1475235"/>
          <a:ext cx="1042091" cy="1042091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>
        <a:off x="8348369" y="1689906"/>
        <a:ext cx="765833" cy="612749"/>
      </dsp:txXfrm>
    </dsp:sp>
    <dsp:sp modelId="{D36D623C-D7E0-478F-A1F5-7AD4EB5892EC}">
      <dsp:nvSpPr>
        <dsp:cNvPr id="0" name=""/>
        <dsp:cNvSpPr/>
      </dsp:nvSpPr>
      <dsp:spPr>
        <a:xfrm>
          <a:off x="9398224" y="1097926"/>
          <a:ext cx="1796708" cy="17967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Statistical Data</a:t>
          </a:r>
        </a:p>
      </dsp:txBody>
      <dsp:txXfrm>
        <a:off x="9661346" y="1361048"/>
        <a:ext cx="1270464" cy="12704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53D39A-FB07-40D8-B455-E5E7D563DE76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58EA67-873D-465F-B78C-7C9FBF3A9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0043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>
            <a:spLocks noGrp="1"/>
          </p:cNvSpPr>
          <p:nvPr>
            <p:ph type="subTitle" idx="4294967295"/>
          </p:nvPr>
        </p:nvSpPr>
        <p:spPr>
          <a:xfrm>
            <a:off x="495300" y="1970532"/>
            <a:ext cx="11201400" cy="1175005"/>
          </a:xfrm>
          <a:prstGeom prst="rect">
            <a:avLst/>
          </a:prstGeom>
        </p:spPr>
        <p:txBody>
          <a:bodyPr/>
          <a:lstStyle>
            <a:lvl1pPr>
              <a:lnSpc>
                <a:spcPts val="4500"/>
              </a:lnSpc>
              <a:spcBef>
                <a:spcPts val="600"/>
              </a:spcBef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495300" y="443483"/>
            <a:ext cx="11201400" cy="1527048"/>
          </a:xfrm>
          <a:prstGeom prst="rect">
            <a:avLst/>
          </a:prstGeom>
        </p:spPr>
        <p:txBody>
          <a:bodyPr/>
          <a:lstStyle>
            <a:lvl1pPr>
              <a:lnSpc>
                <a:spcPts val="5700"/>
              </a:lnSpc>
              <a:spcBef>
                <a:spcPts val="600"/>
              </a:spcBef>
              <a:defRPr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Click, add 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604162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91757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57200"/>
            <a:ext cx="11201400" cy="804672"/>
          </a:xfrm>
        </p:spPr>
        <p:txBody>
          <a:bodyPr/>
          <a:lstStyle>
            <a:lvl1pPr>
              <a:defRPr>
                <a:solidFill>
                  <a:srgbClr val="19216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722438"/>
            <a:ext cx="11201400" cy="3992563"/>
          </a:xfrm>
        </p:spPr>
        <p:txBody>
          <a:bodyPr/>
          <a:lstStyle>
            <a:lvl1pPr>
              <a:defRPr baseline="0">
                <a:solidFill>
                  <a:srgbClr val="19216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rgbClr val="19216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solidFill>
                  <a:srgbClr val="19216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solidFill>
                  <a:srgbClr val="19216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828800" indent="0">
              <a:buClr>
                <a:srgbClr val="CE1126"/>
              </a:buClr>
              <a:buNone/>
              <a:defRPr>
                <a:solidFill>
                  <a:srgbClr val="000000"/>
                </a:solidFill>
              </a:defRPr>
            </a:lvl5pPr>
            <a:lvl9pPr marL="3657600" indent="0">
              <a:buNone/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 (not recommended)</a:t>
            </a:r>
          </a:p>
        </p:txBody>
      </p:sp>
    </p:spTree>
    <p:extLst>
      <p:ext uri="{BB962C8B-B14F-4D97-AF65-F5344CB8AC3E}">
        <p14:creationId xmlns:p14="http://schemas.microsoft.com/office/powerpoint/2010/main" val="4509417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28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89635" y="1641021"/>
            <a:ext cx="5314950" cy="4401004"/>
          </a:xfrm>
        </p:spPr>
        <p:txBody>
          <a:bodyPr/>
          <a:lstStyle>
            <a:lvl1pPr>
              <a:buSzPct val="90000"/>
              <a:defRPr/>
            </a:lvl1pPr>
            <a:lvl2pPr>
              <a:buSzPct val="90000"/>
              <a:defRPr/>
            </a:lvl2pPr>
            <a:lvl3pPr>
              <a:buSzPct val="90000"/>
              <a:defRPr/>
            </a:lvl3pPr>
            <a:lvl4pPr>
              <a:buSzPct val="90000"/>
              <a:defRPr/>
            </a:lvl4pPr>
            <a:lvl5pPr>
              <a:buSzPct val="90000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11"/>
          </p:nvPr>
        </p:nvSpPr>
        <p:spPr>
          <a:xfrm>
            <a:off x="6381750" y="1641021"/>
            <a:ext cx="5314950" cy="4401004"/>
          </a:xfrm>
        </p:spPr>
        <p:txBody>
          <a:bodyPr/>
          <a:lstStyle>
            <a:lvl1pPr>
              <a:buSzPct val="90000"/>
              <a:defRPr/>
            </a:lvl1pPr>
            <a:lvl2pPr>
              <a:buSzPct val="90000"/>
              <a:defRPr/>
            </a:lvl2pPr>
            <a:lvl3pPr>
              <a:buSzPct val="90000"/>
              <a:defRPr/>
            </a:lvl3pPr>
            <a:lvl4pPr>
              <a:buSzPct val="90000"/>
              <a:defRPr/>
            </a:lvl4pPr>
            <a:lvl5pPr>
              <a:buSzPct val="90000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44825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505962" y="1958975"/>
            <a:ext cx="5314950" cy="4083050"/>
          </a:xfrm>
        </p:spPr>
        <p:txBody>
          <a:bodyPr/>
          <a:lstStyle>
            <a:lvl1pPr>
              <a:buSzPct val="90000"/>
              <a:defRPr/>
            </a:lvl1pPr>
            <a:lvl2pPr>
              <a:buSzPct val="90000"/>
              <a:defRPr/>
            </a:lvl2pPr>
            <a:lvl3pPr>
              <a:buSzPct val="90000"/>
              <a:defRPr/>
            </a:lvl3pPr>
            <a:lvl4pPr>
              <a:buSzPct val="90000"/>
              <a:defRPr/>
            </a:lvl4pPr>
            <a:lvl5pPr>
              <a:buSzPct val="90000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11"/>
          </p:nvPr>
        </p:nvSpPr>
        <p:spPr>
          <a:xfrm>
            <a:off x="6381750" y="1958975"/>
            <a:ext cx="5314950" cy="4083050"/>
          </a:xfrm>
        </p:spPr>
        <p:txBody>
          <a:bodyPr/>
          <a:lstStyle>
            <a:lvl1pPr>
              <a:buSzPct val="90000"/>
              <a:defRPr/>
            </a:lvl1pPr>
            <a:lvl2pPr>
              <a:buSzPct val="90000"/>
              <a:defRPr/>
            </a:lvl2pPr>
            <a:lvl3pPr>
              <a:buSzPct val="90000"/>
              <a:defRPr/>
            </a:lvl3pPr>
            <a:lvl4pPr>
              <a:buSzPct val="90000"/>
              <a:defRPr/>
            </a:lvl4pPr>
            <a:lvl5pPr>
              <a:buSzPct val="90000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505967" y="1493838"/>
            <a:ext cx="5314950" cy="3587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6381750" y="1493837"/>
            <a:ext cx="5314950" cy="3587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304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95300" y="2552471"/>
            <a:ext cx="11201400" cy="182358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section style</a:t>
            </a:r>
          </a:p>
        </p:txBody>
      </p:sp>
    </p:spTree>
    <p:extLst>
      <p:ext uri="{BB962C8B-B14F-4D97-AF65-F5344CB8AC3E}">
        <p14:creationId xmlns:p14="http://schemas.microsoft.com/office/powerpoint/2010/main" val="3028821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7582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955721" y="555625"/>
            <a:ext cx="6702879" cy="54213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15925" y="555172"/>
            <a:ext cx="4522788" cy="800100"/>
          </a:xfrm>
        </p:spPr>
        <p:txBody>
          <a:bodyPr/>
          <a:lstStyle>
            <a:lvl1pPr marL="0" indent="0">
              <a:buNone/>
              <a:defRPr/>
            </a:lvl1pPr>
            <a:lvl2pPr marL="457200" indent="0" algn="l">
              <a:buNone/>
              <a:defRPr sz="2400">
                <a:solidFill>
                  <a:schemeClr val="tx1"/>
                </a:solidFill>
              </a:defRPr>
            </a:lvl2pPr>
          </a:lstStyle>
          <a:p>
            <a:pPr lvl="0"/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415925" y="1355725"/>
            <a:ext cx="4522788" cy="4621213"/>
          </a:xfrm>
        </p:spPr>
        <p:txBody>
          <a:bodyPr/>
          <a:lstStyle>
            <a:lvl1pPr>
              <a:buSzPct val="90000"/>
              <a:defRPr/>
            </a:lvl1pPr>
            <a:lvl2pPr>
              <a:buSzPct val="90000"/>
              <a:defRPr/>
            </a:lvl2pPr>
            <a:lvl3pPr>
              <a:buSzPct val="90000"/>
              <a:defRPr/>
            </a:lvl3pPr>
            <a:lvl4pPr>
              <a:buSzPct val="90000"/>
              <a:defRPr/>
            </a:lvl4pPr>
            <a:lvl5pPr marL="1828800" indent="0">
              <a:buSzPct val="90000"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418054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5861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33" r="4623"/>
          <a:stretch/>
        </p:blipFill>
        <p:spPr>
          <a:xfrm>
            <a:off x="-233988" y="0"/>
            <a:ext cx="12425988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457200"/>
            <a:ext cx="11201400" cy="13684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825625"/>
            <a:ext cx="11201400" cy="1056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495300" y="6335377"/>
            <a:ext cx="7754833" cy="365125"/>
          </a:xfrm>
          <a:prstGeom prst="rect">
            <a:avLst/>
          </a:prstGeom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192168"/>
                </a:solidFill>
                <a:latin typeface="Verdana" pitchFamily="34" charset="0"/>
                <a:ea typeface="+mn-ea"/>
                <a:cs typeface="Tahoma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111A96E3-A9FF-4894-9186-F52C729C3EF4}" type="slidenum">
              <a:rPr lang="en-US" sz="1050" b="0" kern="1200" spc="45" smtClean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Tahoma" pitchFamily="34" charset="0"/>
              </a:rPr>
              <a:pPr/>
              <a:t>‹#›</a:t>
            </a:fld>
            <a:r>
              <a:rPr lang="en-US" sz="1600" spc="45" dirty="0">
                <a:solidFill>
                  <a:schemeClr val="bg1"/>
                </a:solidFill>
                <a:latin typeface="Century Gothic" panose="020B0502020202020204" pitchFamily="34" charset="0"/>
              </a:rPr>
              <a:t> </a:t>
            </a:r>
            <a:r>
              <a:rPr lang="en-US" sz="1500" cap="small" spc="30" dirty="0">
                <a:solidFill>
                  <a:schemeClr val="bg1"/>
                </a:solidFill>
                <a:latin typeface="Century Gothic" panose="020B0502020202020204" pitchFamily="34" charset="0"/>
              </a:rPr>
              <a:t>—</a:t>
            </a:r>
            <a:r>
              <a:rPr lang="en-US" sz="1600" spc="45" dirty="0">
                <a:solidFill>
                  <a:schemeClr val="bg1"/>
                </a:solidFill>
                <a:latin typeface="Century Gothic" panose="020B0502020202020204" pitchFamily="34" charset="0"/>
              </a:rPr>
              <a:t> </a:t>
            </a:r>
            <a:r>
              <a:rPr lang="en-US" sz="1500" cap="small" spc="30" dirty="0">
                <a:solidFill>
                  <a:schemeClr val="bg1"/>
                </a:solidFill>
                <a:latin typeface="Century Gothic" panose="020B0502020202020204" pitchFamily="34" charset="0"/>
              </a:rPr>
              <a:t>U.S. Bureau of Labor Statistics</a:t>
            </a:r>
            <a:r>
              <a:rPr lang="en-US" sz="1050" spc="45" dirty="0">
                <a:solidFill>
                  <a:schemeClr val="bg1"/>
                </a:solidFill>
                <a:latin typeface="Century Gothic" panose="020B0502020202020204" pitchFamily="34" charset="0"/>
              </a:rPr>
              <a:t> • </a:t>
            </a:r>
            <a:r>
              <a:rPr lang="en-US" sz="1050" b="1" spc="45" dirty="0">
                <a:solidFill>
                  <a:schemeClr val="bg1"/>
                </a:solidFill>
                <a:latin typeface="Century Gothic" panose="020B0502020202020204" pitchFamily="34" charset="0"/>
              </a:rPr>
              <a:t>bls.gov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569" y="6176385"/>
            <a:ext cx="1065034" cy="63743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626" y="5828258"/>
            <a:ext cx="11178308" cy="101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257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4000" b="1" kern="12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" userDrawn="1">
          <p15:clr>
            <a:srgbClr val="F26B43"/>
          </p15:clr>
        </p15:guide>
        <p15:guide id="2" pos="7368" userDrawn="1">
          <p15:clr>
            <a:srgbClr val="F26B43"/>
          </p15:clr>
        </p15:guide>
        <p15:guide id="3" orient="horz" pos="28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 userDrawn="1">
            <p:ph type="title"/>
          </p:nvPr>
        </p:nvSpPr>
        <p:spPr bwMode="auto">
          <a:xfrm>
            <a:off x="495300" y="274638"/>
            <a:ext cx="11201400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1027" name="Text Placeholder 2"/>
          <p:cNvSpPr>
            <a:spLocks noGrp="1"/>
          </p:cNvSpPr>
          <p:nvPr userDrawn="1">
            <p:ph type="body" idx="1"/>
          </p:nvPr>
        </p:nvSpPr>
        <p:spPr bwMode="auto">
          <a:xfrm>
            <a:off x="495300" y="1752601"/>
            <a:ext cx="11201400" cy="3960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 (not recommended)</a:t>
            </a:r>
          </a:p>
          <a:p>
            <a:pPr lvl="4"/>
            <a:endParaRPr lang="en-US" dirty="0"/>
          </a:p>
          <a:p>
            <a:pPr lvl="3"/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488043" y="6335377"/>
            <a:ext cx="7749390" cy="365125"/>
          </a:xfrm>
          <a:prstGeom prst="rect">
            <a:avLst/>
          </a:prstGeom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192168"/>
                </a:solidFill>
                <a:latin typeface="Verdana" pitchFamily="34" charset="0"/>
                <a:ea typeface="+mn-ea"/>
                <a:cs typeface="Tahoma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111A96E3-A9FF-4894-9186-F52C729C3EF4}" type="slidenum">
              <a:rPr lang="en-US" sz="1050" b="0" kern="1200" spc="45" smtClean="0">
                <a:solidFill>
                  <a:srgbClr val="002060"/>
                </a:solidFill>
                <a:latin typeface="Century Gothic" panose="020B0502020202020204" pitchFamily="34" charset="0"/>
                <a:ea typeface="+mn-ea"/>
                <a:cs typeface="Tahoma" pitchFamily="34" charset="0"/>
              </a:rPr>
              <a:pPr/>
              <a:t>‹#›</a:t>
            </a:fld>
            <a:r>
              <a:rPr lang="en-US" sz="1600" spc="45" dirty="0">
                <a:solidFill>
                  <a:srgbClr val="002060"/>
                </a:solidFill>
                <a:latin typeface="Century Gothic" panose="020B0502020202020204" pitchFamily="34" charset="0"/>
              </a:rPr>
              <a:t> </a:t>
            </a:r>
            <a:r>
              <a:rPr lang="en-US" sz="1500" cap="small" spc="30" dirty="0">
                <a:solidFill>
                  <a:srgbClr val="002060"/>
                </a:solidFill>
                <a:latin typeface="Century Gothic" panose="020B0502020202020204" pitchFamily="34" charset="0"/>
              </a:rPr>
              <a:t>—</a:t>
            </a:r>
            <a:r>
              <a:rPr lang="en-US" sz="1600" spc="45" dirty="0">
                <a:solidFill>
                  <a:srgbClr val="002060"/>
                </a:solidFill>
                <a:latin typeface="Century Gothic" panose="020B0502020202020204" pitchFamily="34" charset="0"/>
              </a:rPr>
              <a:t> </a:t>
            </a:r>
            <a:r>
              <a:rPr lang="en-US" sz="1500" cap="small" spc="30" dirty="0">
                <a:solidFill>
                  <a:srgbClr val="002060"/>
                </a:solidFill>
                <a:latin typeface="Century Gothic" panose="020B0502020202020204" pitchFamily="34" charset="0"/>
              </a:rPr>
              <a:t>U.S. Bureau of Labor Statistics</a:t>
            </a:r>
            <a:r>
              <a:rPr lang="en-US" sz="1050" spc="45" dirty="0">
                <a:solidFill>
                  <a:srgbClr val="002060"/>
                </a:solidFill>
                <a:latin typeface="Century Gothic" panose="020B0502020202020204" pitchFamily="34" charset="0"/>
              </a:rPr>
              <a:t> • </a:t>
            </a:r>
            <a:r>
              <a:rPr lang="en-US" sz="1050" b="1" spc="45" dirty="0">
                <a:solidFill>
                  <a:srgbClr val="002060"/>
                </a:solidFill>
                <a:latin typeface="Century Gothic" panose="020B0502020202020204" pitchFamily="34" charset="0"/>
              </a:rPr>
              <a:t>bls.gov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6550" y="6172200"/>
            <a:ext cx="1098497" cy="65746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141" y="5829624"/>
            <a:ext cx="11212286" cy="1022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485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71" r:id="rId2"/>
    <p:sldLayoutId id="2147483690" r:id="rId3"/>
    <p:sldLayoutId id="2147483692" r:id="rId4"/>
    <p:sldLayoutId id="2147483693" r:id="rId5"/>
    <p:sldLayoutId id="2147483694" r:id="rId6"/>
    <p:sldLayoutId id="2147483695" r:id="rId7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rgbClr val="192168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192168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192168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192168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192168"/>
          </a:solidFill>
          <a:latin typeface="Tahoma" pitchFamily="34" charset="0"/>
          <a:cs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itchFamily="34" charset="0"/>
          <a:cs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itchFamily="34" charset="0"/>
          <a:cs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itchFamily="34" charset="0"/>
          <a:cs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E1126"/>
        </a:buClr>
        <a:buSzPct val="90000"/>
        <a:buFont typeface="Wingdings" pitchFamily="2" charset="2"/>
        <a:buChar char=""/>
        <a:defRPr sz="3200" kern="1200">
          <a:solidFill>
            <a:srgbClr val="192168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E1126"/>
        </a:buClr>
        <a:buSzPct val="90000"/>
        <a:buFont typeface="Wingdings 3" pitchFamily="18" charset="2"/>
        <a:buChar char=""/>
        <a:defRPr sz="2800" kern="1200">
          <a:solidFill>
            <a:srgbClr val="192168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E1126"/>
        </a:buClr>
        <a:buSzPct val="90000"/>
        <a:buFont typeface="Calibri" pitchFamily="34" charset="0"/>
        <a:buChar char="–"/>
        <a:defRPr sz="2400" kern="1200">
          <a:solidFill>
            <a:srgbClr val="192168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E1126"/>
        </a:buClr>
        <a:buSzPct val="90000"/>
        <a:buFont typeface="Arial" charset="0"/>
        <a:buChar char="•"/>
        <a:defRPr sz="2000" kern="1200">
          <a:solidFill>
            <a:srgbClr val="192168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000" kern="1200">
          <a:solidFill>
            <a:srgbClr val="000000"/>
          </a:solidFill>
          <a:latin typeface="Tahoma" pitchFamily="34" charset="0"/>
          <a:ea typeface="+mn-ea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" userDrawn="1">
          <p15:clr>
            <a:srgbClr val="F26B43"/>
          </p15:clr>
        </p15:guide>
        <p15:guide id="2" pos="7368" userDrawn="1">
          <p15:clr>
            <a:srgbClr val="F26B43"/>
          </p15:clr>
        </p15:guide>
        <p15:guide id="3" orient="horz" pos="288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4" r="9955"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95300" y="466344"/>
            <a:ext cx="11201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</a:rPr>
              <a:t>Contact Information</a:t>
            </a:r>
          </a:p>
        </p:txBody>
      </p: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495300" y="6335377"/>
            <a:ext cx="7754833" cy="365125"/>
          </a:xfrm>
          <a:prstGeom prst="rect">
            <a:avLst/>
          </a:prstGeom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192168"/>
                </a:solidFill>
                <a:latin typeface="Verdana" pitchFamily="34" charset="0"/>
                <a:ea typeface="+mn-ea"/>
                <a:cs typeface="Tahoma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111A96E3-A9FF-4894-9186-F52C729C3EF4}" type="slidenum">
              <a:rPr lang="en-US" sz="1050" b="0" kern="1200" spc="45" smtClean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Tahoma" pitchFamily="34" charset="0"/>
              </a:rPr>
              <a:pPr/>
              <a:t>‹#›</a:t>
            </a:fld>
            <a:r>
              <a:rPr lang="en-US" sz="1600" spc="45" dirty="0">
                <a:solidFill>
                  <a:schemeClr val="bg1"/>
                </a:solidFill>
                <a:latin typeface="Century Gothic" panose="020B0502020202020204" pitchFamily="34" charset="0"/>
              </a:rPr>
              <a:t> </a:t>
            </a:r>
            <a:r>
              <a:rPr lang="en-US" sz="1500" cap="small" spc="30" dirty="0">
                <a:solidFill>
                  <a:schemeClr val="bg1"/>
                </a:solidFill>
                <a:latin typeface="Century Gothic" panose="020B0502020202020204" pitchFamily="34" charset="0"/>
              </a:rPr>
              <a:t>—</a:t>
            </a:r>
            <a:r>
              <a:rPr lang="en-US" sz="1600" spc="45" dirty="0">
                <a:solidFill>
                  <a:schemeClr val="bg1"/>
                </a:solidFill>
                <a:latin typeface="Century Gothic" panose="020B0502020202020204" pitchFamily="34" charset="0"/>
              </a:rPr>
              <a:t> </a:t>
            </a:r>
            <a:r>
              <a:rPr lang="en-US" sz="1500" cap="small" spc="30" dirty="0">
                <a:solidFill>
                  <a:schemeClr val="bg1"/>
                </a:solidFill>
                <a:latin typeface="Century Gothic" panose="020B0502020202020204" pitchFamily="34" charset="0"/>
              </a:rPr>
              <a:t>U.S. Bureau of Labor Statistics</a:t>
            </a:r>
            <a:r>
              <a:rPr lang="en-US" sz="1050" spc="45" dirty="0">
                <a:solidFill>
                  <a:schemeClr val="bg1"/>
                </a:solidFill>
                <a:latin typeface="Century Gothic" panose="020B0502020202020204" pitchFamily="34" charset="0"/>
              </a:rPr>
              <a:t> • </a:t>
            </a:r>
            <a:r>
              <a:rPr lang="en-US" sz="1050" b="1" spc="45" dirty="0">
                <a:solidFill>
                  <a:schemeClr val="bg1"/>
                </a:solidFill>
                <a:latin typeface="Century Gothic" panose="020B0502020202020204" pitchFamily="34" charset="0"/>
              </a:rPr>
              <a:t>bls.gov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626" y="5828258"/>
            <a:ext cx="11178308" cy="101977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569" y="6176385"/>
            <a:ext cx="1065034" cy="637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186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" userDrawn="1">
          <p15:clr>
            <a:srgbClr val="F26B43"/>
          </p15:clr>
        </p15:guide>
        <p15:guide id="2" pos="7368" userDrawn="1">
          <p15:clr>
            <a:srgbClr val="F26B43"/>
          </p15:clr>
        </p15:guide>
        <p15:guide id="3" orient="horz" pos="2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4294967295"/>
          </p:nvPr>
        </p:nvSpPr>
        <p:spPr>
          <a:xfrm>
            <a:off x="495300" y="1643645"/>
            <a:ext cx="11201400" cy="1056120"/>
          </a:xfrm>
        </p:spPr>
        <p:txBody>
          <a:bodyPr>
            <a:normAutofit/>
          </a:bodyPr>
          <a:lstStyle/>
          <a:p>
            <a:r>
              <a:rPr lang="en-US" dirty="0"/>
              <a:t>FCSM Research and Policy Conference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95300" y="596002"/>
            <a:ext cx="11201400" cy="1056120"/>
          </a:xfrm>
        </p:spPr>
        <p:txBody>
          <a:bodyPr>
            <a:normAutofit fontScale="90000"/>
          </a:bodyPr>
          <a:lstStyle/>
          <a:p>
            <a:r>
              <a:rPr lang="en-US" sz="6000" dirty="0"/>
              <a:t>Modernizing Data Dissemination</a:t>
            </a:r>
            <a:br>
              <a:rPr lang="en-US" dirty="0"/>
            </a:b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768136" y="3988292"/>
            <a:ext cx="8229600" cy="2181687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ts val="3400"/>
              </a:lnSpc>
              <a:spcBef>
                <a:spcPts val="600"/>
              </a:spcBef>
              <a:buFont typeface="Arial" panose="020B0604020202020204" pitchFamily="34" charset="0"/>
              <a:buNone/>
              <a:defRPr sz="3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300"/>
              </a:lnSpc>
            </a:pPr>
            <a:r>
              <a:rPr lang="en-US" dirty="0"/>
              <a:t>Clayton Waring</a:t>
            </a:r>
          </a:p>
          <a:p>
            <a:pPr>
              <a:lnSpc>
                <a:spcPts val="3300"/>
              </a:lnSpc>
            </a:pPr>
            <a:r>
              <a:rPr lang="en-US" b="0" dirty="0"/>
              <a:t>Senior Economist</a:t>
            </a:r>
          </a:p>
          <a:p>
            <a:pPr>
              <a:lnSpc>
                <a:spcPts val="3300"/>
              </a:lnSpc>
            </a:pPr>
            <a:r>
              <a:rPr lang="en-US" b="0" dirty="0"/>
              <a:t>BLS Office of Productivity and Technology</a:t>
            </a:r>
          </a:p>
          <a:p>
            <a:pPr>
              <a:lnSpc>
                <a:spcPts val="3300"/>
              </a:lnSpc>
            </a:pPr>
            <a:r>
              <a:rPr lang="en-US" b="0" dirty="0"/>
              <a:t>November 4, 2021</a:t>
            </a:r>
          </a:p>
        </p:txBody>
      </p:sp>
    </p:spTree>
    <p:extLst>
      <p:ext uri="{BB962C8B-B14F-4D97-AF65-F5344CB8AC3E}">
        <p14:creationId xmlns:p14="http://schemas.microsoft.com/office/powerpoint/2010/main" val="39962516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Storing and Organizing Statistical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9809" y="1749071"/>
            <a:ext cx="10489337" cy="3992563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3600" dirty="0"/>
              <a:t>Time Series: A set of numbers that represents the change over time in some measurable aspect of people, places, and things.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536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Storing and Organizing Statistical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6038" y="1926454"/>
            <a:ext cx="10320661" cy="3788547"/>
          </a:xfrm>
        </p:spPr>
        <p:txBody>
          <a:bodyPr/>
          <a:lstStyle/>
          <a:p>
            <a:r>
              <a:rPr lang="en-US" dirty="0"/>
              <a:t>Time Series Elements</a:t>
            </a:r>
          </a:p>
          <a:p>
            <a:pPr lvl="1"/>
            <a:r>
              <a:rPr lang="en-US" dirty="0"/>
              <a:t>Measures</a:t>
            </a:r>
          </a:p>
          <a:p>
            <a:pPr lvl="1"/>
            <a:r>
              <a:rPr lang="en-US" dirty="0"/>
              <a:t>People, Places, and Things</a:t>
            </a:r>
          </a:p>
          <a:p>
            <a:pPr lvl="1"/>
            <a:r>
              <a:rPr lang="en-US" dirty="0"/>
              <a:t>Time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746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Storing and Organizing Statistical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6038" y="1926454"/>
            <a:ext cx="10320661" cy="3788547"/>
          </a:xfrm>
        </p:spPr>
        <p:txBody>
          <a:bodyPr/>
          <a:lstStyle/>
          <a:p>
            <a:r>
              <a:rPr lang="en-US" dirty="0"/>
              <a:t>Measures</a:t>
            </a:r>
          </a:p>
          <a:p>
            <a:pPr lvl="1"/>
            <a:r>
              <a:rPr lang="en-US" dirty="0"/>
              <a:t>Represented by numeric value</a:t>
            </a:r>
          </a:p>
          <a:p>
            <a:pPr lvl="1"/>
            <a:r>
              <a:rPr lang="en-US" dirty="0"/>
              <a:t>Employment, wages, prices, productivity, injuries, expenditures, value of shipments, etc.</a:t>
            </a:r>
          </a:p>
          <a:p>
            <a:pPr lvl="1"/>
            <a:r>
              <a:rPr lang="en-US" dirty="0"/>
              <a:t>May increase and decrease over time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0765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Storing and Organizing Statistical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6038" y="1926454"/>
            <a:ext cx="10320661" cy="3788547"/>
          </a:xfrm>
        </p:spPr>
        <p:txBody>
          <a:bodyPr/>
          <a:lstStyle/>
          <a:p>
            <a:r>
              <a:rPr lang="en-US" dirty="0"/>
              <a:t>People, Places and Things</a:t>
            </a:r>
          </a:p>
          <a:p>
            <a:pPr lvl="1"/>
            <a:r>
              <a:rPr lang="en-US" dirty="0"/>
              <a:t>Establishments (labor, capital, materials, output, etc.)</a:t>
            </a:r>
          </a:p>
          <a:p>
            <a:pPr lvl="1"/>
            <a:r>
              <a:rPr lang="en-US" dirty="0"/>
              <a:t>Households (people, property, belongings, etc.)</a:t>
            </a:r>
          </a:p>
          <a:p>
            <a:pPr lvl="1"/>
            <a:r>
              <a:rPr lang="en-US" dirty="0"/>
              <a:t>Occupation, Demographic, Industry, Geography, Goods and Services,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1271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Storing and Organizing Statistical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6038" y="1926454"/>
            <a:ext cx="10320661" cy="3788547"/>
          </a:xfrm>
        </p:spPr>
        <p:txBody>
          <a:bodyPr/>
          <a:lstStyle/>
          <a:p>
            <a:r>
              <a:rPr lang="en-US" dirty="0"/>
              <a:t>Time</a:t>
            </a:r>
          </a:p>
          <a:p>
            <a:pPr lvl="1"/>
            <a:r>
              <a:rPr lang="en-US" dirty="0"/>
              <a:t>Past, present, and future</a:t>
            </a:r>
          </a:p>
          <a:p>
            <a:pPr lvl="1"/>
            <a:r>
              <a:rPr lang="en-US" dirty="0"/>
              <a:t>Frequency of observation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2338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Statistical Data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483515"/>
              </p:ext>
            </p:extLst>
          </p:nvPr>
        </p:nvGraphicFramePr>
        <p:xfrm>
          <a:off x="495300" y="1722438"/>
          <a:ext cx="11201400" cy="3992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7891C877-76FC-40CF-AEAC-46A348ACB7B7}"/>
              </a:ext>
            </a:extLst>
          </p:cNvPr>
          <p:cNvSpPr/>
          <p:nvPr/>
        </p:nvSpPr>
        <p:spPr>
          <a:xfrm>
            <a:off x="372862" y="2414726"/>
            <a:ext cx="5246703" cy="245911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40EDB9-F933-4FAD-9622-6371B4F21208}"/>
              </a:ext>
            </a:extLst>
          </p:cNvPr>
          <p:cNvSpPr txBox="1"/>
          <p:nvPr/>
        </p:nvSpPr>
        <p:spPr>
          <a:xfrm>
            <a:off x="1766656" y="2032986"/>
            <a:ext cx="2228295" cy="31071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47500" lnSpcReduction="20000"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21D6D9-4334-44F5-B956-37DBBEFE9793}"/>
              </a:ext>
            </a:extLst>
          </p:cNvPr>
          <p:cNvSpPr txBox="1"/>
          <p:nvPr/>
        </p:nvSpPr>
        <p:spPr>
          <a:xfrm>
            <a:off x="1953087" y="1954159"/>
            <a:ext cx="1837678" cy="38954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62500" lnSpcReduction="20000"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Time Series</a:t>
            </a:r>
          </a:p>
        </p:txBody>
      </p:sp>
    </p:spTree>
    <p:extLst>
      <p:ext uri="{BB962C8B-B14F-4D97-AF65-F5344CB8AC3E}">
        <p14:creationId xmlns:p14="http://schemas.microsoft.com/office/powerpoint/2010/main" val="17540398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4E6BB-030F-4668-86C6-39EF63FE4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Pattern of Information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4F3009C-3318-47F7-8332-8D8CB424D1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6442134"/>
              </p:ext>
            </p:extLst>
          </p:nvPr>
        </p:nvGraphicFramePr>
        <p:xfrm>
          <a:off x="495300" y="2663471"/>
          <a:ext cx="112014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>
                  <a:extLst>
                    <a:ext uri="{9D8B030D-6E8A-4147-A177-3AD203B41FA5}">
                      <a16:colId xmlns:a16="http://schemas.microsoft.com/office/drawing/2014/main" val="146427726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773028727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34602036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9466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People, Places, and Things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North Carolina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999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Industry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Hospitals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83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Occupation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Nurses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78637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Measure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Measure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Employment Level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1475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Thousands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9531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35145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Month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November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787729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83D7E03-8986-4472-91DA-6753822FE659}"/>
              </a:ext>
            </a:extLst>
          </p:cNvPr>
          <p:cNvSpPr txBox="1"/>
          <p:nvPr/>
        </p:nvSpPr>
        <p:spPr>
          <a:xfrm>
            <a:off x="905522" y="1482571"/>
            <a:ext cx="10235954" cy="87888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85000" lnSpcReduction="20000"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How many thousands of nurses are currently employed at hospitals in North Carolina?</a:t>
            </a:r>
          </a:p>
        </p:txBody>
      </p:sp>
    </p:spTree>
    <p:extLst>
      <p:ext uri="{BB962C8B-B14F-4D97-AF65-F5344CB8AC3E}">
        <p14:creationId xmlns:p14="http://schemas.microsoft.com/office/powerpoint/2010/main" val="39948469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Query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315" y="1651246"/>
            <a:ext cx="10773421" cy="3788547"/>
          </a:xfrm>
        </p:spPr>
        <p:txBody>
          <a:bodyPr/>
          <a:lstStyle/>
          <a:p>
            <a:r>
              <a:rPr lang="en-US" dirty="0"/>
              <a:t>Three Independent Pathways Can be Used to Locate All Data</a:t>
            </a:r>
          </a:p>
          <a:p>
            <a:pPr lvl="1"/>
            <a:r>
              <a:rPr lang="en-US" dirty="0"/>
              <a:t>Measures</a:t>
            </a:r>
          </a:p>
          <a:p>
            <a:pPr lvl="2"/>
            <a:r>
              <a:rPr lang="en-US" dirty="0"/>
              <a:t>Commonalities and differences across data</a:t>
            </a:r>
          </a:p>
          <a:p>
            <a:pPr lvl="1"/>
            <a:r>
              <a:rPr lang="en-US" dirty="0"/>
              <a:t>People, places, and things</a:t>
            </a:r>
          </a:p>
          <a:p>
            <a:pPr lvl="2"/>
            <a:r>
              <a:rPr lang="en-US" dirty="0"/>
              <a:t>Commonalities and differences across data</a:t>
            </a:r>
          </a:p>
          <a:p>
            <a:pPr lvl="1"/>
            <a:r>
              <a:rPr lang="en-US" dirty="0"/>
              <a:t>Time</a:t>
            </a:r>
          </a:p>
          <a:p>
            <a:pPr lvl="2"/>
            <a:r>
              <a:rPr lang="en-US" dirty="0"/>
              <a:t>Commonalities and differences across data</a:t>
            </a:r>
          </a:p>
          <a:p>
            <a:pPr marL="914400" lvl="2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7690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Old Versus New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3075" y="1651246"/>
            <a:ext cx="10320661" cy="3788547"/>
          </a:xfrm>
        </p:spPr>
        <p:txBody>
          <a:bodyPr/>
          <a:lstStyle/>
          <a:p>
            <a:r>
              <a:rPr lang="en-US" dirty="0"/>
              <a:t>Statistical Data</a:t>
            </a:r>
          </a:p>
          <a:p>
            <a:pPr lvl="1"/>
            <a:r>
              <a:rPr lang="en-US" dirty="0"/>
              <a:t>Data</a:t>
            </a:r>
          </a:p>
          <a:p>
            <a:pPr lvl="1"/>
            <a:r>
              <a:rPr lang="en-US" dirty="0"/>
              <a:t>Metadata</a:t>
            </a:r>
          </a:p>
          <a:p>
            <a:pPr lvl="1"/>
            <a:endParaRPr lang="en-US" dirty="0"/>
          </a:p>
          <a:p>
            <a:r>
              <a:rPr lang="en-US" dirty="0"/>
              <a:t>Statistical Data</a:t>
            </a:r>
          </a:p>
          <a:p>
            <a:pPr lvl="1"/>
            <a:r>
              <a:rPr lang="en-US" dirty="0"/>
              <a:t>Measures</a:t>
            </a:r>
          </a:p>
          <a:p>
            <a:pPr lvl="1"/>
            <a:r>
              <a:rPr lang="en-US" dirty="0"/>
              <a:t>People, places, and things</a:t>
            </a:r>
          </a:p>
          <a:p>
            <a:pPr lvl="1"/>
            <a:r>
              <a:rPr lang="en-US" dirty="0"/>
              <a:t>Time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3453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 Values to People, Places, and Things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6675" y="1734960"/>
            <a:ext cx="3732756" cy="3992563"/>
          </a:xfrm>
        </p:spPr>
        <p:txBody>
          <a:bodyPr/>
          <a:lstStyle/>
          <a:p>
            <a:r>
              <a:rPr lang="en-US" sz="2800" dirty="0"/>
              <a:t>Dave</a:t>
            </a:r>
          </a:p>
          <a:p>
            <a:pPr lvl="1"/>
            <a:r>
              <a:rPr lang="en-US" sz="2400" dirty="0"/>
              <a:t>Weight</a:t>
            </a:r>
          </a:p>
          <a:p>
            <a:r>
              <a:rPr lang="en-US" sz="2800" dirty="0"/>
              <a:t>Car</a:t>
            </a:r>
          </a:p>
          <a:p>
            <a:pPr lvl="1"/>
            <a:r>
              <a:rPr lang="en-US" sz="2400" dirty="0"/>
              <a:t>Speed</a:t>
            </a:r>
          </a:p>
          <a:p>
            <a:r>
              <a:rPr lang="en-US" sz="2800" dirty="0"/>
              <a:t>Beach</a:t>
            </a:r>
          </a:p>
          <a:p>
            <a:pPr lvl="1"/>
            <a:r>
              <a:rPr lang="en-US" sz="2400" dirty="0"/>
              <a:t>Temperature</a:t>
            </a:r>
          </a:p>
          <a:p>
            <a:r>
              <a:rPr lang="en-US" sz="2800" dirty="0"/>
              <a:t>House</a:t>
            </a:r>
          </a:p>
          <a:p>
            <a:pPr lvl="1"/>
            <a:r>
              <a:rPr lang="en-US" sz="2400" dirty="0"/>
              <a:t>Size</a:t>
            </a:r>
          </a:p>
          <a:p>
            <a:pPr marL="0" indent="0">
              <a:buNone/>
            </a:pPr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D8D2967-44A4-4FEE-9584-10655A2BDC71}"/>
              </a:ext>
            </a:extLst>
          </p:cNvPr>
          <p:cNvSpPr txBox="1">
            <a:spLocks/>
          </p:cNvSpPr>
          <p:nvPr/>
        </p:nvSpPr>
        <p:spPr bwMode="auto">
          <a:xfrm>
            <a:off x="6515620" y="1734961"/>
            <a:ext cx="4469705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90000"/>
              <a:buFont typeface="Wingdings" pitchFamily="2" charset="2"/>
              <a:buChar char=""/>
              <a:defRPr sz="3200" kern="1200" baseline="0">
                <a:solidFill>
                  <a:srgbClr val="192168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90000"/>
              <a:buFont typeface="Wingdings 3" pitchFamily="18" charset="2"/>
              <a:buChar char=""/>
              <a:defRPr sz="2800" kern="1200">
                <a:solidFill>
                  <a:srgbClr val="192168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90000"/>
              <a:buFont typeface="Calibri" pitchFamily="34" charset="0"/>
              <a:buChar char="–"/>
              <a:defRPr sz="2400" kern="1200">
                <a:solidFill>
                  <a:srgbClr val="192168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90000"/>
              <a:buFont typeface="Arial" charset="0"/>
              <a:buChar char="•"/>
              <a:defRPr sz="2000" kern="1200">
                <a:solidFill>
                  <a:srgbClr val="192168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Font typeface="Wingdings" pitchFamily="2" charset="2"/>
              <a:buNone/>
              <a:defRPr sz="2000" kern="1200">
                <a:solidFill>
                  <a:srgbClr val="000000"/>
                </a:solidFill>
                <a:latin typeface="Tahoma" pitchFamily="34" charset="0"/>
                <a:ea typeface="+mn-ea"/>
                <a:cs typeface="Tahom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90000"/>
              <a:buFont typeface="Wingdings" pitchFamily="2" charset="2"/>
              <a:buChar char="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921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Doctors in Virginia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90000"/>
              <a:buFont typeface="Wingdings 3" pitchFamily="18" charset="2"/>
              <a:buChar char="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921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Average salary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90000"/>
              <a:buFont typeface="Wingdings" pitchFamily="2" charset="2"/>
              <a:buChar char="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921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Men in U.S. over age 50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90000"/>
              <a:buFont typeface="Wingdings 3" pitchFamily="18" charset="2"/>
              <a:buChar char="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921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Employment rate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90000"/>
              <a:buFont typeface="Wingdings" pitchFamily="2" charset="2"/>
              <a:buChar char="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921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Shirts in Pittsburg, PA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90000"/>
              <a:buFont typeface="Wingdings 3" pitchFamily="18" charset="2"/>
              <a:buChar char="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1921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Consumer prices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192168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90000"/>
              <a:buFont typeface="Wingdings" pitchFamily="2" charset="2"/>
              <a:buChar char="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921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U.S. Manufacturing Sector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90000"/>
              <a:buFont typeface="Wingdings 3" pitchFamily="18" charset="2"/>
              <a:buChar char="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921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Productivity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90000"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192168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90000"/>
              <a:buFont typeface="Wingdings" pitchFamily="2" charset="2"/>
              <a:buChar char="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192168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90000"/>
              <a:buFont typeface="Wingdings" pitchFamily="2" charset="2"/>
              <a:buChar char="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192168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320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Dissemination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0932" y="1722439"/>
            <a:ext cx="10067278" cy="3604164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3600" dirty="0"/>
              <a:t>Make it as easy as possible for people to find and use data that is of interest to them.</a:t>
            </a:r>
          </a:p>
        </p:txBody>
      </p:sp>
    </p:spTree>
    <p:extLst>
      <p:ext uri="{BB962C8B-B14F-4D97-AF65-F5344CB8AC3E}">
        <p14:creationId xmlns:p14="http://schemas.microsoft.com/office/powerpoint/2010/main" val="35001012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22438"/>
            <a:ext cx="10377996" cy="39925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3600" dirty="0"/>
              <a:t>Easy and intuitive to understand</a:t>
            </a:r>
          </a:p>
          <a:p>
            <a:pPr>
              <a:lnSpc>
                <a:spcPct val="150000"/>
              </a:lnSpc>
            </a:pPr>
            <a:r>
              <a:rPr lang="en-US" sz="3600" dirty="0"/>
              <a:t>Highly scalable and flexible</a:t>
            </a:r>
          </a:p>
          <a:p>
            <a:pPr>
              <a:lnSpc>
                <a:spcPct val="150000"/>
              </a:lnSpc>
            </a:pPr>
            <a:r>
              <a:rPr lang="en-US" sz="3600" dirty="0"/>
              <a:t>Integrate data from multiple sources</a:t>
            </a:r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402419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495300" y="1828800"/>
            <a:ext cx="11201400" cy="3811386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ts val="3400"/>
              </a:lnSpc>
              <a:spcBef>
                <a:spcPts val="600"/>
              </a:spcBef>
              <a:buFont typeface="Arial" panose="020B0604020202020204" pitchFamily="34" charset="0"/>
              <a:buNone/>
              <a:defRPr sz="3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700"/>
              </a:lnSpc>
            </a:pPr>
            <a:r>
              <a:rPr lang="en-US" sz="3600" dirty="0"/>
              <a:t>Clayton Waring</a:t>
            </a:r>
          </a:p>
          <a:p>
            <a:pPr>
              <a:lnSpc>
                <a:spcPts val="3700"/>
              </a:lnSpc>
            </a:pPr>
            <a:endParaRPr lang="en-US" sz="3600" b="0" dirty="0"/>
          </a:p>
          <a:p>
            <a:pPr>
              <a:lnSpc>
                <a:spcPts val="3700"/>
              </a:lnSpc>
            </a:pPr>
            <a:endParaRPr lang="en-US" sz="3600" b="0" dirty="0"/>
          </a:p>
          <a:p>
            <a:pPr>
              <a:lnSpc>
                <a:spcPts val="3700"/>
              </a:lnSpc>
            </a:pPr>
            <a:r>
              <a:rPr lang="en-US" sz="3600" b="0" dirty="0"/>
              <a:t>Senior Economist</a:t>
            </a:r>
          </a:p>
          <a:p>
            <a:pPr>
              <a:lnSpc>
                <a:spcPts val="3700"/>
              </a:lnSpc>
            </a:pPr>
            <a:r>
              <a:rPr lang="en-US" sz="3600" b="0" dirty="0"/>
              <a:t>www.bls.gov/lpc</a:t>
            </a:r>
          </a:p>
          <a:p>
            <a:pPr>
              <a:lnSpc>
                <a:spcPts val="3700"/>
              </a:lnSpc>
            </a:pPr>
            <a:r>
              <a:rPr lang="en-US" sz="3600" b="0" dirty="0"/>
              <a:t>202-691-5644</a:t>
            </a:r>
          </a:p>
          <a:p>
            <a:pPr>
              <a:lnSpc>
                <a:spcPts val="3700"/>
              </a:lnSpc>
            </a:pPr>
            <a:r>
              <a:rPr lang="en-US" sz="3600" b="0" dirty="0"/>
              <a:t>waring.clayton@bls.gov</a:t>
            </a:r>
          </a:p>
        </p:txBody>
      </p:sp>
    </p:spTree>
    <p:extLst>
      <p:ext uri="{BB962C8B-B14F-4D97-AF65-F5344CB8AC3E}">
        <p14:creationId xmlns:p14="http://schemas.microsoft.com/office/powerpoint/2010/main" val="1535218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Repository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3996" y="1722438"/>
            <a:ext cx="10462704" cy="3992563"/>
          </a:xfrm>
        </p:spPr>
        <p:txBody>
          <a:bodyPr anchor="ctr"/>
          <a:lstStyle/>
          <a:p>
            <a:r>
              <a:rPr lang="en-US" sz="3600" dirty="0"/>
              <a:t>Technology</a:t>
            </a:r>
          </a:p>
          <a:p>
            <a:pPr>
              <a:lnSpc>
                <a:spcPct val="200000"/>
              </a:lnSpc>
            </a:pPr>
            <a:r>
              <a:rPr lang="en-US" sz="3600" dirty="0"/>
              <a:t>Structure for Storing and Organizing Data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727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Storing and Organizing Stuff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6038" y="1722438"/>
            <a:ext cx="10320661" cy="3992563"/>
          </a:xfrm>
        </p:spPr>
        <p:txBody>
          <a:bodyPr/>
          <a:lstStyle/>
          <a:p>
            <a:r>
              <a:rPr lang="en-US" dirty="0"/>
              <a:t>Easy and Intuitive</a:t>
            </a:r>
          </a:p>
          <a:p>
            <a:pPr lvl="1"/>
            <a:r>
              <a:rPr lang="en-US" dirty="0"/>
              <a:t>Bedroom Dresser</a:t>
            </a:r>
          </a:p>
          <a:p>
            <a:pPr lvl="1"/>
            <a:r>
              <a:rPr lang="en-US" dirty="0"/>
              <a:t>Kitchen Cabinet</a:t>
            </a:r>
          </a:p>
          <a:p>
            <a:pPr lvl="1"/>
            <a:r>
              <a:rPr lang="en-US" dirty="0"/>
              <a:t>Bookshelves</a:t>
            </a:r>
          </a:p>
          <a:p>
            <a:pPr lvl="1"/>
            <a:r>
              <a:rPr lang="en-US" dirty="0"/>
              <a:t>Garden Shed</a:t>
            </a:r>
          </a:p>
          <a:p>
            <a:pPr lvl="1"/>
            <a:r>
              <a:rPr lang="en-US" dirty="0"/>
              <a:t>Parking Garage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769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Storing and Organizing Stuff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5321" y="1358453"/>
            <a:ext cx="9712171" cy="4367644"/>
          </a:xfrm>
        </p:spPr>
        <p:txBody>
          <a:bodyPr/>
          <a:lstStyle/>
          <a:p>
            <a:r>
              <a:rPr lang="en-US" dirty="0"/>
              <a:t>Bedroom Dresser</a:t>
            </a:r>
          </a:p>
          <a:p>
            <a:pPr lvl="1"/>
            <a:r>
              <a:rPr lang="en-US" dirty="0"/>
              <a:t>All clothes share certain common characteristics that define them as clothes</a:t>
            </a:r>
          </a:p>
          <a:p>
            <a:r>
              <a:rPr lang="en-US" dirty="0"/>
              <a:t>Kitchen Cabinet</a:t>
            </a:r>
          </a:p>
          <a:p>
            <a:pPr lvl="1"/>
            <a:r>
              <a:rPr lang="en-US" dirty="0"/>
              <a:t>All dishes share certain common characteristics that define them as dishes</a:t>
            </a:r>
          </a:p>
          <a:p>
            <a:r>
              <a:rPr lang="en-US" dirty="0"/>
              <a:t>Parking Garage</a:t>
            </a:r>
          </a:p>
          <a:p>
            <a:pPr lvl="1"/>
            <a:r>
              <a:rPr lang="en-US" dirty="0"/>
              <a:t>All vehicles share certain common characteristics that define them as vehicles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631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Storing and Organizing Stuff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sz="3600" dirty="0"/>
              <a:t>The method by which items are stored and organized depends on the common characteristics and attributes found in the items being stored.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68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Storing and Organizing Stuff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sz="3600" dirty="0"/>
              <a:t>Items are grouped together based on shared commonalities, and items are separated based on their differences.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054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Storing and Organizing Statistical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sz="3600" dirty="0"/>
              <a:t>At some basic, fundamental level storing and organizing statistical data shouldn’t be any different than storing and organizing  clothes in a dresser, dishes in a cabinet, or cars in a garage.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623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Storing and Organizing Statistical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sz="3600" dirty="0"/>
              <a:t>What are the common characteristics and attributes found in all statistical data?</a:t>
            </a:r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3600" dirty="0"/>
              <a:t>What is the definition of statistical data?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07246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FFFFF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S-Brand_core-widescreen-slides.potx" id="{EF0090F2-93A8-4A4D-B539-A380A752E5F4}" vid="{A599D729-591D-4759-9ED8-301693338D9F}"/>
    </a:ext>
  </a:extLst>
</a:theme>
</file>

<file path=ppt/theme/theme2.xml><?xml version="1.0" encoding="utf-8"?>
<a:theme xmlns:a="http://schemas.openxmlformats.org/drawingml/2006/main" name="BLS Trendline Content Slide">
  <a:themeElements>
    <a:clrScheme name="Custom 1">
      <a:dk1>
        <a:srgbClr val="002060"/>
      </a:dk1>
      <a:lt1>
        <a:sysClr val="window" lastClr="FFFFFF"/>
      </a:lt1>
      <a:dk2>
        <a:srgbClr val="002060"/>
      </a:dk2>
      <a:lt2>
        <a:srgbClr val="FFFFFF"/>
      </a:lt2>
      <a:accent1>
        <a:srgbClr val="3E3F67"/>
      </a:accent1>
      <a:accent2>
        <a:srgbClr val="FFC000"/>
      </a:accent2>
      <a:accent3>
        <a:srgbClr val="C00000"/>
      </a:accent3>
      <a:accent4>
        <a:srgbClr val="00B0F0"/>
      </a:accent4>
      <a:accent5>
        <a:srgbClr val="92D050"/>
      </a:accent5>
      <a:accent6>
        <a:srgbClr val="244448"/>
      </a:accent6>
      <a:hlink>
        <a:srgbClr val="00B0F0"/>
      </a:hlink>
      <a:folHlink>
        <a:srgbClr val="00B0F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 marL="0" marR="0" indent="0" algn="ctr" defTabSz="9144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Tahoma" pitchFamily="34" charset="0"/>
            <a:ea typeface="+mj-ea"/>
            <a:cs typeface="Tahoma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LS-Brand_core-widescreen-slides.potx" id="{EF0090F2-93A8-4A4D-B539-A380A752E5F4}" vid="{67D88B36-7266-430C-9E3B-FDFC33C298B7}"/>
    </a:ext>
  </a:extLst>
</a:theme>
</file>

<file path=ppt/theme/theme3.xml><?xml version="1.0" encoding="utf-8"?>
<a:theme xmlns:a="http://schemas.openxmlformats.org/drawingml/2006/main" name="Contact Information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FFFFF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S-Brand_core-widescreen-slides.potx" id="{EF0090F2-93A8-4A4D-B539-A380A752E5F4}" vid="{F8C32204-564B-4169-9AB5-0F771E180D6F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618DA66BF54F4EA0C2EC35AA6094F4" ma:contentTypeVersion="0" ma:contentTypeDescription="Create a new document." ma:contentTypeScope="" ma:versionID="812a628ee1de80b8d852ddecb54e3de9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7A7B0C-0821-433A-8EA6-FE22DFCAEA69}">
  <ds:schemaRefs>
    <ds:schemaRef ds:uri="http://purl.org/dc/dcmitype/"/>
    <ds:schemaRef ds:uri="http://schemas.microsoft.com/office/2006/metadata/properties"/>
    <ds:schemaRef ds:uri="http://purl.org/dc/elements/1.1/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5705258-90B1-409C-84EC-11C8EA6D2D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25D57739-CFE2-489B-80E7-1402192F264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BLS_Brand_core_widescreen_slides</Template>
  <TotalTime>14884</TotalTime>
  <Words>559</Words>
  <Application>Microsoft Office PowerPoint</Application>
  <PresentationFormat>Widescreen</PresentationFormat>
  <Paragraphs>128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Calibri</vt:lpstr>
      <vt:lpstr>Century Gothic</vt:lpstr>
      <vt:lpstr>Tahoma</vt:lpstr>
      <vt:lpstr>Wingdings</vt:lpstr>
      <vt:lpstr>Wingdings 3</vt:lpstr>
      <vt:lpstr>Custom Design</vt:lpstr>
      <vt:lpstr>BLS Trendline Content Slide</vt:lpstr>
      <vt:lpstr>Contact Information</vt:lpstr>
      <vt:lpstr>Modernizing Data Dissemination </vt:lpstr>
      <vt:lpstr>Data Dissemination</vt:lpstr>
      <vt:lpstr>Data Repository</vt:lpstr>
      <vt:lpstr>Storing and Organizing Stuff</vt:lpstr>
      <vt:lpstr>Storing and Organizing Stuff</vt:lpstr>
      <vt:lpstr>Storing and Organizing Stuff</vt:lpstr>
      <vt:lpstr>Storing and Organizing Stuff</vt:lpstr>
      <vt:lpstr>Storing and Organizing Statistical Data</vt:lpstr>
      <vt:lpstr>Storing and Organizing Statistical Data</vt:lpstr>
      <vt:lpstr>Storing and Organizing Statistical Data</vt:lpstr>
      <vt:lpstr>Storing and Organizing Statistical Data</vt:lpstr>
      <vt:lpstr>Storing and Organizing Statistical Data</vt:lpstr>
      <vt:lpstr>Storing and Organizing Statistical Data</vt:lpstr>
      <vt:lpstr>Storing and Organizing Statistical Data</vt:lpstr>
      <vt:lpstr>Statistical Data</vt:lpstr>
      <vt:lpstr>Pattern of Information</vt:lpstr>
      <vt:lpstr>Data Query</vt:lpstr>
      <vt:lpstr>Old Versus New</vt:lpstr>
      <vt:lpstr>Assign Values to People, Places, and Things </vt:lpstr>
      <vt:lpstr>Advantages </vt:lpstr>
      <vt:lpstr>PowerPoint Presentation</vt:lpstr>
    </vt:vector>
  </TitlesOfParts>
  <Company>Bureau of Labor Statistics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Waring, Clayton - BLS</dc:creator>
  <cp:lastModifiedBy>Waring, Clayton - BLS</cp:lastModifiedBy>
  <cp:revision>99</cp:revision>
  <dcterms:created xsi:type="dcterms:W3CDTF">2018-02-08T18:05:16Z</dcterms:created>
  <dcterms:modified xsi:type="dcterms:W3CDTF">2021-10-20T19:45:26Z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0x010100AA618DA66BF54F4EA0C2EC35AA6094F4</vt:lpwstr>
  </property>
</Properties>
</file>