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  <p:sldMasterId id="2147483670" r:id="rId5"/>
    <p:sldMasterId id="2147483672" r:id="rId6"/>
  </p:sldMasterIdLst>
  <p:notesMasterIdLst>
    <p:notesMasterId r:id="rId25"/>
  </p:notesMasterIdLst>
  <p:handoutMasterIdLst>
    <p:handoutMasterId r:id="rId26"/>
  </p:handoutMasterIdLst>
  <p:sldIdLst>
    <p:sldId id="260" r:id="rId7"/>
    <p:sldId id="286" r:id="rId8"/>
    <p:sldId id="275" r:id="rId9"/>
    <p:sldId id="279" r:id="rId10"/>
    <p:sldId id="263" r:id="rId11"/>
    <p:sldId id="283" r:id="rId12"/>
    <p:sldId id="298" r:id="rId13"/>
    <p:sldId id="297" r:id="rId14"/>
    <p:sldId id="299" r:id="rId15"/>
    <p:sldId id="300" r:id="rId16"/>
    <p:sldId id="301" r:id="rId17"/>
    <p:sldId id="302" r:id="rId18"/>
    <p:sldId id="303" r:id="rId19"/>
    <p:sldId id="292" r:id="rId20"/>
    <p:sldId id="295" r:id="rId21"/>
    <p:sldId id="296" r:id="rId22"/>
    <p:sldId id="288" r:id="rId23"/>
    <p:sldId id="25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non, Jesus - BLS" initials="RJ-B" lastIdx="12" clrIdx="0">
    <p:extLst>
      <p:ext uri="{19B8F6BF-5375-455C-9EA6-DF929625EA0E}">
        <p15:presenceInfo xmlns:p15="http://schemas.microsoft.com/office/powerpoint/2012/main" userId="S-1-5-21-18574106-98394105-1388058041-65991" providerId="AD"/>
      </p:ext>
    </p:extLst>
  </p:cmAuthor>
  <p:cmAuthor id="2" name="Zhang, Xingyou - BLS" initials="ZX-B" lastIdx="9" clrIdx="1">
    <p:extLst>
      <p:ext uri="{19B8F6BF-5375-455C-9EA6-DF929625EA0E}">
        <p15:presenceInfo xmlns:p15="http://schemas.microsoft.com/office/powerpoint/2012/main" userId="S-1-5-21-18574106-98394105-1388058041-892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475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87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3D39A-FB07-40D8-B455-E5E7D563DE76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8EA67-873D-465F-B78C-7C9FBF3A9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04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4792C-8A56-4EF4-9C67-B7D186CC830C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92613-F1AF-4F92-B079-F52D62AB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8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an overview of what we will be covering in today’s presentation. </a:t>
            </a:r>
          </a:p>
          <a:p>
            <a:endParaRPr lang="en-US" dirty="0" smtClean="0"/>
          </a:p>
          <a:p>
            <a:r>
              <a:rPr lang="en-US" dirty="0" smtClean="0"/>
              <a:t>First</a:t>
            </a:r>
            <a:r>
              <a:rPr lang="en-US" baseline="0" dirty="0" smtClean="0"/>
              <a:t>, we will talk a little bit about the changes in the ORS sample design for the second wave and what is driving the need for new weighting methodology.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we will cover a little bit on all of the different weighting components including: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Final Establishment Weights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Final Occupational Weights and some of the weights and factors that are new.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Sample Group Factor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Benchmark Final Weights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And last we will provide some future research and recommendations for ORS Weighting.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3230E-0C3F-4A62-9F1B-C909D965F9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38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an overview of what we will be covering in today’s presentation. </a:t>
            </a:r>
          </a:p>
          <a:p>
            <a:endParaRPr lang="en-US" dirty="0" smtClean="0"/>
          </a:p>
          <a:p>
            <a:r>
              <a:rPr lang="en-US" dirty="0" smtClean="0"/>
              <a:t>First</a:t>
            </a:r>
            <a:r>
              <a:rPr lang="en-US" baseline="0" dirty="0" smtClean="0"/>
              <a:t>, we will talk a little bit about the changes in the ORS sample design for the second wave and what is driving the need for new weighting methodology.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we will cover a little bit on all of the different weighting components including: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Final Establishment Weights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Final Occupational Weights and some of the weights and factors that are new.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Sample Group Factor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Benchmark Final Weights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And last we will provide some future research and recommendations for ORS Weighting.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3230E-0C3F-4A62-9F1B-C909D965F9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85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an overview of what we will be covering in today’s presentation. </a:t>
            </a:r>
          </a:p>
          <a:p>
            <a:endParaRPr lang="en-US" dirty="0" smtClean="0"/>
          </a:p>
          <a:p>
            <a:r>
              <a:rPr lang="en-US" dirty="0" smtClean="0"/>
              <a:t>First</a:t>
            </a:r>
            <a:r>
              <a:rPr lang="en-US" baseline="0" dirty="0" smtClean="0"/>
              <a:t>, we will talk a little bit about the changes in the ORS sample design for the second wave and what is driving the need for new weighting methodology.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we will cover a little bit on all of the different weighting components including: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Final Establishment Weights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Final Occupational Weights and some of the weights and factors that are new.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Sample Group Factor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Benchmark Final Weights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And last we will provide some future research and recommendations for ORS Weighting.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3230E-0C3F-4A62-9F1B-C909D965F9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9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495300" y="1970532"/>
            <a:ext cx="11201400" cy="1175005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spcBef>
                <a:spcPts val="600"/>
              </a:spcBef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443483"/>
            <a:ext cx="11201400" cy="1527048"/>
          </a:xfrm>
          <a:prstGeom prst="rect">
            <a:avLst/>
          </a:prstGeom>
        </p:spPr>
        <p:txBody>
          <a:bodyPr/>
          <a:lstStyle>
            <a:lvl1pPr>
              <a:lnSpc>
                <a:spcPts val="57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Click, add 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16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86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804672"/>
          </a:xfrm>
        </p:spPr>
        <p:txBody>
          <a:bodyPr/>
          <a:lstStyle>
            <a:lvl1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22438"/>
            <a:ext cx="11201400" cy="39925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Clr>
                <a:srgbClr val="CE1126"/>
              </a:buClr>
              <a:buNone/>
              <a:defRPr>
                <a:solidFill>
                  <a:srgbClr val="000000"/>
                </a:solidFill>
              </a:defRPr>
            </a:lvl5pPr>
            <a:lvl9pPr marL="3657600" indent="0">
              <a:buNone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 (not recommended)</a:t>
            </a:r>
          </a:p>
        </p:txBody>
      </p:sp>
    </p:spTree>
    <p:extLst>
      <p:ext uri="{BB962C8B-B14F-4D97-AF65-F5344CB8AC3E}">
        <p14:creationId xmlns:p14="http://schemas.microsoft.com/office/powerpoint/2010/main" val="4509417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orient="horz" pos="28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9635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482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5962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5967" y="1493838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81750" y="1493837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2552471"/>
            <a:ext cx="11201400" cy="182358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section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2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58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955721" y="555625"/>
            <a:ext cx="6702879" cy="54213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5925" y="555172"/>
            <a:ext cx="4522788" cy="800100"/>
          </a:xfrm>
        </p:spPr>
        <p:txBody>
          <a:bodyPr/>
          <a:lstStyle>
            <a:lvl1pPr marL="0" indent="0">
              <a:buNone/>
              <a:defRPr/>
            </a:lvl1pPr>
            <a:lvl2pPr marL="457200" indent="0" algn="l">
              <a:buNone/>
              <a:defRPr sz="2400">
                <a:solidFill>
                  <a:schemeClr val="tx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15925" y="1355725"/>
            <a:ext cx="4522788" cy="4621213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 marL="1828800" indent="0">
              <a:buSzPct val="90000"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805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2EB989-79DC-4830-B930-3858A5D0F056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AFBF05-5A31-40A9-8CBB-F55F9FB39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5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" r="4623"/>
          <a:stretch/>
        </p:blipFill>
        <p:spPr>
          <a:xfrm>
            <a:off x="-233988" y="0"/>
            <a:ext cx="1242598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136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25625"/>
            <a:ext cx="11201400" cy="105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5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95300" y="274638"/>
            <a:ext cx="11201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495300" y="1752601"/>
            <a:ext cx="11201400" cy="396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 (not recommended)</a:t>
            </a:r>
          </a:p>
          <a:p>
            <a:pPr lvl="4"/>
            <a:endParaRPr lang="en-US" dirty="0" smtClean="0"/>
          </a:p>
          <a:p>
            <a:pPr lvl="3"/>
            <a:endParaRPr lang="en-US" dirty="0" smtClean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88043" y="6335377"/>
            <a:ext cx="774939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50" y="6172200"/>
            <a:ext cx="1098497" cy="6574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41" y="5829624"/>
            <a:ext cx="11212286" cy="102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8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1" r:id="rId2"/>
    <p:sldLayoutId id="2147483690" r:id="rId3"/>
    <p:sldLayoutId id="2147483692" r:id="rId4"/>
    <p:sldLayoutId id="2147483693" r:id="rId5"/>
    <p:sldLayoutId id="2147483694" r:id="rId6"/>
    <p:sldLayoutId id="2147483695" r:id="rId7"/>
    <p:sldLayoutId id="2147483696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" pitchFamily="2" charset="2"/>
        <a:buChar char=""/>
        <a:defRPr sz="32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 3" pitchFamily="18" charset="2"/>
        <a:buChar char=""/>
        <a:defRPr sz="28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Calibri" pitchFamily="34" charset="0"/>
        <a:buChar char="–"/>
        <a:defRPr sz="24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Arial" charset="0"/>
        <a:buChar char="•"/>
        <a:defRPr sz="20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r="995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95300" y="466344"/>
            <a:ext cx="1120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Contact Information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400351"/>
            <a:ext cx="12192000" cy="1527048"/>
          </a:xfrm>
        </p:spPr>
        <p:txBody>
          <a:bodyPr>
            <a:noAutofit/>
          </a:bodyPr>
          <a:lstStyle/>
          <a:p>
            <a:r>
              <a:rPr lang="en-US" sz="4800" dirty="0"/>
              <a:t>Utilizing Occupational Employment and Wage Statistics (OEWS) </a:t>
            </a:r>
            <a:r>
              <a:rPr lang="en-US" sz="4800" dirty="0" smtClean="0"/>
              <a:t>to </a:t>
            </a:r>
            <a:r>
              <a:rPr lang="en-US" sz="4800" dirty="0"/>
              <a:t>Improve Occupational Requirements Survey (ORS</a:t>
            </a:r>
            <a:r>
              <a:rPr lang="en-US" sz="4800" dirty="0" smtClean="0"/>
              <a:t>) Small </a:t>
            </a:r>
            <a:r>
              <a:rPr lang="en-US" sz="4800" dirty="0"/>
              <a:t>Domain Estimation (SDE</a:t>
            </a:r>
            <a:r>
              <a:rPr lang="en-US" sz="4800" dirty="0" smtClean="0"/>
              <a:t>)</a:t>
            </a:r>
            <a:endParaRPr lang="en-US" sz="4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93857" y="3689620"/>
            <a:ext cx="9868619" cy="262553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en-US" b="0" dirty="0" smtClean="0"/>
              <a:t>Xingyou Zhang</a:t>
            </a:r>
          </a:p>
          <a:p>
            <a:pPr>
              <a:lnSpc>
                <a:spcPts val="3300"/>
              </a:lnSpc>
            </a:pPr>
            <a:endParaRPr lang="en-US" b="0" dirty="0"/>
          </a:p>
          <a:p>
            <a:pPr>
              <a:lnSpc>
                <a:spcPts val="3300"/>
              </a:lnSpc>
            </a:pPr>
            <a:r>
              <a:rPr lang="en-US" b="0" dirty="0"/>
              <a:t>2021 FCSM Research &amp; Policy </a:t>
            </a:r>
            <a:r>
              <a:rPr lang="en-US" b="0" dirty="0" smtClean="0"/>
              <a:t>Conference</a:t>
            </a:r>
          </a:p>
          <a:p>
            <a:pPr>
              <a:lnSpc>
                <a:spcPts val="3300"/>
              </a:lnSpc>
            </a:pPr>
            <a:r>
              <a:rPr lang="en-US" b="0" dirty="0" smtClean="0"/>
              <a:t>Washington, DC (Virtual Conference)</a:t>
            </a:r>
            <a:endParaRPr lang="en-US" b="0" dirty="0"/>
          </a:p>
          <a:p>
            <a:pPr>
              <a:lnSpc>
                <a:spcPts val="3300"/>
              </a:lnSpc>
            </a:pPr>
            <a:r>
              <a:rPr lang="en-US" b="0" dirty="0" smtClean="0"/>
              <a:t>November 3, 2021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962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95300" y="76200"/>
                <a:ext cx="11201400" cy="804672"/>
              </a:xfrm>
            </p:spPr>
            <p:txBody>
              <a:bodyPr/>
              <a:lstStyle/>
              <a:p>
                <a:r>
                  <a:rPr lang="en-US" sz="2800" dirty="0"/>
                  <a:t>Step 2b: Apply the fitted multilevel model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</m:acc>
                  </m:oMath>
                </a14:m>
                <a:r>
                  <a:rPr lang="en-US" sz="2800" dirty="0"/>
                  <a:t>  to OEWS data to obtain the predicated values for the outcome of interest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sz="2800" dirty="0" smtClean="0"/>
                  <a:t>)</a:t>
                </a:r>
                <a:r>
                  <a:rPr lang="en-US" sz="2800" dirty="0"/>
                  <a:t/>
                </a: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95300" y="76200"/>
                <a:ext cx="11201400" cy="804672"/>
              </a:xfrm>
              <a:blipFill rotWithShape="0">
                <a:blip r:embed="rId2"/>
                <a:stretch>
                  <a:fillRect t="-3030" r="-707" b="-47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150938"/>
                <a:ext cx="11201400" cy="4973817"/>
              </a:xfrm>
            </p:spPr>
            <p:txBody>
              <a:bodyPr/>
              <a:lstStyle/>
              <a:p>
                <a:r>
                  <a:rPr lang="en-US" sz="2400" dirty="0"/>
                  <a:t>Model prediction space is the set of small domains based on all possible combinations of model predictors </a:t>
                </a:r>
                <a:endParaRPr lang="en-US" sz="2400" dirty="0" smtClean="0"/>
              </a:p>
              <a:p>
                <a:pPr lvl="1"/>
                <a:r>
                  <a:rPr lang="en-US" sz="2000" dirty="0" smtClean="0"/>
                  <a:t>24 ORS sampling geographic areas, 4 </a:t>
                </a:r>
                <a:r>
                  <a:rPr lang="en-US" sz="2000" dirty="0"/>
                  <a:t>employment size </a:t>
                </a:r>
                <a:r>
                  <a:rPr lang="en-US" sz="2000" dirty="0" smtClean="0"/>
                  <a:t>groups, </a:t>
                </a:r>
                <a:r>
                  <a:rPr lang="en-US" sz="2000" dirty="0"/>
                  <a:t>20 industrial groups, 3 ownership groups, plus 844 6-digit SOC occupation groups, </a:t>
                </a:r>
                <a:r>
                  <a:rPr lang="en-US" sz="2000" b="1" dirty="0"/>
                  <a:t>4,861,440</a:t>
                </a:r>
                <a:r>
                  <a:rPr lang="en-US" sz="2000" dirty="0"/>
                  <a:t> small domains in </a:t>
                </a:r>
                <a:r>
                  <a:rPr lang="en-US" sz="2000" dirty="0" smtClean="0"/>
                  <a:t>total </a:t>
                </a:r>
              </a:p>
              <a:p>
                <a:pPr lvl="1"/>
                <a:endParaRPr lang="en-US" sz="2000" dirty="0"/>
              </a:p>
              <a:p>
                <a:r>
                  <a:rPr lang="en-US" sz="2400" dirty="0"/>
                  <a:t>Although OEWS does not have data on the outcome of interest (y), we could conveniently have a predicted value for the outcome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) for each OEWS </a:t>
                </a:r>
                <a:r>
                  <a:rPr lang="en-US" sz="2400" dirty="0" smtClean="0"/>
                  <a:t>quote (total 9,827,696 job quotes), </a:t>
                </a:r>
                <a:r>
                  <a:rPr lang="en-US" sz="2400" dirty="0"/>
                  <a:t>since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US" sz="2400" dirty="0"/>
                  <a:t> are </a:t>
                </a:r>
                <a:r>
                  <a:rPr lang="en-US" sz="2400" dirty="0" smtClean="0"/>
                  <a:t>known </a:t>
                </a:r>
                <a:r>
                  <a:rPr lang="en-US" sz="2400" dirty="0"/>
                  <a:t>in OEWS</a:t>
                </a:r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</m:acc>
                  </m:oMath>
                </a14:m>
                <a:r>
                  <a:rPr lang="en-US" sz="2400" dirty="0"/>
                  <a:t> are </a:t>
                </a:r>
                <a:r>
                  <a:rPr lang="en-US" sz="2400" dirty="0" smtClean="0"/>
                  <a:t>known </a:t>
                </a:r>
                <a:r>
                  <a:rPr lang="en-US" sz="2400" dirty="0"/>
                  <a:t>after model </a:t>
                </a:r>
                <a:r>
                  <a:rPr lang="en-US" sz="2400" dirty="0" smtClean="0"/>
                  <a:t>fitting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The modeling prediction process is to estimate what are the most likely predicted values of outcome of interest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sz="2400" dirty="0"/>
                  <a:t>), given the known data (X, Z) from OEWS and the </a:t>
                </a:r>
                <a:r>
                  <a:rPr lang="en-US" sz="2400" dirty="0" smtClean="0"/>
                  <a:t>known </a:t>
                </a:r>
                <a:r>
                  <a:rPr lang="en-US" sz="2400" dirty="0"/>
                  <a:t>model parameters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</m:acc>
                  </m:oMath>
                </a14:m>
                <a:r>
                  <a:rPr lang="en-US" sz="2400" dirty="0"/>
                  <a:t>).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150938"/>
                <a:ext cx="11201400" cy="4973817"/>
              </a:xfrm>
              <a:blipFill rotWithShape="0">
                <a:blip r:embed="rId3"/>
                <a:stretch>
                  <a:fillRect l="-544" t="-980" r="-1034" b="-4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13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95300" y="0"/>
                <a:ext cx="11201400" cy="804672"/>
              </a:xfrm>
            </p:spPr>
            <p:txBody>
              <a:bodyPr/>
              <a:lstStyle/>
              <a:p>
                <a:r>
                  <a:rPr lang="en-US" sz="2800" dirty="0"/>
                  <a:t>Step 3: Use the predicted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sz="2800" dirty="0"/>
                  <a:t>) in OEWS and we could calculate the populated estimates of interest: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p>
                            </m:sSubSup>
                          </m:e>
                        </m:nary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95300" y="0"/>
                <a:ext cx="11201400" cy="804672"/>
              </a:xfrm>
              <a:blipFill rotWithShape="0">
                <a:blip r:embed="rId2"/>
                <a:stretch>
                  <a:fillRect t="-6818" b="-6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360488"/>
                <a:ext cx="11201400" cy="4289815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bSup>
                  </m:oMath>
                </a14:m>
                <a:r>
                  <a:rPr lang="en-US" dirty="0"/>
                  <a:t> is the OEWS </a:t>
                </a:r>
                <a:r>
                  <a:rPr lang="en-US" dirty="0" smtClean="0"/>
                  <a:t>job quote final </a:t>
                </a:r>
                <a:r>
                  <a:rPr lang="en-US" dirty="0"/>
                  <a:t>weight 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</a:t>
                </a:r>
                <a:r>
                  <a:rPr lang="en-US" dirty="0" smtClean="0"/>
                  <a:t>the predicted value for PPE use for one OEWS job quote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</m:acc>
                  </m:oMath>
                </a14:m>
                <a:r>
                  <a:rPr lang="en-US" dirty="0"/>
                  <a:t> is </a:t>
                </a:r>
                <a:r>
                  <a:rPr lang="en-US" dirty="0" smtClean="0"/>
                  <a:t>model-based </a:t>
                </a:r>
                <a:r>
                  <a:rPr lang="en-US" dirty="0"/>
                  <a:t>estimate for small </a:t>
                </a:r>
                <a:r>
                  <a:rPr lang="en-US" dirty="0" smtClean="0"/>
                  <a:t>domains of interest</a:t>
                </a:r>
                <a:endParaRPr lang="en-US" dirty="0"/>
              </a:p>
              <a:p>
                <a:pPr lvl="1"/>
                <a:r>
                  <a:rPr lang="en-US" sz="2600" dirty="0"/>
                  <a:t>For example, OEWS has </a:t>
                </a:r>
                <a:r>
                  <a:rPr lang="en-US" sz="2600" dirty="0" smtClean="0"/>
                  <a:t>a sample of 2,880 6-digital SOCs </a:t>
                </a:r>
                <a:r>
                  <a:rPr lang="en-US" sz="2600" dirty="0"/>
                  <a:t>for </a:t>
                </a:r>
                <a:r>
                  <a:rPr lang="en-US" sz="2600" dirty="0" smtClean="0"/>
                  <a:t>one occupation of SSA interest for summary with predicted PPE use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360488"/>
                <a:ext cx="11201400" cy="4289815"/>
              </a:xfrm>
              <a:blipFill rotWithShape="0">
                <a:blip r:embed="rId3"/>
                <a:stretch>
                  <a:fillRect t="-1705" r="-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8147" y="4361819"/>
            <a:ext cx="9198373" cy="134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73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11201400" cy="804672"/>
          </a:xfrm>
        </p:spPr>
        <p:txBody>
          <a:bodyPr/>
          <a:lstStyle/>
          <a:p>
            <a:r>
              <a:rPr lang="en-US" sz="2800" dirty="0"/>
              <a:t>Step 4: obtain the variance estimates associated with small domain estimates that account for both model-based uncertainties and OEWS sampling uncertainties via bootstrapping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p>
                            </m:sSubSup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p>
                            </m:sSubSup>
                          </m:e>
                        </m:nary>
                      </m:den>
                    </m:f>
                  </m:oMath>
                </a14:m>
                <a:r>
                  <a:rPr lang="en-US" dirty="0"/>
                  <a:t> ,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=1, 2, …, 1,000 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With a sample of 1,000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bSup>
                  </m:oMath>
                </a14:m>
                <a:r>
                  <a:rPr lang="en-US" dirty="0" smtClean="0"/>
                  <a:t>, we could conveniently to produce summary statistics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Mean, median or any other percentiles, 90% or 95% Confidence intervals (CIs)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85725"/>
            <a:ext cx="11201400" cy="804672"/>
          </a:xfrm>
        </p:spPr>
        <p:txBody>
          <a:bodyPr/>
          <a:lstStyle/>
          <a:p>
            <a:r>
              <a:rPr lang="en-US" sz="2800" dirty="0"/>
              <a:t>Step 5: Compare reliable estimates from both ORS and OEWS to check our model validity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097919"/>
                <a:ext cx="11309604" cy="512603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≈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p>
                            </m:sSubSup>
                          </m:e>
                        </m:nary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sz="2400" dirty="0" smtClean="0"/>
                  <a:t>In </a:t>
                </a:r>
                <a:r>
                  <a:rPr lang="en-US" sz="2400" dirty="0"/>
                  <a:t>general OEWS sample size for an occupation is much larger than its corresponding ORS sample size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≫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/>
                  <a:t>)</a:t>
                </a:r>
              </a:p>
              <a:p>
                <a:pPr lvl="1"/>
                <a:r>
                  <a:rPr lang="en-US" sz="2400" dirty="0" smtClean="0"/>
                  <a:t>When </a:t>
                </a:r>
                <a:r>
                  <a:rPr lang="en-US" sz="2400" dirty="0"/>
                  <a:t>n is large enough for a reliable estimate based on ORS, we should expect both estimates (ORS direct survey </a:t>
                </a:r>
                <a:r>
                  <a:rPr lang="en-US" sz="2400" dirty="0" smtClean="0"/>
                  <a:t>estimate,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sz="2400" dirty="0" smtClean="0"/>
                  <a:t> and </a:t>
                </a:r>
                <a:r>
                  <a:rPr lang="en-US" sz="2400" dirty="0"/>
                  <a:t>OEWS model-based </a:t>
                </a:r>
                <a:r>
                  <a:rPr lang="en-US" sz="2400" dirty="0" smtClean="0"/>
                  <a:t>estimate,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̂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</m:acc>
                  </m:oMath>
                </a14:m>
                <a:r>
                  <a:rPr lang="en-US" sz="2400" dirty="0" smtClean="0"/>
                  <a:t> ) </a:t>
                </a:r>
                <a:r>
                  <a:rPr lang="en-US" sz="2400" dirty="0"/>
                  <a:t>are equivalent if our multilevel model is valid or appropriately specified. </a:t>
                </a:r>
                <a:endParaRPr lang="en-US" sz="2400" dirty="0" smtClean="0"/>
              </a:p>
              <a:p>
                <a:pPr lvl="1"/>
                <a:endParaRPr lang="en-US" sz="2400" dirty="0" smtClean="0"/>
              </a:p>
              <a:p>
                <a:r>
                  <a:rPr lang="en-US" dirty="0" smtClean="0"/>
                  <a:t>Comparison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</m:acc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pPr lvl="1"/>
                <a:r>
                  <a:rPr lang="en-US" sz="2400" dirty="0"/>
                  <a:t>National level </a:t>
                </a:r>
                <a:r>
                  <a:rPr lang="en-US" sz="2400" dirty="0" smtClean="0"/>
                  <a:t> </a:t>
                </a:r>
                <a:endParaRPr lang="en-US" sz="2400" dirty="0"/>
              </a:p>
              <a:p>
                <a:pPr lvl="1"/>
                <a:r>
                  <a:rPr lang="en-US" sz="2400" dirty="0"/>
                  <a:t>Occupation level </a:t>
                </a:r>
                <a:r>
                  <a:rPr lang="en-US" sz="2400" dirty="0" smtClean="0"/>
                  <a:t> </a:t>
                </a:r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097919"/>
                <a:ext cx="11309604" cy="5126037"/>
              </a:xfrm>
              <a:blipFill rotWithShape="0">
                <a:blip r:embed="rId2"/>
                <a:stretch>
                  <a:fillRect l="-1024" r="-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390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61872"/>
            <a:ext cx="11201400" cy="3992563"/>
          </a:xfrm>
        </p:spPr>
        <p:txBody>
          <a:bodyPr/>
          <a:lstStyle/>
          <a:p>
            <a:r>
              <a:rPr lang="en-US" b="1" dirty="0"/>
              <a:t>Outcome: Personal protective equipment use (Yes vs No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National </a:t>
            </a:r>
            <a:r>
              <a:rPr lang="en-US" b="1" dirty="0"/>
              <a:t>Level Comparison ORS direct survey estimate and model-based estimate of PPE use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266" y="3258153"/>
            <a:ext cx="10580267" cy="168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1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20769"/>
            <a:ext cx="11201400" cy="804672"/>
          </a:xfrm>
        </p:spPr>
        <p:txBody>
          <a:bodyPr/>
          <a:lstStyle/>
          <a:p>
            <a:r>
              <a:rPr lang="en-US" sz="4000" dirty="0"/>
              <a:t>Comparison ORS direct survey estimate and model-based estimate of PPE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1436688"/>
            <a:ext cx="11201400" cy="3992563"/>
          </a:xfrm>
        </p:spPr>
        <p:txBody>
          <a:bodyPr/>
          <a:lstStyle/>
          <a:p>
            <a:r>
              <a:rPr lang="en-US" b="1" dirty="0"/>
              <a:t>6-digit SOC Occupation Level </a:t>
            </a:r>
            <a:endParaRPr lang="en-US" b="1" dirty="0" smtClean="0"/>
          </a:p>
          <a:p>
            <a:pPr lvl="1"/>
            <a:r>
              <a:rPr lang="en-US" b="1" dirty="0" smtClean="0"/>
              <a:t>Occupations that passed minimum number of observations based on ORS publication criteria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1" y="2897822"/>
            <a:ext cx="121539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26" y="25884"/>
            <a:ext cx="11201400" cy="804672"/>
          </a:xfrm>
        </p:spPr>
        <p:txBody>
          <a:bodyPr/>
          <a:lstStyle/>
          <a:p>
            <a:r>
              <a:rPr lang="en-US" dirty="0" smtClean="0"/>
              <a:t>What is next?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41" y="830556"/>
            <a:ext cx="11201400" cy="4817327"/>
          </a:xfrm>
        </p:spPr>
        <p:txBody>
          <a:bodyPr/>
          <a:lstStyle/>
          <a:p>
            <a:pPr lvl="0"/>
            <a:r>
              <a:rPr lang="en-US" dirty="0"/>
              <a:t>Cross-validation </a:t>
            </a:r>
            <a:endParaRPr lang="en-US" dirty="0" smtClean="0"/>
          </a:p>
          <a:p>
            <a:pPr lvl="1"/>
            <a:r>
              <a:rPr lang="en-US" sz="2600" dirty="0" smtClean="0"/>
              <a:t>Drop all quotes for one </a:t>
            </a:r>
            <a:r>
              <a:rPr lang="en-US" sz="2600" dirty="0" smtClean="0"/>
              <a:t>occupation with a large sample size </a:t>
            </a:r>
            <a:r>
              <a:rPr lang="en-US" sz="2600" dirty="0" smtClean="0"/>
              <a:t>from model fitting </a:t>
            </a:r>
            <a:r>
              <a:rPr lang="en-US" sz="2600" dirty="0" smtClean="0"/>
              <a:t>process, </a:t>
            </a:r>
            <a:r>
              <a:rPr lang="en-US" sz="2600" dirty="0" smtClean="0"/>
              <a:t>then compare its model-based estimate with its direct survey estimate  </a:t>
            </a:r>
          </a:p>
          <a:p>
            <a:pPr lvl="2"/>
            <a:r>
              <a:rPr lang="en-US" sz="2200" dirty="0" smtClean="0"/>
              <a:t>116 SOCs with at least 100 quotes from ORS  </a:t>
            </a:r>
          </a:p>
          <a:p>
            <a:pPr lvl="2"/>
            <a:r>
              <a:rPr lang="en-US" sz="2200" dirty="0" smtClean="0"/>
              <a:t>Test model predictive power for those occupations without ORS samples at </a:t>
            </a:r>
            <a:r>
              <a:rPr lang="en-US" sz="2200" dirty="0" smtClean="0"/>
              <a:t>all </a:t>
            </a:r>
            <a:endParaRPr lang="en-US" sz="2200" dirty="0" smtClean="0"/>
          </a:p>
          <a:p>
            <a:pPr lvl="2"/>
            <a:endParaRPr lang="en-US" sz="2200" dirty="0" smtClean="0"/>
          </a:p>
          <a:p>
            <a:pPr lvl="1"/>
            <a:r>
              <a:rPr lang="en-US" sz="2600" dirty="0" smtClean="0"/>
              <a:t>Reduce sample sizes for one </a:t>
            </a:r>
            <a:r>
              <a:rPr lang="en-US" sz="2600" dirty="0"/>
              <a:t>occupation with </a:t>
            </a:r>
            <a:r>
              <a:rPr lang="en-US" sz="2600" dirty="0" smtClean="0"/>
              <a:t>a large </a:t>
            </a:r>
            <a:r>
              <a:rPr lang="en-US" sz="2600" dirty="0"/>
              <a:t>sample </a:t>
            </a:r>
            <a:r>
              <a:rPr lang="en-US" sz="2600" dirty="0" smtClean="0"/>
              <a:t>size </a:t>
            </a:r>
            <a:r>
              <a:rPr lang="en-US" sz="2600" dirty="0" smtClean="0"/>
              <a:t>for model </a:t>
            </a:r>
            <a:r>
              <a:rPr lang="en-US" sz="2600" dirty="0" smtClean="0"/>
              <a:t>fitting, then </a:t>
            </a:r>
            <a:r>
              <a:rPr lang="en-US" sz="2600" dirty="0" smtClean="0"/>
              <a:t>compare its model-based estimate with its direct survey estimate  </a:t>
            </a:r>
            <a:endParaRPr lang="en-US" sz="2600" dirty="0" smtClean="0"/>
          </a:p>
          <a:p>
            <a:pPr lvl="2"/>
            <a:r>
              <a:rPr lang="en-US" sz="2000" dirty="0"/>
              <a:t>116 SOCs with at least 100 quotes from ORS  </a:t>
            </a:r>
          </a:p>
          <a:p>
            <a:pPr lvl="2"/>
            <a:r>
              <a:rPr lang="en-US" sz="2200" dirty="0" smtClean="0"/>
              <a:t>Test </a:t>
            </a:r>
            <a:r>
              <a:rPr lang="en-US" sz="2200" dirty="0" smtClean="0"/>
              <a:t>model predictive power for those occupations with small ORS sample </a:t>
            </a:r>
            <a:r>
              <a:rPr lang="en-US" sz="2200" dirty="0" smtClean="0"/>
              <a:t>sizes</a:t>
            </a:r>
            <a:endParaRPr lang="en-US" sz="2200" dirty="0" smtClean="0"/>
          </a:p>
          <a:p>
            <a:pPr marL="914400" lvl="2" indent="0">
              <a:buNone/>
            </a:pP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83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1334"/>
            <a:ext cx="10972800" cy="4656002"/>
          </a:xfrm>
        </p:spPr>
        <p:txBody>
          <a:bodyPr/>
          <a:lstStyle/>
          <a:p>
            <a:r>
              <a:rPr lang="en-US" dirty="0"/>
              <a:t>Office of Employment and Unemployment Statistics (OEUS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Julie Hatch</a:t>
            </a:r>
          </a:p>
          <a:p>
            <a:pPr lvl="1"/>
            <a:r>
              <a:rPr lang="en-US" dirty="0" smtClean="0"/>
              <a:t>Laurie </a:t>
            </a:r>
            <a:r>
              <a:rPr lang="en-US" dirty="0"/>
              <a:t>Salmon, David </a:t>
            </a:r>
            <a:r>
              <a:rPr lang="en-US" dirty="0" smtClean="0"/>
              <a:t>Byun </a:t>
            </a:r>
            <a:r>
              <a:rPr lang="en-US" dirty="0"/>
              <a:t>and  Andrea </a:t>
            </a:r>
            <a:r>
              <a:rPr lang="en-US" dirty="0" smtClean="0"/>
              <a:t>Wagoner.</a:t>
            </a:r>
            <a:endParaRPr lang="en-US" dirty="0"/>
          </a:p>
          <a:p>
            <a:pPr lvl="1"/>
            <a:r>
              <a:rPr lang="en-US" dirty="0" smtClean="0"/>
              <a:t>Occupational </a:t>
            </a:r>
            <a:r>
              <a:rPr lang="en-US" dirty="0"/>
              <a:t>Employment and Wage Statistics (OEWS) </a:t>
            </a:r>
            <a:r>
              <a:rPr lang="en-US" dirty="0" smtClean="0"/>
              <a:t>program team</a:t>
            </a:r>
            <a:r>
              <a:rPr lang="en-US" dirty="0"/>
              <a:t> 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lnSpc>
                <a:spcPts val="3700"/>
              </a:lnSpc>
            </a:pPr>
            <a:r>
              <a:rPr lang="en-US" dirty="0"/>
              <a:t>Office of Compensation and Working Conditions (OCWC)</a:t>
            </a:r>
          </a:p>
          <a:p>
            <a:pPr lvl="1"/>
            <a:r>
              <a:rPr lang="en-US" dirty="0" smtClean="0"/>
              <a:t>OCLT: DCDAP&amp;DCDE </a:t>
            </a:r>
          </a:p>
          <a:p>
            <a:pPr lvl="1"/>
            <a:r>
              <a:rPr lang="en-US" dirty="0" smtClean="0"/>
              <a:t>SMG ORS Team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351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95300" y="1828800"/>
            <a:ext cx="11201400" cy="381138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700"/>
              </a:lnSpc>
            </a:pPr>
            <a:r>
              <a:rPr lang="en-US" sz="3600" dirty="0" smtClean="0"/>
              <a:t>Xingyou Zhang</a:t>
            </a:r>
            <a:endParaRPr lang="en-US" sz="3600" dirty="0"/>
          </a:p>
          <a:p>
            <a:pPr>
              <a:lnSpc>
                <a:spcPts val="3700"/>
              </a:lnSpc>
            </a:pPr>
            <a:r>
              <a:rPr lang="en-US" sz="3600" b="0" dirty="0" smtClean="0"/>
              <a:t> </a:t>
            </a:r>
            <a:r>
              <a:rPr lang="en-US" sz="3600" b="0" dirty="0"/>
              <a:t>Division Chief, Statistical Methods Group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Office </a:t>
            </a:r>
            <a:r>
              <a:rPr lang="en-US" sz="3600" b="0" dirty="0"/>
              <a:t>of Compensation and Working Conditions (OCWC)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www.bls.gov/ors</a:t>
            </a:r>
            <a:endParaRPr lang="en-US" sz="3600" b="0" dirty="0"/>
          </a:p>
          <a:p>
            <a:pPr>
              <a:lnSpc>
                <a:spcPts val="3700"/>
              </a:lnSpc>
            </a:pPr>
            <a:r>
              <a:rPr lang="en-US" sz="3600" b="0" dirty="0" smtClean="0"/>
              <a:t>202-691-6082</a:t>
            </a:r>
            <a:endParaRPr lang="en-US" sz="3600" b="0" dirty="0"/>
          </a:p>
          <a:p>
            <a:pPr>
              <a:lnSpc>
                <a:spcPts val="3700"/>
              </a:lnSpc>
            </a:pPr>
            <a:r>
              <a:rPr lang="en-US" sz="3600" b="0" dirty="0" smtClean="0"/>
              <a:t>Zhang.Xingyou@bls.gov</a:t>
            </a: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153521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11201400" cy="804672"/>
          </a:xfrm>
        </p:spPr>
        <p:txBody>
          <a:bodyPr/>
          <a:lstStyle/>
          <a:p>
            <a:r>
              <a:rPr lang="en-US" dirty="0" smtClean="0"/>
              <a:t>Co-authors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33915"/>
            <a:ext cx="10972800" cy="4656002"/>
          </a:xfrm>
          <a:solidFill>
            <a:schemeClr val="tx1">
              <a:lumMod val="10000"/>
              <a:lumOff val="90000"/>
            </a:schemeClr>
          </a:solidFill>
        </p:spPr>
        <p:txBody>
          <a:bodyPr/>
          <a:lstStyle/>
          <a:p>
            <a:pPr marL="0" indent="0" algn="ctr">
              <a:lnSpc>
                <a:spcPts val="3300"/>
              </a:lnSpc>
              <a:buNone/>
            </a:pPr>
            <a:r>
              <a:rPr lang="en-US" sz="2800" dirty="0"/>
              <a:t>Statistical Methods </a:t>
            </a:r>
            <a:r>
              <a:rPr lang="en-US" sz="2800" dirty="0" smtClean="0"/>
              <a:t>Group (SMG)</a:t>
            </a:r>
            <a:endParaRPr lang="en-US" sz="2800" dirty="0"/>
          </a:p>
          <a:p>
            <a:pPr marL="0" indent="0" algn="ctr">
              <a:lnSpc>
                <a:spcPts val="3300"/>
              </a:lnSpc>
              <a:buNone/>
            </a:pPr>
            <a:r>
              <a:rPr lang="en-US" sz="2800" dirty="0"/>
              <a:t>Office of Compensation and Working Conditions (OCWC)</a:t>
            </a:r>
          </a:p>
          <a:p>
            <a:pPr marL="0" indent="0" algn="ctr">
              <a:lnSpc>
                <a:spcPts val="3300"/>
              </a:lnSpc>
              <a:buNone/>
            </a:pPr>
            <a:r>
              <a:rPr lang="en-US" sz="2800" dirty="0"/>
              <a:t>Bureau of Labor Statistics (BLS)</a:t>
            </a:r>
          </a:p>
          <a:p>
            <a:pPr marL="0" indent="0" algn="ctr">
              <a:buNone/>
            </a:pPr>
            <a:r>
              <a:rPr lang="en-US" dirty="0" smtClean="0"/>
              <a:t>Erin McNulty</a:t>
            </a:r>
          </a:p>
          <a:p>
            <a:pPr marL="0" indent="0" algn="ctr">
              <a:buNone/>
            </a:pPr>
            <a:r>
              <a:rPr lang="en-US" dirty="0" smtClean="0"/>
              <a:t>Ellen Galantucci</a:t>
            </a:r>
          </a:p>
          <a:p>
            <a:pPr marL="0" indent="0" algn="ctr">
              <a:buNone/>
            </a:pPr>
            <a:r>
              <a:rPr lang="en-US" dirty="0" smtClean="0"/>
              <a:t>Patrick Kim</a:t>
            </a:r>
          </a:p>
          <a:p>
            <a:pPr marL="0" indent="0" algn="ctr">
              <a:buNone/>
            </a:pPr>
            <a:r>
              <a:rPr lang="en-US" dirty="0" smtClean="0"/>
              <a:t>Joan Coleman</a:t>
            </a:r>
          </a:p>
          <a:p>
            <a:pPr marL="0" indent="0" algn="ctr">
              <a:buNone/>
            </a:pPr>
            <a:r>
              <a:rPr lang="en-US" dirty="0" smtClean="0"/>
              <a:t>Tom </a:t>
            </a:r>
            <a:r>
              <a:rPr lang="en-US" dirty="0"/>
              <a:t>Kelly 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266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50165"/>
            <a:ext cx="11201400" cy="804672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05002"/>
            <a:ext cx="10972800" cy="4837005"/>
          </a:xfrm>
        </p:spPr>
        <p:txBody>
          <a:bodyPr/>
          <a:lstStyle/>
          <a:p>
            <a:r>
              <a:rPr lang="en-US" dirty="0" smtClean="0"/>
              <a:t>Background (ORS and OEWS)</a:t>
            </a:r>
          </a:p>
          <a:p>
            <a:pPr lvl="1"/>
            <a:r>
              <a:rPr lang="en-US" dirty="0" smtClean="0"/>
              <a:t>ORS small domain estimation objective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Small Domain Estimation with ORS</a:t>
            </a:r>
          </a:p>
          <a:p>
            <a:pPr lvl="1"/>
            <a:r>
              <a:rPr lang="en-US" dirty="0" smtClean="0"/>
              <a:t>Modeling Framework</a:t>
            </a:r>
          </a:p>
          <a:p>
            <a:pPr lvl="1"/>
            <a:r>
              <a:rPr lang="en-US" dirty="0" smtClean="0"/>
              <a:t>Basic steps</a:t>
            </a:r>
          </a:p>
          <a:p>
            <a:pPr lvl="1"/>
            <a:r>
              <a:rPr lang="en-US" dirty="0" smtClean="0"/>
              <a:t>Preliminary Results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What is next?  </a:t>
            </a:r>
          </a:p>
        </p:txBody>
      </p:sp>
    </p:spTree>
    <p:extLst>
      <p:ext uri="{BB962C8B-B14F-4D97-AF65-F5344CB8AC3E}">
        <p14:creationId xmlns:p14="http://schemas.microsoft.com/office/powerpoint/2010/main" val="13937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2937" y="189781"/>
            <a:ext cx="11201400" cy="804672"/>
          </a:xfrm>
        </p:spPr>
        <p:txBody>
          <a:bodyPr/>
          <a:lstStyle/>
          <a:p>
            <a:r>
              <a:rPr lang="en-US" dirty="0"/>
              <a:t>Occupational Requirements Survey (ORS)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2937" y="994453"/>
            <a:ext cx="11201400" cy="5199313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dirty="0"/>
              <a:t>survey conducted by BLS on behalf of the Social Security Administration (SSA) and collects data to measure the requirements of work in the national economy in four areas: </a:t>
            </a:r>
          </a:p>
          <a:p>
            <a:pPr lvl="1"/>
            <a:r>
              <a:rPr lang="en-US" sz="2000" dirty="0" smtClean="0"/>
              <a:t>1) Physical demands; 2) Environmental conditions; 3) Education</a:t>
            </a:r>
            <a:r>
              <a:rPr lang="en-US" sz="2000" dirty="0"/>
              <a:t>, training, and </a:t>
            </a:r>
            <a:r>
              <a:rPr lang="en-US" sz="2000" dirty="0" smtClean="0"/>
              <a:t>experience; 4)Mental </a:t>
            </a:r>
            <a:r>
              <a:rPr lang="en-US" sz="2000" dirty="0"/>
              <a:t>and cognitive </a:t>
            </a:r>
            <a:r>
              <a:rPr lang="en-US" sz="2000" dirty="0" smtClean="0"/>
              <a:t>demands</a:t>
            </a:r>
          </a:p>
          <a:p>
            <a:pPr lvl="1"/>
            <a:endParaRPr lang="en-US" sz="2000" dirty="0" smtClean="0"/>
          </a:p>
          <a:p>
            <a:r>
              <a:rPr lang="en-US" sz="2800" dirty="0" smtClean="0"/>
              <a:t>Sample design</a:t>
            </a:r>
          </a:p>
          <a:p>
            <a:pPr lvl="1"/>
            <a:r>
              <a:rPr lang="en-US" sz="2400" dirty="0"/>
              <a:t>A two-stage stratified sample of establishments and occupations within selected establishments</a:t>
            </a:r>
          </a:p>
          <a:p>
            <a:pPr lvl="1"/>
            <a:r>
              <a:rPr lang="en-US" sz="2400" dirty="0" smtClean="0"/>
              <a:t>Annual sample </a:t>
            </a:r>
            <a:r>
              <a:rPr lang="en-US" sz="2400" dirty="0"/>
              <a:t>size of </a:t>
            </a:r>
            <a:r>
              <a:rPr lang="en-US" sz="2400" dirty="0" smtClean="0"/>
              <a:t>10,000  </a:t>
            </a:r>
          </a:p>
          <a:p>
            <a:pPr lvl="2"/>
            <a:r>
              <a:rPr lang="en-US" sz="1600" dirty="0" smtClean="0"/>
              <a:t>8,500 (85%) private industry establishments</a:t>
            </a:r>
          </a:p>
          <a:p>
            <a:pPr lvl="2"/>
            <a:r>
              <a:rPr lang="en-US" sz="1600" dirty="0" smtClean="0"/>
              <a:t>1,500 </a:t>
            </a:r>
            <a:r>
              <a:rPr lang="en-US" sz="1600" dirty="0"/>
              <a:t>(15%) State and Local Government </a:t>
            </a:r>
            <a:r>
              <a:rPr lang="en-US" sz="1600" dirty="0" smtClean="0"/>
              <a:t>establishments</a:t>
            </a:r>
          </a:p>
          <a:p>
            <a:pPr lvl="2"/>
            <a:r>
              <a:rPr lang="en-US" sz="1600" dirty="0" smtClean="0"/>
              <a:t>ORS721&amp;722 data collected from 2018-2020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7853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2937" y="146649"/>
            <a:ext cx="11201400" cy="804672"/>
          </a:xfrm>
        </p:spPr>
        <p:txBody>
          <a:bodyPr/>
          <a:lstStyle/>
          <a:p>
            <a:r>
              <a:rPr lang="en-US" dirty="0" smtClean="0"/>
              <a:t>ORS Small Domain Estimation 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2937" y="1011706"/>
            <a:ext cx="11201400" cy="5225192"/>
          </a:xfrm>
        </p:spPr>
        <p:txBody>
          <a:bodyPr/>
          <a:lstStyle/>
          <a:p>
            <a:r>
              <a:rPr lang="en-US" sz="2800" dirty="0" smtClean="0"/>
              <a:t>Objective: producing reliable estimates at </a:t>
            </a:r>
            <a:r>
              <a:rPr lang="en-US" sz="2800" dirty="0"/>
              <a:t>6-digit 2018 Standard Occupational Classification </a:t>
            </a:r>
            <a:r>
              <a:rPr lang="en-US" sz="2800" dirty="0" smtClean="0"/>
              <a:t>(SOC) level for 844 target occupations </a:t>
            </a:r>
          </a:p>
          <a:p>
            <a:pPr lvl="1"/>
            <a:r>
              <a:rPr lang="en-US" sz="2000" dirty="0" smtClean="0"/>
              <a:t>Only </a:t>
            </a:r>
            <a:r>
              <a:rPr lang="en-US" sz="2000" b="1" dirty="0" smtClean="0"/>
              <a:t>310 </a:t>
            </a:r>
            <a:r>
              <a:rPr lang="en-US" sz="2000" dirty="0" smtClean="0"/>
              <a:t>out of 844 SOCs met minimum ORS estimation criteria 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Model-based </a:t>
            </a:r>
            <a:r>
              <a:rPr lang="en-US" dirty="0"/>
              <a:t>Small </a:t>
            </a:r>
            <a:r>
              <a:rPr lang="en-US" dirty="0" smtClean="0"/>
              <a:t>Domain(Area) Estimation</a:t>
            </a:r>
          </a:p>
          <a:p>
            <a:pPr lvl="2"/>
            <a:r>
              <a:rPr lang="en-US" sz="2000" dirty="0" smtClean="0"/>
              <a:t>A small domain (area) is defined as any domain if the domain-specific sample is not large enough to support direct survey estimates of adequate precision</a:t>
            </a:r>
          </a:p>
          <a:p>
            <a:pPr lvl="2"/>
            <a:r>
              <a:rPr lang="en-US" sz="2000" dirty="0" smtClean="0"/>
              <a:t>Small domain estimation is to making estimates for small domains with adequate precision via borrowing information statistically from the survey and other relevant data sources</a:t>
            </a:r>
          </a:p>
          <a:p>
            <a:pPr lvl="2"/>
            <a:r>
              <a:rPr lang="en-US" sz="2000" dirty="0" smtClean="0"/>
              <a:t>Borrow information from OEWS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904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1151" y="94906"/>
            <a:ext cx="11696700" cy="804672"/>
          </a:xfrm>
        </p:spPr>
        <p:txBody>
          <a:bodyPr/>
          <a:lstStyle/>
          <a:p>
            <a:r>
              <a:rPr lang="en-US" sz="4000" dirty="0"/>
              <a:t>Occupational Employment and Wage Statistics (OEWS)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1178" y="899578"/>
            <a:ext cx="11279758" cy="5328694"/>
          </a:xfrm>
        </p:spPr>
        <p:txBody>
          <a:bodyPr/>
          <a:lstStyle/>
          <a:p>
            <a:r>
              <a:rPr lang="en-US" sz="2800" dirty="0" smtClean="0"/>
              <a:t>A semiannual </a:t>
            </a:r>
            <a:r>
              <a:rPr lang="en-US" sz="2800" dirty="0"/>
              <a:t>survey designed to produce estimates of employment and wages for specific occupations, with an annual sample size of nearly 400,000. </a:t>
            </a:r>
            <a:endParaRPr lang="en-US" sz="2800" dirty="0" smtClean="0"/>
          </a:p>
          <a:p>
            <a:pPr lvl="1"/>
            <a:r>
              <a:rPr lang="en-US" sz="2000" dirty="0" smtClean="0"/>
              <a:t>OEWS </a:t>
            </a:r>
            <a:r>
              <a:rPr lang="en-US" sz="2000" dirty="0"/>
              <a:t>Nov 2017-May </a:t>
            </a:r>
            <a:r>
              <a:rPr lang="en-US" sz="2000" dirty="0" smtClean="0"/>
              <a:t>2020 had sampled about 1 million establishments </a:t>
            </a:r>
          </a:p>
          <a:p>
            <a:pPr lvl="1"/>
            <a:endParaRPr lang="en-US" sz="2000" dirty="0" smtClean="0"/>
          </a:p>
          <a:p>
            <a:pPr>
              <a:spcAft>
                <a:spcPts val="1200"/>
              </a:spcAft>
            </a:pPr>
            <a:r>
              <a:rPr lang="en-US" sz="2800" dirty="0" smtClean="0"/>
              <a:t>OEWS </a:t>
            </a:r>
            <a:r>
              <a:rPr lang="en-US" sz="2800" dirty="0"/>
              <a:t>and ORS </a:t>
            </a:r>
            <a:r>
              <a:rPr lang="en-US" sz="2800" dirty="0" smtClean="0"/>
              <a:t>occupation sample size distribution</a:t>
            </a:r>
          </a:p>
          <a:p>
            <a:pPr>
              <a:spcAft>
                <a:spcPts val="1200"/>
              </a:spcAft>
            </a:pPr>
            <a:endParaRPr lang="en-US" sz="2800" b="1" dirty="0"/>
          </a:p>
          <a:p>
            <a:pPr>
              <a:spcAft>
                <a:spcPts val="1200"/>
              </a:spcAft>
            </a:pPr>
            <a:endParaRPr lang="en-US" sz="2000" b="1" dirty="0" smtClean="0"/>
          </a:p>
          <a:p>
            <a:pPr lvl="1">
              <a:spcAft>
                <a:spcPts val="1200"/>
              </a:spcAft>
            </a:pPr>
            <a:endParaRPr lang="en-US" sz="2000" b="1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2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282" y="3573265"/>
            <a:ext cx="105251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18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3218"/>
            <a:ext cx="12192000" cy="560718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Multilevel Regression and </a:t>
            </a:r>
            <a:r>
              <a:rPr lang="en-US" sz="3200" b="1" dirty="0" err="1" smtClean="0"/>
              <a:t>Poststratification</a:t>
            </a:r>
            <a:r>
              <a:rPr lang="en-US" sz="3200" b="1" dirty="0" smtClean="0"/>
              <a:t> for Small Domain Estimation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25293" y="778443"/>
                <a:ext cx="3033203" cy="1629164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 smtClean="0"/>
                  <a:t>ORS Survey Data</a:t>
                </a:r>
              </a:p>
              <a:p>
                <a:r>
                  <a:rPr lang="en-US" sz="2400" dirty="0" smtClean="0"/>
                  <a:t>Target outcome: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Auxiliary variables: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</a:p>
              <a:p>
                <a:r>
                  <a:rPr lang="en-US" sz="2400" i="1" dirty="0" smtClean="0"/>
                  <a:t>Cluster information</a:t>
                </a:r>
                <a:r>
                  <a:rPr lang="en-US" sz="24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93" y="778443"/>
                <a:ext cx="3033203" cy="1629164"/>
              </a:xfrm>
              <a:prstGeom prst="rect">
                <a:avLst/>
              </a:prstGeom>
              <a:blipFill rotWithShape="0">
                <a:blip r:embed="rId2"/>
                <a:stretch>
                  <a:fillRect l="-3012" t="-2996" b="-7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5293" y="2995508"/>
                <a:ext cx="3057953" cy="168520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Sample Frame (OEWS)</a:t>
                </a:r>
              </a:p>
              <a:p>
                <a:r>
                  <a:rPr lang="en-US" sz="2400" dirty="0" smtClean="0"/>
                  <a:t>Predicted outcome: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acc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Auxiliary variables: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</a:p>
              <a:p>
                <a:r>
                  <a:rPr lang="en-US" sz="2400" i="1" dirty="0" smtClean="0"/>
                  <a:t>Cluster information</a:t>
                </a:r>
                <a:r>
                  <a:rPr lang="en-US" sz="2400" dirty="0" smtClean="0"/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93" y="2995508"/>
                <a:ext cx="3057953" cy="1685205"/>
              </a:xfrm>
              <a:prstGeom prst="rect">
                <a:avLst/>
              </a:prstGeom>
              <a:blipFill rotWithShape="0">
                <a:blip r:embed="rId3"/>
                <a:stretch>
                  <a:fillRect l="-2988" t="-2888" r="-25498" b="-3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11600" y="1091669"/>
                <a:ext cx="3886705" cy="887166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Multilevel Regression Model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1600" y="1091669"/>
                <a:ext cx="3886705" cy="887166"/>
              </a:xfrm>
              <a:prstGeom prst="rect">
                <a:avLst/>
              </a:prstGeom>
              <a:blipFill rotWithShape="0">
                <a:blip r:embed="rId4"/>
                <a:stretch>
                  <a:fillRect l="-2512" t="-5479" r="-1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38626" y="3365544"/>
                <a:ext cx="4645374" cy="889282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Fitted Multilevel Regression Model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626" y="3365544"/>
                <a:ext cx="4645374" cy="889282"/>
              </a:xfrm>
              <a:prstGeom prst="rect">
                <a:avLst/>
              </a:prstGeom>
              <a:blipFill rotWithShape="0">
                <a:blip r:embed="rId5"/>
                <a:stretch>
                  <a:fillRect l="-2100" t="-5479" r="-10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Arrow 9"/>
          <p:cNvSpPr/>
          <p:nvPr/>
        </p:nvSpPr>
        <p:spPr>
          <a:xfrm>
            <a:off x="3858496" y="1273871"/>
            <a:ext cx="3253104" cy="63830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Specification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8885088" y="1978835"/>
            <a:ext cx="552450" cy="138670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Model Fitting</a:t>
            </a:r>
            <a:endParaRPr lang="en-US" sz="1400" dirty="0"/>
          </a:p>
        </p:txBody>
      </p:sp>
      <p:sp>
        <p:nvSpPr>
          <p:cNvPr id="12" name="Left Arrow 11"/>
          <p:cNvSpPr/>
          <p:nvPr/>
        </p:nvSpPr>
        <p:spPr>
          <a:xfrm>
            <a:off x="3883246" y="3502325"/>
            <a:ext cx="2955380" cy="63835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Model Prediction with OEWS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1713" y="5169815"/>
                <a:ext cx="3208892" cy="1230080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 err="1" smtClean="0"/>
                  <a:t>Poststratification</a:t>
                </a:r>
                <a:endParaRPr lang="en-US" sz="2400" b="1" dirty="0" smtClean="0"/>
              </a:p>
              <a:p>
                <a:r>
                  <a:rPr lang="en-US" sz="2400" dirty="0" smtClean="0"/>
                  <a:t>aggregate outcome: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acc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By 6-digit SOC domains</a:t>
                </a:r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713" y="5169815"/>
                <a:ext cx="3208892" cy="1230080"/>
              </a:xfrm>
              <a:prstGeom prst="rect">
                <a:avLst/>
              </a:prstGeom>
              <a:blipFill rotWithShape="0">
                <a:blip r:embed="rId6"/>
                <a:stretch>
                  <a:fillRect l="-2846" t="-3960" r="-23150" b="-10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041622" y="5200360"/>
            <a:ext cx="4454681" cy="10156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Small domain estimates</a:t>
            </a:r>
          </a:p>
          <a:p>
            <a:pPr algn="ctr"/>
            <a:r>
              <a:rPr lang="en-US" dirty="0" smtClean="0"/>
              <a:t>at levels of  6-digit SOC</a:t>
            </a:r>
          </a:p>
          <a:p>
            <a:pPr algn="ctr"/>
            <a:r>
              <a:rPr lang="en-US" dirty="0" smtClean="0"/>
              <a:t>Validation by reliable direct survey estimates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2034968" y="4680713"/>
            <a:ext cx="319301" cy="48910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4070605" y="5255210"/>
            <a:ext cx="2971017" cy="104081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Estimate SEs via Bootstrapping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98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2800" dirty="0"/>
                  <a:t>Step 1: Obtain the ORS direct survey estimates by SOC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  <m:r>
                      <a:rPr lang="en-US" sz="28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480898"/>
                <a:ext cx="11201400" cy="3992563"/>
              </a:xfrm>
            </p:spPr>
            <p:txBody>
              <a:bodyPr/>
              <a:lstStyle/>
              <a:p>
                <a:r>
                  <a:rPr lang="en-US" dirty="0"/>
                  <a:t>When </a:t>
                </a:r>
                <a:r>
                  <a:rPr lang="en-US" i="1" dirty="0"/>
                  <a:t>n</a:t>
                </a:r>
                <a:r>
                  <a:rPr lang="en-US" dirty="0"/>
                  <a:t> is too small, we</a:t>
                </a:r>
                <a:r>
                  <a:rPr lang="en-US" b="1" dirty="0"/>
                  <a:t> </a:t>
                </a:r>
                <a:r>
                  <a:rPr lang="en-US" dirty="0"/>
                  <a:t>could not use ORS data to obtain reliable estimates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/>
                  <a:t>) directly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/>
                  <a:t> could also be very biased. </a:t>
                </a:r>
              </a:p>
              <a:p>
                <a:pPr lvl="1"/>
                <a:r>
                  <a:rPr lang="en-US" dirty="0" smtClean="0"/>
                  <a:t>Binary outcome</a:t>
                </a:r>
                <a:r>
                  <a:rPr lang="en-US" dirty="0"/>
                  <a:t>: </a:t>
                </a:r>
                <a:r>
                  <a:rPr lang="en-US" dirty="0" smtClean="0"/>
                  <a:t>personal </a:t>
                </a:r>
                <a:r>
                  <a:rPr lang="en-US" dirty="0"/>
                  <a:t>protective equipment (</a:t>
                </a:r>
                <a:r>
                  <a:rPr lang="en-US" dirty="0" smtClean="0"/>
                  <a:t>PPE) use (Yes vs No)</a:t>
                </a:r>
              </a:p>
              <a:p>
                <a:pPr lvl="1"/>
                <a:r>
                  <a:rPr lang="en-US" dirty="0" smtClean="0"/>
                  <a:t>For </a:t>
                </a:r>
                <a:r>
                  <a:rPr lang="en-US" dirty="0"/>
                  <a:t>example, </a:t>
                </a:r>
                <a:r>
                  <a:rPr lang="en-US" dirty="0" smtClean="0"/>
                  <a:t>one occupation of SSA interest had only two quotes in ORS721&amp;722  (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=2) while OEWS had a sample of 2,880 6-digit SOCs (UNK: Unknown)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marL="457200" lvl="1" indent="0">
                  <a:buNone/>
                </a:pPr>
                <a:r>
                  <a:rPr lang="en-US" sz="2400" dirty="0"/>
                  <a:t>(</a:t>
                </a:r>
                <a:r>
                  <a:rPr lang="en-US" sz="2400" dirty="0" smtClean="0"/>
                  <a:t>UNK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= </a:t>
                </a:r>
                <a:r>
                  <a:rPr lang="en-US" sz="2400" dirty="0"/>
                  <a:t>Unknown)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480898"/>
                <a:ext cx="11201400" cy="3992563"/>
              </a:xfrm>
              <a:blipFill rotWithShape="0">
                <a:blip r:embed="rId3"/>
                <a:stretch>
                  <a:fillRect l="-1034" t="-1985" b="-13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226" y="4401581"/>
            <a:ext cx="10119548" cy="161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8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28587" y="142875"/>
                <a:ext cx="11934825" cy="804672"/>
              </a:xfrm>
            </p:spPr>
            <p:txBody>
              <a:bodyPr/>
              <a:lstStyle/>
              <a:p>
                <a:r>
                  <a:rPr lang="en-US" sz="2800" dirty="0"/>
                  <a:t>Step 2a: Use ORS data to construct and fit a multilevel model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28587" y="142875"/>
                <a:ext cx="11934825" cy="804672"/>
              </a:xfrm>
              <a:blipFill rotWithShape="0">
                <a:blip r:embed="rId2"/>
                <a:stretch>
                  <a:fillRect t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712788"/>
                <a:ext cx="12063412" cy="5678487"/>
              </a:xfrm>
            </p:spPr>
            <p:txBody>
              <a:bodyPr/>
              <a:lstStyle/>
              <a:p>
                <a:r>
                  <a:rPr lang="en-US" sz="2400" dirty="0"/>
                  <a:t>This step is to use multilevel model to borrow information across entire ORS dataset to obtain the model parameter estimates </a:t>
                </a:r>
                <a:r>
                  <a:rPr lang="en-US" sz="2400" dirty="0" smtClean="0"/>
                  <a:t> (total 45,199 job quotes)</a:t>
                </a:r>
                <a:endParaRPr lang="en-US" sz="2400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: the known ORS </a:t>
                </a:r>
                <a:r>
                  <a:rPr lang="en-US" dirty="0"/>
                  <a:t>outcome of interest, such as </a:t>
                </a:r>
                <a:r>
                  <a:rPr lang="en-US" dirty="0" smtClean="0"/>
                  <a:t>PPE </a:t>
                </a:r>
                <a:r>
                  <a:rPr lang="en-US" dirty="0"/>
                  <a:t>use.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: the known </a:t>
                </a:r>
                <a:r>
                  <a:rPr lang="en-US" dirty="0"/>
                  <a:t>fixed effects </a:t>
                </a:r>
                <a:r>
                  <a:rPr lang="en-US" dirty="0" smtClean="0"/>
                  <a:t>and 𝛽: their </a:t>
                </a:r>
                <a:r>
                  <a:rPr lang="en-US" dirty="0"/>
                  <a:t>unknown regression coefficients </a:t>
                </a:r>
                <a:endParaRPr lang="en-US" dirty="0" smtClean="0"/>
              </a:p>
              <a:p>
                <a:pPr lvl="2"/>
                <a:r>
                  <a:rPr lang="en-US" sz="2000" dirty="0" smtClean="0"/>
                  <a:t>establishment ownership; </a:t>
                </a:r>
              </a:p>
              <a:p>
                <a:pPr lvl="2"/>
                <a:r>
                  <a:rPr lang="en-US" sz="2000" dirty="0" smtClean="0"/>
                  <a:t>employment size</a:t>
                </a:r>
              </a:p>
              <a:p>
                <a:pPr lvl="2"/>
                <a:r>
                  <a:rPr lang="en-US" sz="2000" dirty="0" smtClean="0"/>
                  <a:t>ORS </a:t>
                </a:r>
                <a:r>
                  <a:rPr lang="en-US" sz="2000" dirty="0"/>
                  <a:t>sampling geographic areas (9 census divisions plus 15 </a:t>
                </a:r>
                <a:r>
                  <a:rPr lang="en-US" sz="2000" dirty="0" smtClean="0"/>
                  <a:t>CSAs/MSAs)</a:t>
                </a:r>
              </a:p>
              <a:p>
                <a:pPr lvl="2"/>
                <a:r>
                  <a:rPr lang="en-US" sz="2000" dirty="0"/>
                  <a:t>i</a:t>
                </a:r>
                <a:r>
                  <a:rPr lang="en-US" sz="2000" dirty="0" smtClean="0"/>
                  <a:t>ndustry </a:t>
                </a:r>
                <a:r>
                  <a:rPr lang="en-US" sz="2000" dirty="0"/>
                  <a:t>(2-digit NAICS) </a:t>
                </a:r>
                <a:r>
                  <a:rPr lang="en-US" sz="2000" dirty="0" smtClean="0"/>
                  <a:t> </a:t>
                </a:r>
                <a:endParaRPr lang="en-US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 smtClean="0"/>
                  <a:t>: the known </a:t>
                </a:r>
                <a:r>
                  <a:rPr lang="en-US" dirty="0"/>
                  <a:t>random </a:t>
                </a:r>
                <a:r>
                  <a:rPr lang="en-US" dirty="0" smtClean="0"/>
                  <a:t>effects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 smtClean="0"/>
                  <a:t>: their </a:t>
                </a:r>
                <a:r>
                  <a:rPr lang="en-US" dirty="0"/>
                  <a:t>unknown regression </a:t>
                </a:r>
                <a:r>
                  <a:rPr lang="en-US" dirty="0" smtClean="0"/>
                  <a:t>coefficients </a:t>
                </a:r>
                <a:endParaRPr lang="en-US" dirty="0"/>
              </a:p>
              <a:p>
                <a:pPr lvl="2"/>
                <a:r>
                  <a:rPr lang="en-US" sz="2000" dirty="0" smtClean="0"/>
                  <a:t>detailed </a:t>
                </a:r>
                <a:r>
                  <a:rPr lang="en-US" sz="2000" dirty="0"/>
                  <a:t>occupation groups (6-digit SOCs</a:t>
                </a:r>
                <a:r>
                  <a:rPr lang="en-US" sz="2000" dirty="0" smtClean="0"/>
                  <a:t>)  </a:t>
                </a:r>
              </a:p>
              <a:p>
                <a:r>
                  <a:rPr lang="en-US" sz="2400" dirty="0" smtClean="0"/>
                  <a:t>The </a:t>
                </a:r>
                <a:r>
                  <a:rPr lang="en-US" sz="2400" dirty="0"/>
                  <a:t>model fitting process is to estimate what are the most likely values of model parameters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2400" dirty="0"/>
                  <a:t>), given the known data from ORS (y, x, and z). </a:t>
                </a:r>
                <a:endParaRPr lang="en-US" sz="2400" dirty="0" smtClean="0"/>
              </a:p>
              <a:p>
                <a:pPr lvl="1"/>
                <a:r>
                  <a:rPr lang="en-US" sz="2000" b="1" dirty="0" smtClean="0"/>
                  <a:t>This </a:t>
                </a:r>
                <a:r>
                  <a:rPr lang="en-US" sz="2000" b="1" dirty="0"/>
                  <a:t>is the statistical learning process from </a:t>
                </a:r>
                <a:r>
                  <a:rPr lang="en-US" sz="2000" b="1" dirty="0" smtClean="0"/>
                  <a:t>ORS data</a:t>
                </a:r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712788"/>
                <a:ext cx="12063412" cy="5678487"/>
              </a:xfrm>
              <a:blipFill rotWithShape="0">
                <a:blip r:embed="rId3"/>
                <a:stretch>
                  <a:fillRect l="-506" t="-859" r="-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19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A599D729-591D-4759-9ED8-301693338D9F}"/>
    </a:ext>
  </a:extLst>
</a:theme>
</file>

<file path=ppt/theme/theme2.xml><?xml version="1.0" encoding="utf-8"?>
<a:theme xmlns:a="http://schemas.openxmlformats.org/drawingml/2006/main" name="BLS Trendline Content Slide">
  <a:themeElements>
    <a:clrScheme name="Custom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B0F0"/>
      </a:hlink>
      <a:folHlink>
        <a:srgbClr val="00B0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67D88B36-7266-430C-9E3B-FDFC33C298B7}"/>
    </a:ext>
  </a:extLst>
</a:theme>
</file>

<file path=ppt/theme/theme3.xml><?xml version="1.0" encoding="utf-8"?>
<a:theme xmlns:a="http://schemas.openxmlformats.org/drawingml/2006/main" name="Contact Informatio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F8C32204-564B-4169-9AB5-0F771E180D6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618DA66BF54F4EA0C2EC35AA6094F4" ma:contentTypeVersion="0" ma:contentTypeDescription="Create a new document." ma:contentTypeScope="" ma:versionID="812a628ee1de80b8d852ddecb54e3de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5D57739-CFE2-489B-80E7-1402192F26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705258-90B1-409C-84EC-11C8EA6D2D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47A7B0C-0821-433A-8EA6-FE22DFCAEA69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BLS_Brand_core_widescreen_slides</Template>
  <TotalTime>6988</TotalTime>
  <Words>1219</Words>
  <Application>Microsoft Office PowerPoint</Application>
  <PresentationFormat>Widescreen</PresentationFormat>
  <Paragraphs>183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Cambria Math</vt:lpstr>
      <vt:lpstr>Century Gothic</vt:lpstr>
      <vt:lpstr>Tahoma</vt:lpstr>
      <vt:lpstr>Wingdings</vt:lpstr>
      <vt:lpstr>Wingdings 3</vt:lpstr>
      <vt:lpstr>Custom Design</vt:lpstr>
      <vt:lpstr>BLS Trendline Content Slide</vt:lpstr>
      <vt:lpstr>Contact Information</vt:lpstr>
      <vt:lpstr>Utilizing Occupational Employment and Wage Statistics (OEWS) to Improve Occupational Requirements Survey (ORS) Small Domain Estimation (SDE)</vt:lpstr>
      <vt:lpstr>Co-authors</vt:lpstr>
      <vt:lpstr>Overview</vt:lpstr>
      <vt:lpstr>Occupational Requirements Survey (ORS)</vt:lpstr>
      <vt:lpstr>ORS Small Domain Estimation Objective</vt:lpstr>
      <vt:lpstr>Occupational Employment and Wage Statistics (OEWS)</vt:lpstr>
      <vt:lpstr>Multilevel Regression and Poststratification for Small Domain Estimation</vt:lpstr>
      <vt:lpstr>Step 1: Obtain the ORS direct survey estimates by SOC  y ̅=(∑1_(i=1)^n▒〖w_i y_i 〗)/(∑1_(i=1)^2▒w_i )  </vt:lpstr>
      <vt:lpstr>Step 2a: Use ORS data to construct and fit a multilevel model  y_i=x_i β+z_i γ </vt:lpstr>
      <vt:lpstr>Step 2b: Apply the fitted multilevel model  y ̂_i=X_i β ̂+Z_i γ ̂  to OEWS data to obtain the predicated values for the outcome of interest (y ̂) </vt:lpstr>
      <vt:lpstr>Step 3: Use the predicted (y ̂) in OEWS and we could calculate the populated estimates of interest: y ̂  ̅=(∑1_(i=1)^m▒〖w_i^o y ̂_i 〗)/(∑1_(i=1)^m▒w_i^o ) </vt:lpstr>
      <vt:lpstr>Step 4: obtain the variance estimates associated with small domain estimates that account for both model-based uncertainties and OEWS sampling uncertainties via bootstrapping  </vt:lpstr>
      <vt:lpstr>Step 5: Compare reliable estimates from both ORS and OEWS to check our model validity </vt:lpstr>
      <vt:lpstr>Preliminary Results </vt:lpstr>
      <vt:lpstr>Comparison ORS direct survey estimate and model-based estimate of PPE use</vt:lpstr>
      <vt:lpstr>What is next? </vt:lpstr>
      <vt:lpstr>Acknowledgement</vt:lpstr>
      <vt:lpstr>PowerPoint Presentation</vt:lpstr>
    </vt:vector>
  </TitlesOfParts>
  <Company>Bureau of Labor Statistics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Zhang, Xingyou - BLS</dc:creator>
  <cp:lastModifiedBy>Zhang, Xingyou - BLS</cp:lastModifiedBy>
  <cp:revision>143</cp:revision>
  <dcterms:created xsi:type="dcterms:W3CDTF">2021-03-01T06:41:52Z</dcterms:created>
  <dcterms:modified xsi:type="dcterms:W3CDTF">2021-10-28T01:03:19Z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0x010100AA618DA66BF54F4EA0C2EC35AA6094F4</vt:lpwstr>
  </property>
</Properties>
</file>