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5041900" cy="3784600"/>
  <p:notesSz cx="5041900" cy="3784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33"/>
    <p:restoredTop sz="94745"/>
  </p:normalViewPr>
  <p:slideViewPr>
    <p:cSldViewPr>
      <p:cViewPr varScale="1">
        <p:scale>
          <a:sx n="186" d="100"/>
          <a:sy n="186" d="100"/>
        </p:scale>
        <p:origin x="100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8142" y="1173226"/>
            <a:ext cx="4285615" cy="794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56285" y="2119376"/>
            <a:ext cx="3529330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‹#›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C15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‹#›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C15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2095" y="870458"/>
            <a:ext cx="2193226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596578" y="870458"/>
            <a:ext cx="2193226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‹#›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C15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‹#›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‹#›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2229" y="427546"/>
            <a:ext cx="4517440" cy="5822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C15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4740" y="701364"/>
            <a:ext cx="4631055" cy="1128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14246" y="3519678"/>
            <a:ext cx="1613408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52095" y="3519678"/>
            <a:ext cx="1159637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820" y="3645990"/>
            <a:ext cx="344170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‹#›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hyperlink" Target="https://opensource.org/osd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github.com/v4/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9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8.png"/><Relationship Id="rId10" Type="http://schemas.openxmlformats.org/officeDocument/2006/relationships/image" Target="../media/image7.png"/><Relationship Id="rId4" Type="http://schemas.openxmlformats.org/officeDocument/2006/relationships/image" Target="../media/image17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039995" cy="140335"/>
            <a:chOff x="0" y="0"/>
            <a:chExt cx="5039995" cy="14033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520315" cy="140335"/>
            </a:xfrm>
            <a:custGeom>
              <a:avLst/>
              <a:gdLst/>
              <a:ahLst/>
              <a:cxnLst/>
              <a:rect l="l" t="t" r="r" b="b"/>
              <a:pathLst>
                <a:path w="2520315" h="140335">
                  <a:moveTo>
                    <a:pt x="2519997" y="0"/>
                  </a:moveTo>
                  <a:lnTo>
                    <a:pt x="0" y="0"/>
                  </a:lnTo>
                  <a:lnTo>
                    <a:pt x="0" y="139877"/>
                  </a:lnTo>
                  <a:lnTo>
                    <a:pt x="2519997" y="139877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19997" y="0"/>
              <a:ext cx="2520315" cy="140335"/>
            </a:xfrm>
            <a:custGeom>
              <a:avLst/>
              <a:gdLst/>
              <a:ahLst/>
              <a:cxnLst/>
              <a:rect l="l" t="t" r="r" b="b"/>
              <a:pathLst>
                <a:path w="2520315" h="140335">
                  <a:moveTo>
                    <a:pt x="2519997" y="0"/>
                  </a:moveTo>
                  <a:lnTo>
                    <a:pt x="0" y="0"/>
                  </a:lnTo>
                  <a:lnTo>
                    <a:pt x="0" y="139877"/>
                  </a:lnTo>
                  <a:lnTo>
                    <a:pt x="2519997" y="139877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C15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1027" y="393110"/>
            <a:ext cx="4888865" cy="799465"/>
            <a:chOff x="101027" y="393110"/>
            <a:chExt cx="4888865" cy="79946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828" y="1090714"/>
              <a:ext cx="101599" cy="1016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2629" y="1078014"/>
              <a:ext cx="4787137" cy="114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39028" y="399262"/>
              <a:ext cx="50737" cy="69145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01027" y="393110"/>
              <a:ext cx="4838065" cy="748665"/>
            </a:xfrm>
            <a:custGeom>
              <a:avLst/>
              <a:gdLst/>
              <a:ahLst/>
              <a:cxnLst/>
              <a:rect l="l" t="t" r="r" b="b"/>
              <a:pathLst>
                <a:path w="4838065" h="748665">
                  <a:moveTo>
                    <a:pt x="4838000" y="0"/>
                  </a:moveTo>
                  <a:lnTo>
                    <a:pt x="0" y="0"/>
                  </a:lnTo>
                  <a:lnTo>
                    <a:pt x="0" y="697603"/>
                  </a:lnTo>
                  <a:lnTo>
                    <a:pt x="4008" y="717327"/>
                  </a:lnTo>
                  <a:lnTo>
                    <a:pt x="14922" y="733480"/>
                  </a:lnTo>
                  <a:lnTo>
                    <a:pt x="31075" y="744395"/>
                  </a:lnTo>
                  <a:lnTo>
                    <a:pt x="50800" y="748403"/>
                  </a:lnTo>
                  <a:lnTo>
                    <a:pt x="4787200" y="748403"/>
                  </a:lnTo>
                  <a:lnTo>
                    <a:pt x="4806925" y="744395"/>
                  </a:lnTo>
                  <a:lnTo>
                    <a:pt x="4823078" y="733480"/>
                  </a:lnTo>
                  <a:lnTo>
                    <a:pt x="4833992" y="717327"/>
                  </a:lnTo>
                  <a:lnTo>
                    <a:pt x="4838000" y="697603"/>
                  </a:lnTo>
                  <a:lnTo>
                    <a:pt x="4838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39028" y="437348"/>
              <a:ext cx="0" cy="672465"/>
            </a:xfrm>
            <a:custGeom>
              <a:avLst/>
              <a:gdLst/>
              <a:ahLst/>
              <a:cxnLst/>
              <a:rect l="l" t="t" r="r" b="b"/>
              <a:pathLst>
                <a:path h="672465">
                  <a:moveTo>
                    <a:pt x="0" y="67241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39028" y="4246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9028" y="4119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39028" y="3992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875">
              <a:lnSpc>
                <a:spcPct val="107400"/>
              </a:lnSpc>
              <a:spcBef>
                <a:spcPts val="95"/>
              </a:spcBef>
            </a:pPr>
            <a:r>
              <a:rPr spc="-80" dirty="0"/>
              <a:t>Using</a:t>
            </a:r>
            <a:r>
              <a:rPr spc="5" dirty="0"/>
              <a:t> </a:t>
            </a:r>
            <a:r>
              <a:rPr spc="-114" dirty="0"/>
              <a:t>Web</a:t>
            </a:r>
            <a:r>
              <a:rPr spc="10" dirty="0"/>
              <a:t> </a:t>
            </a:r>
            <a:r>
              <a:rPr spc="-85" dirty="0"/>
              <a:t>Scraping</a:t>
            </a:r>
            <a:r>
              <a:rPr spc="10" dirty="0"/>
              <a:t> </a:t>
            </a:r>
            <a:r>
              <a:rPr spc="-114" dirty="0"/>
              <a:t>and</a:t>
            </a:r>
            <a:r>
              <a:rPr spc="10" dirty="0"/>
              <a:t> </a:t>
            </a:r>
            <a:r>
              <a:rPr spc="-100" dirty="0"/>
              <a:t>Network</a:t>
            </a:r>
            <a:r>
              <a:rPr spc="10" dirty="0"/>
              <a:t> </a:t>
            </a:r>
            <a:r>
              <a:rPr spc="-75" dirty="0"/>
              <a:t>Analysis</a:t>
            </a:r>
            <a:r>
              <a:rPr spc="10" dirty="0"/>
              <a:t> </a:t>
            </a:r>
            <a:r>
              <a:rPr spc="-50" dirty="0"/>
              <a:t>to</a:t>
            </a:r>
            <a:r>
              <a:rPr spc="10" dirty="0"/>
              <a:t> </a:t>
            </a:r>
            <a:r>
              <a:rPr spc="-75" dirty="0"/>
              <a:t>Study </a:t>
            </a:r>
            <a:r>
              <a:rPr spc="-515" dirty="0"/>
              <a:t> </a:t>
            </a:r>
            <a:r>
              <a:rPr spc="-85" dirty="0"/>
              <a:t>International</a:t>
            </a:r>
            <a:r>
              <a:rPr spc="-5" dirty="0"/>
              <a:t> </a:t>
            </a:r>
            <a:r>
              <a:rPr spc="-65" dirty="0"/>
              <a:t>Collaboration</a:t>
            </a:r>
            <a:r>
              <a:rPr spc="-5" dirty="0"/>
              <a:t> </a:t>
            </a:r>
            <a:r>
              <a:rPr spc="-60" dirty="0"/>
              <a:t>in</a:t>
            </a:r>
            <a:r>
              <a:rPr spc="-5" dirty="0"/>
              <a:t> </a:t>
            </a:r>
            <a:r>
              <a:rPr spc="-95" dirty="0"/>
              <a:t>Open</a:t>
            </a:r>
            <a:r>
              <a:rPr spc="-5" dirty="0"/>
              <a:t> </a:t>
            </a:r>
            <a:r>
              <a:rPr spc="-100" dirty="0"/>
              <a:t>Source</a:t>
            </a:r>
            <a:r>
              <a:rPr spc="-5" dirty="0"/>
              <a:t> </a:t>
            </a:r>
            <a:r>
              <a:rPr spc="-105" dirty="0"/>
              <a:t>Software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98436" y="1379014"/>
            <a:ext cx="323723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1805">
              <a:lnSpc>
                <a:spcPct val="100000"/>
              </a:lnSpc>
              <a:spcBef>
                <a:spcPts val="95"/>
              </a:spcBef>
            </a:pP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Brandon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Kramer</a:t>
            </a:r>
            <a:r>
              <a:rPr sz="1200" spc="-60" baseline="31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1200" spc="82" baseline="31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Gizem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Korkmaz</a:t>
            </a:r>
            <a:r>
              <a:rPr sz="1200" spc="-60" baseline="31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sz="1200" baseline="312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  <a:tabLst>
                <a:tab pos="2093595" algn="l"/>
              </a:tabLst>
            </a:pP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J.</a:t>
            </a:r>
            <a:r>
              <a:rPr sz="1200" spc="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Bayoán</a:t>
            </a:r>
            <a:r>
              <a:rPr sz="1200" spc="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Santiago</a:t>
            </a:r>
            <a:r>
              <a:rPr sz="1200" spc="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Calderón</a:t>
            </a:r>
            <a:r>
              <a:rPr sz="1200" spc="-75" baseline="31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	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Carol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</a:t>
            </a:r>
            <a:r>
              <a:rPr sz="12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Robbins</a:t>
            </a:r>
            <a:r>
              <a:rPr sz="1200" spc="-75" baseline="31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sz="1200" baseline="312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2504" y="246939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latin typeface="Microsoft Sans Serif"/>
                <a:cs typeface="Microsoft Sans Serif"/>
              </a:rPr>
              <a:t>1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32047" y="2099338"/>
            <a:ext cx="669627" cy="438902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268639" y="246939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latin typeface="Microsoft Sans Serif"/>
                <a:cs typeface="Microsoft Sans Serif"/>
              </a:rPr>
              <a:t>2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14473" y="1978163"/>
            <a:ext cx="895350" cy="750569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3222117" y="246939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latin typeface="Microsoft Sans Serif"/>
                <a:cs typeface="Microsoft Sans Serif"/>
              </a:rPr>
              <a:t>3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81451" y="2074938"/>
            <a:ext cx="439165" cy="518795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581101" y="2753014"/>
            <a:ext cx="3877945" cy="5943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800" marR="297180" algn="ctr">
              <a:lnSpc>
                <a:spcPct val="100000"/>
              </a:lnSpc>
              <a:spcBef>
                <a:spcPts val="95"/>
              </a:spcBef>
            </a:pP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</a:t>
            </a:r>
            <a:r>
              <a:rPr sz="1100" spc="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Committee</a:t>
            </a:r>
            <a:r>
              <a:rPr sz="1100" spc="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sz="1100" spc="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Statistical</a:t>
            </a:r>
            <a:r>
              <a:rPr sz="1100" spc="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Methodology </a:t>
            </a:r>
            <a:endParaRPr lang="en-US" sz="1100" spc="-3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04800" marR="297180" algn="ctr">
              <a:lnSpc>
                <a:spcPct val="100000"/>
              </a:lnSpc>
              <a:spcBef>
                <a:spcPts val="95"/>
              </a:spcBef>
            </a:pPr>
            <a:r>
              <a:rPr sz="1100" spc="-3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</a:t>
            </a:r>
            <a:r>
              <a:rPr sz="1100" spc="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</a:t>
            </a:r>
            <a:r>
              <a:rPr sz="1100" spc="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100" spc="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Policy</a:t>
            </a:r>
            <a:r>
              <a:rPr sz="1100" spc="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Conference</a:t>
            </a:r>
            <a:endParaRPr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ts val="710"/>
              </a:lnSpc>
              <a:spcBef>
                <a:spcPts val="430"/>
              </a:spcBef>
            </a:pP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supported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Center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Science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Engineering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(49100420C0015).</a:t>
            </a:r>
            <a:endParaRPr sz="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ts val="710"/>
              </a:lnSpc>
            </a:pP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views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expressed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those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necessarily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those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their</a:t>
            </a:r>
            <a:r>
              <a:rPr sz="6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respective</a:t>
            </a:r>
            <a:r>
              <a:rPr sz="600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6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institutions.</a:t>
            </a:r>
            <a:endParaRPr sz="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7820" y="3645990"/>
            <a:ext cx="3041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fld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Microsoft Sans Serif"/>
                <a:cs typeface="Microsoft Sans Serif"/>
              </a:rPr>
              <a:t>/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23</a:t>
            </a:r>
            <a:endParaRPr sz="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85" dirty="0"/>
              <a:t>International</a:t>
            </a:r>
            <a:r>
              <a:rPr spc="-35" dirty="0"/>
              <a:t> </a:t>
            </a:r>
            <a:r>
              <a:rPr spc="-65" dirty="0"/>
              <a:t>Collaboration</a:t>
            </a:r>
            <a:r>
              <a:rPr spc="-35" dirty="0"/>
              <a:t> </a:t>
            </a:r>
            <a:r>
              <a:rPr spc="-110" dirty="0"/>
              <a:t>Tendencies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5827" y="770060"/>
            <a:ext cx="4263836" cy="205762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9128" y="2918660"/>
            <a:ext cx="476186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635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latin typeface="Tahoma"/>
                <a:cs typeface="Tahoma"/>
              </a:rPr>
              <a:t>US </a:t>
            </a:r>
            <a:r>
              <a:rPr sz="1200" spc="-90" dirty="0">
                <a:latin typeface="Tahoma"/>
                <a:cs typeface="Tahoma"/>
              </a:rPr>
              <a:t>engages</a:t>
            </a:r>
            <a:r>
              <a:rPr sz="1200" spc="-85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 </a:t>
            </a:r>
            <a:r>
              <a:rPr sz="1200" spc="-55" dirty="0">
                <a:latin typeface="Tahoma"/>
                <a:cs typeface="Tahoma"/>
              </a:rPr>
              <a:t>domestic</a:t>
            </a:r>
            <a:r>
              <a:rPr lang="en-US" sz="1200" spc="26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collaboration </a:t>
            </a:r>
            <a:r>
              <a:rPr sz="1200" spc="-85" dirty="0">
                <a:latin typeface="Tahoma"/>
                <a:cs typeface="Tahoma"/>
              </a:rPr>
              <a:t>more</a:t>
            </a:r>
            <a:r>
              <a:rPr sz="1200" spc="204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than </a:t>
            </a:r>
            <a:r>
              <a:rPr sz="1200" spc="-55" dirty="0">
                <a:latin typeface="Tahoma"/>
                <a:cs typeface="Tahoma"/>
              </a:rPr>
              <a:t>other</a:t>
            </a:r>
            <a:r>
              <a:rPr sz="1200" spc="26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top </a:t>
            </a:r>
            <a:r>
              <a:rPr sz="1200" spc="-50" dirty="0">
                <a:latin typeface="Tahoma"/>
                <a:cs typeface="Tahoma"/>
              </a:rPr>
              <a:t>countries </a:t>
            </a:r>
            <a:r>
              <a:rPr sz="1200" spc="-45" dirty="0">
                <a:latin typeface="Tahoma"/>
                <a:cs typeface="Tahoma"/>
              </a:rPr>
              <a:t> Top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countries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collaborate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with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US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developers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more</a:t>
            </a:r>
            <a:r>
              <a:rPr sz="1200" spc="-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than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domestic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colleagues</a:t>
            </a:r>
            <a:endParaRPr sz="1200" dirty="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10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65" dirty="0"/>
              <a:t>Longitudinal</a:t>
            </a:r>
            <a:r>
              <a:rPr spc="-40" dirty="0"/>
              <a:t> </a:t>
            </a:r>
            <a:r>
              <a:rPr spc="-105" dirty="0"/>
              <a:t>Trends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888" y="796159"/>
            <a:ext cx="4482417" cy="78667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86130" y="1641462"/>
            <a:ext cx="4067810" cy="1303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49500"/>
              </a:lnSpc>
              <a:spcBef>
                <a:spcPts val="100"/>
              </a:spcBef>
            </a:pPr>
            <a:r>
              <a:rPr sz="1200" spc="-50" dirty="0">
                <a:latin typeface="Tahoma"/>
                <a:cs typeface="Tahoma"/>
              </a:rPr>
              <a:t>Marked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contrast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with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exponential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growth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contributor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networks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Countries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join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until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around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2013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715"/>
              </a:spcBef>
            </a:pPr>
            <a:r>
              <a:rPr sz="1200" spc="-40" dirty="0">
                <a:latin typeface="Tahoma"/>
                <a:cs typeface="Tahoma"/>
              </a:rPr>
              <a:t>Collaborations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steadily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rise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while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commits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increase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exponentially</a:t>
            </a:r>
            <a:endParaRPr sz="1200">
              <a:latin typeface="Tahoma"/>
              <a:cs typeface="Tahoma"/>
            </a:endParaRPr>
          </a:p>
          <a:p>
            <a:pPr marL="427355" marR="419734" algn="ctr">
              <a:lnSpc>
                <a:spcPct val="100000"/>
              </a:lnSpc>
              <a:spcBef>
                <a:spcPts val="710"/>
              </a:spcBef>
            </a:pPr>
            <a:r>
              <a:rPr sz="1200" spc="-30" dirty="0">
                <a:latin typeface="Tahoma"/>
                <a:cs typeface="Tahoma"/>
              </a:rPr>
              <a:t>The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number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communities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fluctuate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100" dirty="0">
                <a:latin typeface="Tahoma"/>
                <a:cs typeface="Tahoma"/>
              </a:rPr>
              <a:t>way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that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clearly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depends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on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upper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threshold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countries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11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65" dirty="0"/>
              <a:t>Longitudinal</a:t>
            </a:r>
            <a:r>
              <a:rPr spc="-40" dirty="0"/>
              <a:t> </a:t>
            </a:r>
            <a:r>
              <a:rPr spc="-105" dirty="0"/>
              <a:t>Trends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888" y="775357"/>
            <a:ext cx="4482417" cy="78667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1225" y="1632009"/>
            <a:ext cx="4289845" cy="8071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98448" y="2589083"/>
            <a:ext cx="3443604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200" marR="5080" indent="-572135">
              <a:lnSpc>
                <a:spcPct val="100000"/>
              </a:lnSpc>
              <a:spcBef>
                <a:spcPts val="95"/>
              </a:spcBef>
            </a:pPr>
            <a:r>
              <a:rPr sz="1200" spc="-30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density,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transitivity,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modularity,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mean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distance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all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reflect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similar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shift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around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2013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12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z="1700" spc="-85" dirty="0">
                <a:solidFill>
                  <a:srgbClr val="C15033"/>
                </a:solidFill>
                <a:latin typeface="Tahoma"/>
                <a:cs typeface="Tahoma"/>
              </a:rPr>
              <a:t>Community</a:t>
            </a:r>
            <a:r>
              <a:rPr sz="1700" spc="-1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70" dirty="0">
                <a:solidFill>
                  <a:srgbClr val="C15033"/>
                </a:solidFill>
                <a:latin typeface="Tahoma"/>
                <a:cs typeface="Tahoma"/>
              </a:rPr>
              <a:t>Detection</a:t>
            </a:r>
            <a:r>
              <a:rPr sz="1700" spc="-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95" dirty="0">
                <a:solidFill>
                  <a:srgbClr val="C15033"/>
                </a:solidFill>
                <a:latin typeface="Tahoma"/>
                <a:cs typeface="Tahoma"/>
              </a:rPr>
              <a:t>Analyses</a:t>
            </a:r>
            <a:endParaRPr sz="17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754469"/>
            <a:ext cx="5039995" cy="3025775"/>
            <a:chOff x="0" y="754469"/>
            <a:chExt cx="5039995" cy="302577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1279" y="754469"/>
              <a:ext cx="3640166" cy="235873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13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85" dirty="0"/>
              <a:t>Community</a:t>
            </a:r>
            <a:r>
              <a:rPr spc="-10" dirty="0"/>
              <a:t> </a:t>
            </a:r>
            <a:r>
              <a:rPr spc="-70" dirty="0"/>
              <a:t>Detection</a:t>
            </a:r>
            <a:r>
              <a:rPr spc="-5" dirty="0"/>
              <a:t> </a:t>
            </a:r>
            <a:r>
              <a:rPr spc="-95" dirty="0"/>
              <a:t>Analyses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1828" y="1034147"/>
            <a:ext cx="4856178" cy="149848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49465" y="2551567"/>
            <a:ext cx="414147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104" marR="5080" indent="-193040">
              <a:lnSpc>
                <a:spcPct val="100000"/>
              </a:lnSpc>
              <a:spcBef>
                <a:spcPts val="95"/>
              </a:spcBef>
            </a:pPr>
            <a:r>
              <a:rPr sz="1200" spc="-30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inclusion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domestic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collaborations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(loops)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our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community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detection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analyses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revealed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regional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collaboration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tendencies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14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85" dirty="0"/>
              <a:t>Community</a:t>
            </a:r>
            <a:r>
              <a:rPr spc="-10" dirty="0"/>
              <a:t> </a:t>
            </a:r>
            <a:r>
              <a:rPr spc="-70" dirty="0"/>
              <a:t>Detection</a:t>
            </a:r>
            <a:r>
              <a:rPr spc="-5" dirty="0"/>
              <a:t> </a:t>
            </a:r>
            <a:r>
              <a:rPr spc="-95" dirty="0"/>
              <a:t>Analyses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7677" y="662469"/>
            <a:ext cx="3426017" cy="22199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44829" y="2954741"/>
            <a:ext cx="335089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6695">
              <a:lnSpc>
                <a:spcPct val="100000"/>
              </a:lnSpc>
              <a:spcBef>
                <a:spcPts val="95"/>
              </a:spcBef>
            </a:pPr>
            <a:r>
              <a:rPr sz="1200" spc="-50" dirty="0">
                <a:latin typeface="Tahoma"/>
                <a:cs typeface="Tahoma"/>
              </a:rPr>
              <a:t>Regional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communities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formed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between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Nordic, </a:t>
            </a:r>
            <a:r>
              <a:rPr sz="1200" spc="-35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African,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South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American,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former-Soviet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countries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15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95" dirty="0"/>
              <a:t>Comparing</a:t>
            </a:r>
            <a:r>
              <a:rPr spc="-5" dirty="0"/>
              <a:t> </a:t>
            </a:r>
            <a:r>
              <a:rPr spc="-60" dirty="0"/>
              <a:t>Centrality</a:t>
            </a:r>
            <a:r>
              <a:rPr spc="-5" dirty="0"/>
              <a:t> </a:t>
            </a:r>
            <a:r>
              <a:rPr spc="-105" dirty="0"/>
              <a:t>Measures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4265" y="641123"/>
            <a:ext cx="3666159" cy="225732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79311" y="2954741"/>
            <a:ext cx="468185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0040" marR="5080" indent="-307975">
              <a:lnSpc>
                <a:spcPct val="100000"/>
              </a:lnSpc>
              <a:spcBef>
                <a:spcPts val="95"/>
              </a:spcBef>
            </a:pPr>
            <a:r>
              <a:rPr sz="1200" spc="-55" dirty="0">
                <a:latin typeface="Tahoma"/>
                <a:cs typeface="Tahoma"/>
              </a:rPr>
              <a:t>Comparing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betweenness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centrality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vs.</a:t>
            </a:r>
            <a:r>
              <a:rPr sz="1200" spc="15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degree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centrality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90" dirty="0">
                <a:latin typeface="Tahoma"/>
                <a:cs typeface="Tahoma"/>
              </a:rPr>
              <a:t>shows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more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relative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brokering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capacity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for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20" dirty="0">
                <a:latin typeface="Tahoma"/>
                <a:cs typeface="Tahoma"/>
              </a:rPr>
              <a:t>US,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Canada,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China,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Nigeria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Kenya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16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Results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95" dirty="0"/>
              <a:t>Comparing</a:t>
            </a:r>
            <a:r>
              <a:rPr spc="-5" dirty="0"/>
              <a:t> </a:t>
            </a:r>
            <a:r>
              <a:rPr spc="-60" dirty="0"/>
              <a:t>Centrality</a:t>
            </a:r>
            <a:r>
              <a:rPr spc="-5" dirty="0"/>
              <a:t> </a:t>
            </a:r>
            <a:r>
              <a:rPr spc="-105" dirty="0"/>
              <a:t>Measures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3391" y="662583"/>
            <a:ext cx="3187863" cy="221973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67181" y="2954741"/>
            <a:ext cx="370586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360" marR="5080" indent="-328295">
              <a:lnSpc>
                <a:spcPct val="100000"/>
              </a:lnSpc>
              <a:spcBef>
                <a:spcPts val="95"/>
              </a:spcBef>
            </a:pPr>
            <a:r>
              <a:rPr sz="1200" spc="-45" dirty="0">
                <a:latin typeface="Tahoma"/>
                <a:cs typeface="Tahoma"/>
              </a:rPr>
              <a:t>Examining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average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betweenness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centrality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over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time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reveals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that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top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countries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have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started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yielding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influence</a:t>
            </a:r>
            <a:endParaRPr sz="1200" dirty="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17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Main</a:t>
            </a:r>
            <a:r>
              <a:rPr sz="600" spc="5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T</a:t>
            </a:r>
            <a:r>
              <a:rPr sz="600" spc="-1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a</a:t>
            </a:r>
            <a:r>
              <a:rPr sz="600" spc="-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k</a:t>
            </a:r>
            <a:r>
              <a:rPr sz="600" spc="-4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e</a:t>
            </a:r>
            <a:r>
              <a:rPr sz="600" spc="-6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a</a:t>
            </a: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w</a:t>
            </a:r>
            <a:r>
              <a:rPr sz="600" spc="-5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a</a:t>
            </a:r>
            <a:r>
              <a:rPr sz="600" spc="-3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ys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35" dirty="0"/>
              <a:t>Main</a:t>
            </a:r>
            <a:r>
              <a:rPr spc="-60" dirty="0"/>
              <a:t> </a:t>
            </a:r>
            <a:r>
              <a:rPr spc="-135" dirty="0"/>
              <a:t>Takeaways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671652"/>
            <a:ext cx="71462" cy="714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893622"/>
            <a:ext cx="57569" cy="5756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8114" y="1123797"/>
            <a:ext cx="71462" cy="7146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5665" y="1345768"/>
            <a:ext cx="57569" cy="5756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1553845"/>
            <a:ext cx="57569" cy="5756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1933994"/>
            <a:ext cx="57569" cy="5756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2472321"/>
            <a:ext cx="71462" cy="7146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2694292"/>
            <a:ext cx="57569" cy="5756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42798" y="538191"/>
            <a:ext cx="4283075" cy="26009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200" b="1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GitHub</a:t>
            </a:r>
            <a:r>
              <a:rPr sz="1200" b="1" spc="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Contributor</a:t>
            </a:r>
            <a:r>
              <a:rPr sz="1200" b="1" spc="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>
              <a:lnSpc>
                <a:spcPct val="100000"/>
              </a:lnSpc>
              <a:spcBef>
                <a:spcPts val="300"/>
              </a:spcBef>
            </a:pP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US-based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users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contribute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GitHub</a:t>
            </a:r>
            <a:endParaRPr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b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Country-to-Country</a:t>
            </a:r>
            <a:r>
              <a:rPr sz="1200" b="1" spc="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>
              <a:lnSpc>
                <a:spcPct val="100000"/>
              </a:lnSpc>
              <a:spcBef>
                <a:spcPts val="300"/>
              </a:spcBef>
            </a:pP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growth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affected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upperbound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countries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</a:t>
            </a:r>
            <a:endParaRPr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 marR="60325">
              <a:lnSpc>
                <a:spcPct val="102600"/>
              </a:lnSpc>
              <a:spcBef>
                <a:spcPts val="285"/>
              </a:spcBef>
            </a:pPr>
            <a:r>
              <a:rPr sz="11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Centrality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measures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reveal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countries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(like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USA)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</a:t>
            </a:r>
            <a:r>
              <a:rPr sz="1100" spc="-3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</a:t>
            </a:r>
            <a:r>
              <a:rPr sz="11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influence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OSS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ecosystem</a:t>
            </a:r>
            <a:endParaRPr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 marR="216535">
              <a:lnSpc>
                <a:spcPct val="102600"/>
              </a:lnSpc>
              <a:spcBef>
                <a:spcPts val="285"/>
              </a:spcBef>
            </a:pPr>
            <a:r>
              <a:rPr sz="11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country-country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clusters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regional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communities, </a:t>
            </a:r>
            <a:r>
              <a:rPr sz="1100" spc="-3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reflecting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combination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socio-political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economic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factors</a:t>
            </a:r>
            <a:r>
              <a:rPr sz="11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shape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OSS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</a:t>
            </a:r>
            <a:endParaRPr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200" b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Policy</a:t>
            </a:r>
            <a:r>
              <a:rPr sz="1200" b="1" spc="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Implications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 marR="5080">
              <a:lnSpc>
                <a:spcPct val="102600"/>
              </a:lnSpc>
              <a:spcBef>
                <a:spcPts val="265"/>
              </a:spcBef>
            </a:pP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SNA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incoming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outgoing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OSS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projects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their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economic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 </a:t>
            </a:r>
            <a:r>
              <a:rPr sz="1100" spc="-3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capturing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collaboration</a:t>
            </a:r>
            <a:r>
              <a:rPr sz="11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dynamics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</a:t>
            </a:r>
            <a:r>
              <a:rPr sz="11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1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time.</a:t>
            </a:r>
            <a:endParaRPr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18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Main</a:t>
            </a:r>
            <a:r>
              <a:rPr sz="600" spc="1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Takeaways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z="1700" spc="40" dirty="0">
                <a:solidFill>
                  <a:srgbClr val="C15033"/>
                </a:solidFill>
                <a:latin typeface="Tahoma"/>
                <a:cs typeface="Tahoma"/>
              </a:rPr>
              <a:t>Q&amp;A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46262" y="1475809"/>
            <a:ext cx="1148080" cy="340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50" spc="-105" dirty="0">
                <a:solidFill>
                  <a:srgbClr val="000000"/>
                </a:solidFill>
              </a:rPr>
              <a:t>Questions?</a:t>
            </a:r>
            <a:endParaRPr sz="2050"/>
          </a:p>
        </p:txBody>
      </p:sp>
      <p:grpSp>
        <p:nvGrpSpPr>
          <p:cNvPr id="6" name="object 6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19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Project</a:t>
            </a:r>
            <a:r>
              <a:rPr sz="600" spc="-1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Background</a:t>
            </a:r>
            <a:endParaRPr sz="600" dirty="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75" dirty="0"/>
              <a:t>Presentation</a:t>
            </a:r>
            <a:r>
              <a:rPr spc="5" dirty="0"/>
              <a:t> </a:t>
            </a:r>
            <a:r>
              <a:rPr spc="-100" dirty="0"/>
              <a:t>Overview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856792"/>
            <a:ext cx="71462" cy="714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1079461"/>
            <a:ext cx="57569" cy="5756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5665" y="1262926"/>
            <a:ext cx="57569" cy="5756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8114" y="1556359"/>
            <a:ext cx="71462" cy="7146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1779028"/>
            <a:ext cx="57569" cy="5756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5665" y="1962480"/>
            <a:ext cx="57569" cy="5756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8114" y="2255926"/>
            <a:ext cx="71462" cy="7146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5665" y="2478595"/>
            <a:ext cx="57569" cy="5756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2662047"/>
            <a:ext cx="57569" cy="5756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42798" y="711307"/>
            <a:ext cx="3221152" cy="2129428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316230" marR="716280" indent="-304165">
              <a:lnSpc>
                <a:spcPct val="105000"/>
              </a:lnSpc>
              <a:spcBef>
                <a:spcPts val="244"/>
              </a:spcBef>
            </a:pP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</a:t>
            </a:r>
            <a:r>
              <a:rPr lang="en-US" sz="1400" b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b="1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</a:t>
            </a:r>
            <a:r>
              <a:rPr lang="en-US" sz="1400" b="1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16230" marR="716280" indent="-304165">
              <a:lnSpc>
                <a:spcPct val="105000"/>
              </a:lnSpc>
              <a:spcBef>
                <a:spcPts val="244"/>
              </a:spcBef>
            </a:pPr>
            <a:r>
              <a:rPr lang="en-US" sz="1400" b="1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</a:t>
            </a:r>
            <a:r>
              <a:rPr lang="en-US"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Software </a:t>
            </a:r>
            <a:r>
              <a:rPr lang="en-US" sz="12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</a:t>
            </a:r>
            <a:r>
              <a:rPr lang="en-US"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Colla</a:t>
            </a:r>
            <a:r>
              <a:rPr lang="en-US" sz="12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ration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400" b="1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  <a:r>
              <a:rPr sz="1400" b="1" spc="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400" b="1" spc="1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sz="1400" b="1" spc="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  <a:endParaRPr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 marR="387350">
              <a:lnSpc>
                <a:spcPct val="100000"/>
              </a:lnSpc>
              <a:spcBef>
                <a:spcPts val="160"/>
              </a:spcBef>
            </a:pP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Collection</a:t>
            </a:r>
            <a:r>
              <a:rPr sz="12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sz="12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Classification </a:t>
            </a:r>
            <a:r>
              <a:rPr sz="1200" spc="-3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Networks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Construction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400" b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OSS</a:t>
            </a:r>
            <a:r>
              <a:rPr sz="1400" b="1" spc="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400" b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</a:t>
            </a:r>
            <a:r>
              <a:rPr sz="1400" b="1" spc="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400" b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Collaboration</a:t>
            </a:r>
            <a:endParaRPr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>
              <a:lnSpc>
                <a:spcPct val="100000"/>
              </a:lnSpc>
              <a:spcBef>
                <a:spcPts val="165"/>
              </a:spcBef>
            </a:pPr>
            <a:r>
              <a:rPr sz="12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Contributor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6230">
              <a:lnSpc>
                <a:spcPct val="100000"/>
              </a:lnSpc>
              <a:spcBef>
                <a:spcPts val="5"/>
              </a:spcBef>
            </a:pPr>
            <a:r>
              <a:rPr sz="1200" b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Country-to-country</a:t>
            </a:r>
            <a:r>
              <a:rPr sz="1200" b="1" spc="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7820" y="3645990"/>
            <a:ext cx="3041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fld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Microsoft Sans Serif"/>
                <a:cs typeface="Microsoft Sans Serif"/>
              </a:rPr>
              <a:t>/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23</a:t>
            </a:r>
            <a:endParaRPr sz="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Main</a:t>
            </a:r>
            <a:r>
              <a:rPr sz="600" spc="1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Takeaways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z="1700" spc="-114" dirty="0">
                <a:solidFill>
                  <a:srgbClr val="C15033"/>
                </a:solidFill>
                <a:latin typeface="Tahoma"/>
                <a:cs typeface="Tahoma"/>
              </a:rPr>
              <a:t>Summary</a:t>
            </a:r>
            <a:r>
              <a:rPr sz="1700" spc="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85" dirty="0">
                <a:solidFill>
                  <a:srgbClr val="C15033"/>
                </a:solidFill>
                <a:latin typeface="Tahoma"/>
                <a:cs typeface="Tahoma"/>
              </a:rPr>
              <a:t>of</a:t>
            </a:r>
            <a:r>
              <a:rPr sz="1700" spc="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95" dirty="0">
                <a:solidFill>
                  <a:srgbClr val="C15033"/>
                </a:solidFill>
                <a:latin typeface="Tahoma"/>
                <a:cs typeface="Tahoma"/>
              </a:rPr>
              <a:t>Scraped</a:t>
            </a:r>
            <a:r>
              <a:rPr sz="1700" spc="1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50" dirty="0">
                <a:solidFill>
                  <a:srgbClr val="C15033"/>
                </a:solidFill>
                <a:latin typeface="Tahoma"/>
                <a:cs typeface="Tahoma"/>
              </a:rPr>
              <a:t>GitHub</a:t>
            </a:r>
            <a:r>
              <a:rPr sz="1700" spc="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55" dirty="0">
                <a:solidFill>
                  <a:srgbClr val="C15033"/>
                </a:solidFill>
                <a:latin typeface="Tahoma"/>
                <a:cs typeface="Tahoma"/>
              </a:rPr>
              <a:t>Data</a:t>
            </a:r>
            <a:endParaRPr sz="17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30534"/>
            <a:ext cx="5039995" cy="3149600"/>
            <a:chOff x="0" y="630534"/>
            <a:chExt cx="5039995" cy="314960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0598" y="630534"/>
              <a:ext cx="4198801" cy="12966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658" y="1939863"/>
              <a:ext cx="4262672" cy="131533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5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20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Main</a:t>
            </a:r>
            <a:r>
              <a:rPr sz="600" spc="1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Takeaways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z="1700" spc="-114" dirty="0">
                <a:solidFill>
                  <a:srgbClr val="C15033"/>
                </a:solidFill>
                <a:latin typeface="Tahoma"/>
                <a:cs typeface="Tahoma"/>
              </a:rPr>
              <a:t>Summary</a:t>
            </a:r>
            <a:r>
              <a:rPr sz="1700" spc="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85" dirty="0">
                <a:solidFill>
                  <a:srgbClr val="C15033"/>
                </a:solidFill>
                <a:latin typeface="Tahoma"/>
                <a:cs typeface="Tahoma"/>
              </a:rPr>
              <a:t>of</a:t>
            </a:r>
            <a:r>
              <a:rPr sz="1700" spc="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95" dirty="0">
                <a:solidFill>
                  <a:srgbClr val="C15033"/>
                </a:solidFill>
                <a:latin typeface="Tahoma"/>
                <a:cs typeface="Tahoma"/>
              </a:rPr>
              <a:t>Scraped</a:t>
            </a:r>
            <a:r>
              <a:rPr sz="1700" spc="1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50" dirty="0">
                <a:solidFill>
                  <a:srgbClr val="C15033"/>
                </a:solidFill>
                <a:latin typeface="Tahoma"/>
                <a:cs typeface="Tahoma"/>
              </a:rPr>
              <a:t>GitHub</a:t>
            </a:r>
            <a:r>
              <a:rPr sz="1700" spc="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700" spc="-55" dirty="0">
                <a:solidFill>
                  <a:srgbClr val="C15033"/>
                </a:solidFill>
                <a:latin typeface="Tahoma"/>
                <a:cs typeface="Tahoma"/>
              </a:rPr>
              <a:t>Data</a:t>
            </a:r>
            <a:endParaRPr sz="17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30493"/>
            <a:ext cx="5039995" cy="3149600"/>
            <a:chOff x="0" y="630493"/>
            <a:chExt cx="5039995" cy="314960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658" y="630493"/>
              <a:ext cx="4262672" cy="13153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658" y="1958456"/>
              <a:ext cx="4262672" cy="131533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638295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21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Main</a:t>
            </a:r>
            <a:r>
              <a:rPr sz="600" spc="1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Takeaways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114" dirty="0"/>
              <a:t>Summary</a:t>
            </a:r>
            <a:r>
              <a:rPr spc="-10" dirty="0"/>
              <a:t> </a:t>
            </a:r>
            <a:r>
              <a:rPr spc="-85" dirty="0"/>
              <a:t>of</a:t>
            </a:r>
            <a:r>
              <a:rPr spc="-5" dirty="0"/>
              <a:t> </a:t>
            </a:r>
            <a:r>
              <a:rPr spc="-85" dirty="0"/>
              <a:t>Results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95470" y="604516"/>
            <a:ext cx="4634230" cy="1289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392045" algn="l"/>
              </a:tabLst>
            </a:pPr>
            <a:r>
              <a:rPr sz="650" b="1" u="sng" spc="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Country</a:t>
            </a:r>
            <a:r>
              <a:rPr sz="650" b="1" u="sng" spc="50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Users</a:t>
            </a:r>
            <a:r>
              <a:rPr sz="650" b="1" u="sng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1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Repos</a:t>
            </a:r>
            <a:r>
              <a:rPr sz="650" b="1" u="sng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sz="650" b="1" u="sng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R/U </a:t>
            </a:r>
            <a:r>
              <a:rPr sz="650" b="1" u="sng" spc="25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Commits</a:t>
            </a:r>
            <a:r>
              <a:rPr sz="650" b="1" u="sng" spc="50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C/R  </a:t>
            </a:r>
            <a:r>
              <a:rPr sz="65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Adds	</a:t>
            </a:r>
            <a:r>
              <a:rPr sz="650" b="1" u="sng" spc="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A/C  </a:t>
            </a:r>
            <a:r>
              <a:rPr sz="650" b="1" u="sng" spc="2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Dels</a:t>
            </a:r>
            <a:r>
              <a:rPr sz="650" b="1" u="sng" spc="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sz="650" b="1" u="sng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D/C </a:t>
            </a:r>
            <a:r>
              <a:rPr sz="650" b="1" u="sng" spc="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TotColabs</a:t>
            </a:r>
            <a:r>
              <a:rPr sz="650" b="1" u="sng" spc="5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DomColabs</a:t>
            </a:r>
            <a:r>
              <a:rPr sz="650" b="1" u="sng" spc="5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USColabs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08170" y="711027"/>
          <a:ext cx="4652010" cy="107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2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1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27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5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10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60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15161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25" dirty="0">
                          <a:latin typeface="Tahoma"/>
                          <a:cs typeface="Tahoma"/>
                        </a:rPr>
                        <a:t>USA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216K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1.2M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5.3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43.0M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37.5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65.9B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1531.6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26.7B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621.5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2.4M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26.4%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130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26.4%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22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China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54K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289K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5.3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6.6M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22.9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13.7B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2080.1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4.9B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633.5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339K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14.9%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33.2%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218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Germany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40K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298K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7.4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11.4M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38.2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11.2B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986.8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5.2B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452.8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790K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9.0%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30.1%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18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0" dirty="0">
                          <a:latin typeface="Tahoma"/>
                          <a:cs typeface="Tahoma"/>
                        </a:rPr>
                        <a:t>UK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40K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271K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6.8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9.4M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34.8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11.2B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1191.6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5.2B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550.0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548K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8.2%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32.6%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222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India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37K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160K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4.3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2.7M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16.9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7.1B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2615.7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1.9B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684.5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306K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6.9%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33.2%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222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15" dirty="0">
                          <a:latin typeface="Tahoma"/>
                          <a:cs typeface="Tahoma"/>
                        </a:rPr>
                        <a:t>Canada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27K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174K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6.4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5.1M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29.4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7.4B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1449.9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3.0B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585.9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335K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4.5%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33.9%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222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Brazil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25K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142K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5.7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2.8M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20.0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6.0B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2115.4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2.1B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749.5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165K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6.2%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29.0%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218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15" dirty="0">
                          <a:latin typeface="Tahoma"/>
                          <a:cs typeface="Tahoma"/>
                        </a:rPr>
                        <a:t>France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25K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173K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7.0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6.0M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34.7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7.8B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1287.2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3.0B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499.2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375K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6.4%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28.0%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218"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Russia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22K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120K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5.5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3.4M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28.5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3.6B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5" dirty="0">
                          <a:latin typeface="Tahoma"/>
                          <a:cs typeface="Tahoma"/>
                        </a:rPr>
                        <a:t>1063.5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1.5B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435.6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197K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5.9%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675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27.6%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29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-10" dirty="0">
                          <a:latin typeface="Tahoma"/>
                          <a:cs typeface="Tahoma"/>
                        </a:rPr>
                        <a:t>Japan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Tahoma"/>
                          <a:cs typeface="Tahoma"/>
                        </a:rPr>
                        <a:t>16K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130K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8.2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5" dirty="0">
                          <a:latin typeface="Tahoma"/>
                          <a:cs typeface="Tahoma"/>
                        </a:rPr>
                        <a:t>3.9M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29.9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3.7B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955.9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1.5B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-20" dirty="0">
                          <a:latin typeface="Tahoma"/>
                          <a:cs typeface="Tahoma"/>
                        </a:rPr>
                        <a:t>390.4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205K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6.7%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-35" dirty="0">
                          <a:latin typeface="Tahoma"/>
                          <a:cs typeface="Tahoma"/>
                        </a:rPr>
                        <a:t>32.6%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51345" y="1775381"/>
            <a:ext cx="4737735" cy="1233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200" spc="-45" dirty="0">
                <a:latin typeface="Tahoma"/>
                <a:cs typeface="Tahoma"/>
              </a:rPr>
              <a:t>Descriptive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Statistics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for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Top-10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Countries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Based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on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Users,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20" dirty="0">
                <a:latin typeface="Tahoma"/>
                <a:cs typeface="Tahoma"/>
              </a:rPr>
              <a:t>GitHub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2008-19</a:t>
            </a:r>
            <a:endParaRPr sz="1200">
              <a:latin typeface="Tahoma"/>
              <a:cs typeface="Tahoma"/>
            </a:endParaRPr>
          </a:p>
          <a:p>
            <a:pPr marL="190500" marR="182880" algn="ctr">
              <a:lnSpc>
                <a:spcPct val="100000"/>
              </a:lnSpc>
              <a:spcBef>
                <a:spcPts val="855"/>
              </a:spcBef>
            </a:pPr>
            <a:r>
              <a:rPr sz="1200" spc="-30" dirty="0">
                <a:latin typeface="Tahoma"/>
                <a:cs typeface="Tahoma"/>
              </a:rPr>
              <a:t>The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table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90" dirty="0">
                <a:latin typeface="Tahoma"/>
                <a:cs typeface="Tahoma"/>
              </a:rPr>
              <a:t>shows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US-based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contributors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higher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number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users,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repos,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commits,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overall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collaborations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relative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other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countries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 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network.</a:t>
            </a:r>
            <a:r>
              <a:rPr sz="1200" spc="14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We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also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observed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substantial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country-level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variability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 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number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repos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per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user</a:t>
            </a:r>
            <a:r>
              <a:rPr sz="1200" spc="15" dirty="0">
                <a:latin typeface="Tahoma"/>
                <a:cs typeface="Tahoma"/>
              </a:rPr>
              <a:t> (R/U),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commits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per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repo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15" dirty="0">
                <a:latin typeface="Tahoma"/>
                <a:cs typeface="Tahoma"/>
              </a:rPr>
              <a:t>(C/R),</a:t>
            </a:r>
            <a:endParaRPr sz="1200">
              <a:latin typeface="Tahoma"/>
              <a:cs typeface="Tahoma"/>
            </a:endParaRPr>
          </a:p>
          <a:p>
            <a:pPr marR="41275" algn="ctr">
              <a:lnSpc>
                <a:spcPct val="100000"/>
              </a:lnSpc>
              <a:spcBef>
                <a:spcPts val="15"/>
              </a:spcBef>
            </a:pPr>
            <a:r>
              <a:rPr sz="1200" spc="-80" dirty="0">
                <a:latin typeface="Tahoma"/>
                <a:cs typeface="Tahoma"/>
              </a:rPr>
              <a:t>as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well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as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additions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40" dirty="0">
                <a:latin typeface="Tahoma"/>
                <a:cs typeface="Tahoma"/>
              </a:rPr>
              <a:t>(A/C)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deletions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per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commit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20" dirty="0">
                <a:latin typeface="Tahoma"/>
                <a:cs typeface="Tahoma"/>
              </a:rPr>
              <a:t>(D/C).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22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Main</a:t>
            </a:r>
            <a:r>
              <a:rPr sz="600" spc="1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Takeaways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114" dirty="0"/>
              <a:t>Summary</a:t>
            </a:r>
            <a:r>
              <a:rPr spc="-10" dirty="0"/>
              <a:t> </a:t>
            </a:r>
            <a:r>
              <a:rPr spc="-85" dirty="0"/>
              <a:t>of</a:t>
            </a:r>
            <a:r>
              <a:rPr spc="-5" dirty="0"/>
              <a:t> </a:t>
            </a:r>
            <a:r>
              <a:rPr spc="-85" dirty="0"/>
              <a:t>Results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92040" y="606105"/>
            <a:ext cx="461835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4015" algn="l"/>
              </a:tabLst>
            </a:pP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Year	Nodes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sz="6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Edges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Commits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sz="6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Triads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Cmtys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sz="6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Comps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</a:t>
            </a:r>
            <a:r>
              <a:rPr sz="600" b="1" i="1" spc="-110" dirty="0">
                <a:latin typeface="Arial"/>
                <a:cs typeface="Arial"/>
              </a:rPr>
              <a:t> </a:t>
            </a:r>
            <a:r>
              <a:rPr sz="6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-Core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Dens</a:t>
            </a:r>
            <a:r>
              <a:rPr sz="600" b="1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sz="6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Trans</a:t>
            </a:r>
            <a:r>
              <a:rPr sz="600" b="1" u="sng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sz="6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Mod  </a:t>
            </a:r>
            <a:r>
              <a:rPr sz="600" b="1" u="sng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i="1" u="sng" spc="-5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µ</a:t>
            </a:r>
            <a:r>
              <a:rPr sz="6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Dist</a:t>
            </a:r>
            <a:r>
              <a:rPr sz="600" b="1" u="sng" spc="43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i="1" u="sng" spc="-10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µ</a:t>
            </a:r>
            <a:r>
              <a:rPr sz="6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Deg</a:t>
            </a:r>
            <a:r>
              <a:rPr sz="600" b="1" u="sng" spc="4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i="1" u="sng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µ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Btw  </a:t>
            </a:r>
            <a:r>
              <a:rPr sz="600" b="1" u="sng" spc="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</a:t>
            </a:r>
            <a:r>
              <a:rPr sz="6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Cent</a:t>
            </a:r>
            <a:r>
              <a:rPr sz="600" b="1" u="sng" spc="43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600" b="1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Btw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04740" y="701364"/>
          <a:ext cx="4631055" cy="1128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3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4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19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84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5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13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16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01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16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01347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91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1183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123K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10" dirty="0">
                          <a:latin typeface="Tahoma"/>
                          <a:cs typeface="Tahoma"/>
                        </a:rPr>
                        <a:t>11K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0.289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0.725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1.669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24.0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22.1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0.533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9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0.170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721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2008-09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106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1713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320K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0" dirty="0">
                          <a:latin typeface="Tahoma"/>
                          <a:cs typeface="Tahoma"/>
                        </a:rPr>
                        <a:t>20K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0.308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0.742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1.624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30.3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23.6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0.511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0.125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717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128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2220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688K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0" dirty="0">
                          <a:latin typeface="Tahoma"/>
                          <a:cs typeface="Tahoma"/>
                        </a:rPr>
                        <a:t>30K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0.273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0.734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1.703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32.7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34.1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0.546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0.117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17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153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3028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1.3M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0" dirty="0">
                          <a:latin typeface="Tahoma"/>
                          <a:cs typeface="Tahoma"/>
                        </a:rPr>
                        <a:t>45K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0.260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0.696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1.733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37.6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46.6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0.601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0.159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21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177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3939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2.3M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0" dirty="0">
                          <a:latin typeface="Tahoma"/>
                          <a:cs typeface="Tahoma"/>
                        </a:rPr>
                        <a:t>64K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35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0.253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0.657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1.755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42.5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58.4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0.633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0.142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721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4944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4.0M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0" dirty="0">
                          <a:latin typeface="Tahoma"/>
                          <a:cs typeface="Tahoma"/>
                        </a:rPr>
                        <a:t>87K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0.230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0.633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1.763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45.5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64.5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0.611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0.101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721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219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5992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6.5M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120K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0.251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0.646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1.748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52.7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68.7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0.616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0.107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717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230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7160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20" dirty="0">
                          <a:latin typeface="Tahoma"/>
                          <a:cs typeface="Tahoma"/>
                        </a:rPr>
                        <a:t>10.5M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161K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70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0.272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0.657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1.695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60.3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65.1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0.601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0.087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717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236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8177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20" dirty="0">
                          <a:latin typeface="Tahoma"/>
                          <a:cs typeface="Tahoma"/>
                        </a:rPr>
                        <a:t>15.8M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199K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74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0.295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0.657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1.665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67.3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64.9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0.594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0.060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721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240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9270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20" dirty="0">
                          <a:latin typeface="Tahoma"/>
                          <a:cs typeface="Tahoma"/>
                        </a:rPr>
                        <a:t>22.0M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245K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52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81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0.323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0.667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1.653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75.2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68.0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0.572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0.052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1721">
                <a:tc>
                  <a:txBody>
                    <a:bodyPr/>
                    <a:lstStyle/>
                    <a:p>
                      <a:pPr marL="37465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241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10565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20" dirty="0">
                          <a:latin typeface="Tahoma"/>
                          <a:cs typeface="Tahoma"/>
                        </a:rPr>
                        <a:t>28.9M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314K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90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0.365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0.697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1.619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85.7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67.7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0.539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61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0.042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6749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2008-19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241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11294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20" dirty="0">
                          <a:latin typeface="Tahoma"/>
                          <a:cs typeface="Tahoma"/>
                        </a:rPr>
                        <a:t>34.7M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15" dirty="0">
                          <a:latin typeface="Tahoma"/>
                          <a:cs typeface="Tahoma"/>
                        </a:rPr>
                        <a:t>348K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45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18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93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0.391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0.696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0.002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1.586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91.7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64.0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0.534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35" dirty="0">
                          <a:latin typeface="Tahoma"/>
                          <a:cs typeface="Tahoma"/>
                        </a:rPr>
                        <a:t>0.035</a:t>
                      </a:r>
                      <a:endParaRPr sz="6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39128" y="1819082"/>
            <a:ext cx="4761865" cy="141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5575" marR="147955" algn="ctr">
              <a:lnSpc>
                <a:spcPct val="100000"/>
              </a:lnSpc>
              <a:spcBef>
                <a:spcPts val="95"/>
              </a:spcBef>
            </a:pPr>
            <a:r>
              <a:rPr sz="1200" spc="-40" dirty="0">
                <a:latin typeface="Tahoma"/>
                <a:cs typeface="Tahoma"/>
              </a:rPr>
              <a:t>Longitudinal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Descriptive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Analysis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2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Country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Networks,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20" dirty="0">
                <a:latin typeface="Tahoma"/>
                <a:cs typeface="Tahoma"/>
              </a:rPr>
              <a:t>GitHub</a:t>
            </a:r>
            <a:r>
              <a:rPr sz="1200" spc="2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2008-19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(Cmtys=Communities,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Comps=Components,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Btw=Betweenness)</a:t>
            </a:r>
            <a:endParaRPr sz="1200">
              <a:latin typeface="Tahoma"/>
              <a:cs typeface="Tahoma"/>
            </a:endParaRPr>
          </a:p>
          <a:p>
            <a:pPr marL="12065" marR="5080" algn="ctr">
              <a:lnSpc>
                <a:spcPct val="100000"/>
              </a:lnSpc>
              <a:spcBef>
                <a:spcPts val="860"/>
              </a:spcBef>
            </a:pPr>
            <a:r>
              <a:rPr sz="1200" spc="20" dirty="0">
                <a:latin typeface="Tahoma"/>
                <a:cs typeface="Tahoma"/>
              </a:rPr>
              <a:t>At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country-level,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moves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through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two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growth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periods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marked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first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by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rapid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growth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before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all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countries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join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network.</a:t>
            </a:r>
            <a:r>
              <a:rPr sz="1200" spc="145" dirty="0">
                <a:latin typeface="Tahoma"/>
                <a:cs typeface="Tahoma"/>
              </a:rPr>
              <a:t> </a:t>
            </a:r>
            <a:r>
              <a:rPr sz="1200" spc="-20" dirty="0">
                <a:latin typeface="Tahoma"/>
                <a:cs typeface="Tahoma"/>
              </a:rPr>
              <a:t>After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2013,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 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 </a:t>
            </a:r>
            <a:r>
              <a:rPr sz="1200" spc="-80" dirty="0">
                <a:latin typeface="Tahoma"/>
                <a:cs typeface="Tahoma"/>
              </a:rPr>
              <a:t>becomes</a:t>
            </a:r>
            <a:r>
              <a:rPr sz="1200" spc="-75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more</a:t>
            </a:r>
            <a:r>
              <a:rPr sz="1200" spc="-80" dirty="0">
                <a:latin typeface="Tahoma"/>
                <a:cs typeface="Tahoma"/>
              </a:rPr>
              <a:t> </a:t>
            </a:r>
            <a:r>
              <a:rPr sz="1200" spc="-90" dirty="0">
                <a:latin typeface="Tahoma"/>
                <a:cs typeface="Tahoma"/>
              </a:rPr>
              <a:t>dense</a:t>
            </a:r>
            <a:r>
              <a:rPr sz="1200" spc="-8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 </a:t>
            </a:r>
            <a:r>
              <a:rPr sz="1200" spc="-85" dirty="0">
                <a:latin typeface="Tahoma"/>
                <a:cs typeface="Tahoma"/>
              </a:rPr>
              <a:t>more</a:t>
            </a:r>
            <a:r>
              <a:rPr sz="1200" spc="-8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transitive </a:t>
            </a:r>
            <a:r>
              <a:rPr sz="1200" spc="-80" dirty="0">
                <a:latin typeface="Tahoma"/>
                <a:cs typeface="Tahoma"/>
              </a:rPr>
              <a:t>as</a:t>
            </a:r>
            <a:r>
              <a:rPr sz="1200" spc="-7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 </a:t>
            </a:r>
            <a:r>
              <a:rPr sz="1200" spc="-70" dirty="0">
                <a:latin typeface="Tahoma"/>
                <a:cs typeface="Tahoma"/>
              </a:rPr>
              <a:t>number </a:t>
            </a:r>
            <a:r>
              <a:rPr sz="1200" spc="-50" dirty="0">
                <a:latin typeface="Tahoma"/>
                <a:cs typeface="Tahoma"/>
              </a:rPr>
              <a:t>of </a:t>
            </a:r>
            <a:r>
              <a:rPr sz="1200" spc="-30" dirty="0">
                <a:latin typeface="Tahoma"/>
                <a:cs typeface="Tahoma"/>
              </a:rPr>
              <a:t>distinct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communities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drops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communities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OSS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collaboration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form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around </a:t>
            </a:r>
            <a:r>
              <a:rPr sz="1200" spc="-6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specific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geographical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regions.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23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Project</a:t>
            </a:r>
            <a:r>
              <a:rPr sz="600" spc="1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Background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60" dirty="0"/>
              <a:t>What</a:t>
            </a:r>
            <a:r>
              <a:rPr dirty="0"/>
              <a:t> </a:t>
            </a:r>
            <a:r>
              <a:rPr spc="-75" dirty="0"/>
              <a:t>is</a:t>
            </a:r>
            <a:r>
              <a:rPr dirty="0"/>
              <a:t> </a:t>
            </a:r>
            <a:r>
              <a:rPr spc="-95" dirty="0"/>
              <a:t>Open</a:t>
            </a:r>
            <a:r>
              <a:rPr dirty="0"/>
              <a:t> </a:t>
            </a:r>
            <a:r>
              <a:rPr spc="-100" dirty="0"/>
              <a:t>Source</a:t>
            </a:r>
            <a:r>
              <a:rPr dirty="0"/>
              <a:t> </a:t>
            </a:r>
            <a:r>
              <a:rPr spc="-100" dirty="0"/>
              <a:t>Software?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721664"/>
            <a:ext cx="71462" cy="714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1105014"/>
            <a:ext cx="57569" cy="5756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1449171"/>
            <a:ext cx="57569" cy="5756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42798" y="631137"/>
            <a:ext cx="4427855" cy="91884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384810">
              <a:lnSpc>
                <a:spcPts val="1350"/>
              </a:lnSpc>
              <a:spcBef>
                <a:spcPts val="215"/>
              </a:spcBef>
            </a:pPr>
            <a:r>
              <a:rPr sz="1200" spc="-65" dirty="0">
                <a:latin typeface="Tahoma"/>
                <a:cs typeface="Tahoma"/>
              </a:rPr>
              <a:t>Software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that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published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under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solidFill>
                  <a:srgbClr val="00008C"/>
                </a:solidFill>
                <a:latin typeface="Tahoma"/>
                <a:cs typeface="Tahoma"/>
                <a:hlinkClick r:id="rId5"/>
              </a:rPr>
              <a:t>Open</a:t>
            </a:r>
            <a:r>
              <a:rPr sz="1200" spc="10" dirty="0">
                <a:solidFill>
                  <a:srgbClr val="00008C"/>
                </a:solidFill>
                <a:latin typeface="Tahoma"/>
                <a:cs typeface="Tahoma"/>
                <a:hlinkClick r:id="rId5"/>
              </a:rPr>
              <a:t> </a:t>
            </a:r>
            <a:r>
              <a:rPr sz="1200" spc="-60" dirty="0">
                <a:solidFill>
                  <a:srgbClr val="00008C"/>
                </a:solidFill>
                <a:latin typeface="Tahoma"/>
                <a:cs typeface="Tahoma"/>
                <a:hlinkClick r:id="rId5"/>
              </a:rPr>
              <a:t>Source</a:t>
            </a:r>
            <a:r>
              <a:rPr sz="1200" spc="10" dirty="0">
                <a:solidFill>
                  <a:srgbClr val="00008C"/>
                </a:solidFill>
                <a:latin typeface="Tahoma"/>
                <a:cs typeface="Tahoma"/>
                <a:hlinkClick r:id="rId5"/>
              </a:rPr>
              <a:t> </a:t>
            </a:r>
            <a:r>
              <a:rPr sz="1200" spc="-40" dirty="0">
                <a:solidFill>
                  <a:srgbClr val="00008C"/>
                </a:solidFill>
                <a:latin typeface="Tahoma"/>
                <a:cs typeface="Tahoma"/>
                <a:hlinkClick r:id="rId5"/>
              </a:rPr>
              <a:t>Initiative</a:t>
            </a:r>
            <a:r>
              <a:rPr sz="1200" spc="5" dirty="0">
                <a:solidFill>
                  <a:srgbClr val="00008C"/>
                </a:solidFill>
                <a:latin typeface="Tahoma"/>
                <a:cs typeface="Tahoma"/>
                <a:hlinkClick r:id="rId5"/>
              </a:rPr>
              <a:t> </a:t>
            </a:r>
            <a:r>
              <a:rPr sz="1200" spc="-30" dirty="0">
                <a:solidFill>
                  <a:srgbClr val="00008C"/>
                </a:solidFill>
                <a:latin typeface="Tahoma"/>
                <a:cs typeface="Tahoma"/>
                <a:hlinkClick r:id="rId5"/>
              </a:rPr>
              <a:t>(OSI) </a:t>
            </a:r>
            <a:r>
              <a:rPr sz="1200" spc="-360" dirty="0">
                <a:solidFill>
                  <a:srgbClr val="00008C"/>
                </a:solidFill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approved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license</a:t>
            </a:r>
            <a:endParaRPr sz="1200">
              <a:latin typeface="Tahoma"/>
              <a:cs typeface="Tahoma"/>
            </a:endParaRPr>
          </a:p>
          <a:p>
            <a:pPr marL="316230" marR="5080">
              <a:lnSpc>
                <a:spcPct val="102600"/>
              </a:lnSpc>
              <a:spcBef>
                <a:spcPts val="155"/>
              </a:spcBef>
            </a:pPr>
            <a:r>
              <a:rPr sz="1100" spc="-50" dirty="0">
                <a:latin typeface="Tahoma"/>
                <a:cs typeface="Tahoma"/>
              </a:rPr>
              <a:t>OSI-approved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licenses</a:t>
            </a:r>
            <a:r>
              <a:rPr sz="1100" spc="24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establish </a:t>
            </a:r>
            <a:r>
              <a:rPr sz="1100" spc="-45" dirty="0">
                <a:latin typeface="Tahoma"/>
                <a:cs typeface="Tahoma"/>
              </a:rPr>
              <a:t>permissions</a:t>
            </a:r>
            <a:r>
              <a:rPr sz="1100" spc="254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(e.g.,</a:t>
            </a:r>
            <a:r>
              <a:rPr sz="1100" spc="254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use,</a:t>
            </a:r>
            <a:r>
              <a:rPr sz="1100" spc="2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inspect, 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modify,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distribute,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attribution)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and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limitations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(e.g.,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liability,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warranty)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Most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common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licenses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are:</a:t>
            </a:r>
            <a:r>
              <a:rPr sz="1100" spc="14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MIT, </a:t>
            </a:r>
            <a:r>
              <a:rPr sz="1100" spc="-35" dirty="0">
                <a:latin typeface="Tahoma"/>
                <a:cs typeface="Tahoma"/>
              </a:rPr>
              <a:t>Apache,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GPL,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BSD,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etc.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00708" y="1675317"/>
            <a:ext cx="485139" cy="54000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44839" y="1675332"/>
            <a:ext cx="483151" cy="53999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86988" y="1675301"/>
            <a:ext cx="552296" cy="540023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2477884"/>
            <a:ext cx="71462" cy="71462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2689161"/>
            <a:ext cx="57569" cy="5756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42798" y="2356141"/>
            <a:ext cx="4266565" cy="60579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16230" marR="5080" indent="-304165">
              <a:lnSpc>
                <a:spcPct val="108800"/>
              </a:lnSpc>
              <a:spcBef>
                <a:spcPts val="215"/>
              </a:spcBef>
            </a:pPr>
            <a:r>
              <a:rPr sz="1200" spc="-40" dirty="0">
                <a:latin typeface="Tahoma"/>
                <a:cs typeface="Tahoma"/>
              </a:rPr>
              <a:t>Prominent </a:t>
            </a:r>
            <a:r>
              <a:rPr sz="1200" spc="-10" dirty="0">
                <a:latin typeface="Tahoma"/>
                <a:cs typeface="Tahoma"/>
              </a:rPr>
              <a:t>OSS </a:t>
            </a:r>
            <a:r>
              <a:rPr sz="1200" spc="-75" dirty="0">
                <a:latin typeface="Tahoma"/>
                <a:cs typeface="Tahoma"/>
              </a:rPr>
              <a:t>examples</a:t>
            </a:r>
            <a:r>
              <a:rPr sz="1200" spc="-7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include:</a:t>
            </a:r>
            <a:r>
              <a:rPr sz="1200" spc="-5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Apache, </a:t>
            </a:r>
            <a:r>
              <a:rPr sz="1200" spc="-35" dirty="0">
                <a:latin typeface="Tahoma"/>
                <a:cs typeface="Tahoma"/>
              </a:rPr>
              <a:t>Linux, </a:t>
            </a:r>
            <a:r>
              <a:rPr sz="1200" spc="-15" dirty="0">
                <a:latin typeface="Tahoma"/>
                <a:cs typeface="Tahoma"/>
              </a:rPr>
              <a:t>Mozilla, R, </a:t>
            </a:r>
            <a:r>
              <a:rPr sz="1200" spc="-45" dirty="0">
                <a:latin typeface="Tahoma"/>
                <a:cs typeface="Tahoma"/>
              </a:rPr>
              <a:t>etc. </a:t>
            </a:r>
            <a:r>
              <a:rPr sz="1200" spc="-4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Past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work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has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conducted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network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analysis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of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either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single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projects 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and/or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smaller-scale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networks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of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code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hosting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platforms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like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GitHub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7820" y="3645990"/>
            <a:ext cx="3041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fld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Microsoft Sans Serif"/>
                <a:cs typeface="Microsoft Sans Serif"/>
              </a:rPr>
              <a:t>/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23</a:t>
            </a:r>
            <a:endParaRPr sz="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Project</a:t>
            </a:r>
            <a:r>
              <a:rPr sz="600" spc="1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Background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3855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lang="en-US" spc="-80" dirty="0"/>
              <a:t>The Scope and Impact of OSS</a:t>
            </a:r>
            <a:endParaRPr spc="-80" dirty="0"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1474279"/>
            <a:ext cx="71462" cy="714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2096655"/>
            <a:ext cx="71462" cy="714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3728" y="600097"/>
            <a:ext cx="4742180" cy="179768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 marR="30480">
              <a:lnSpc>
                <a:spcPct val="106700"/>
              </a:lnSpc>
              <a:spcBef>
                <a:spcPts val="20"/>
              </a:spcBef>
            </a:pPr>
            <a:r>
              <a:rPr sz="1400" spc="-30" dirty="0">
                <a:latin typeface="Tahoma"/>
                <a:cs typeface="Tahoma"/>
              </a:rPr>
              <a:t>Current</a:t>
            </a:r>
            <a:r>
              <a:rPr sz="1400" spc="30" dirty="0">
                <a:latin typeface="Tahoma"/>
                <a:cs typeface="Tahoma"/>
              </a:rPr>
              <a:t> NCSES </a:t>
            </a:r>
            <a:r>
              <a:rPr sz="1400" spc="-60" dirty="0">
                <a:latin typeface="Tahoma"/>
                <a:cs typeface="Tahoma"/>
              </a:rPr>
              <a:t>and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45" dirty="0">
                <a:latin typeface="Tahoma"/>
                <a:cs typeface="Tahoma"/>
              </a:rPr>
              <a:t>other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50" dirty="0">
                <a:latin typeface="Tahoma"/>
                <a:cs typeface="Tahoma"/>
              </a:rPr>
              <a:t>economic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35" dirty="0">
                <a:latin typeface="Tahoma"/>
                <a:cs typeface="Tahoma"/>
              </a:rPr>
              <a:t>indicators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spc="-60" dirty="0">
                <a:latin typeface="Tahoma"/>
                <a:cs typeface="Tahoma"/>
              </a:rPr>
              <a:t>do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30" dirty="0">
                <a:latin typeface="Tahoma"/>
                <a:cs typeface="Tahoma"/>
              </a:rPr>
              <a:t>not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80" dirty="0">
                <a:latin typeface="Tahoma"/>
                <a:cs typeface="Tahoma"/>
              </a:rPr>
              <a:t>measure </a:t>
            </a:r>
            <a:r>
              <a:rPr sz="1400" spc="-425" dirty="0">
                <a:latin typeface="Tahoma"/>
                <a:cs typeface="Tahoma"/>
              </a:rPr>
              <a:t> </a:t>
            </a:r>
            <a:r>
              <a:rPr sz="1400" spc="-45" dirty="0">
                <a:latin typeface="Tahoma"/>
                <a:cs typeface="Tahoma"/>
              </a:rPr>
              <a:t>the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60" dirty="0">
                <a:latin typeface="Tahoma"/>
                <a:cs typeface="Tahoma"/>
              </a:rPr>
              <a:t>scope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60" dirty="0">
                <a:latin typeface="Tahoma"/>
                <a:cs typeface="Tahoma"/>
              </a:rPr>
              <a:t>and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spc="-30" dirty="0">
                <a:latin typeface="Tahoma"/>
                <a:cs typeface="Tahoma"/>
              </a:rPr>
              <a:t>impact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40" dirty="0">
                <a:latin typeface="Tahoma"/>
                <a:cs typeface="Tahoma"/>
              </a:rPr>
              <a:t>of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65" dirty="0">
                <a:latin typeface="Tahoma"/>
                <a:cs typeface="Tahoma"/>
              </a:rPr>
              <a:t>open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spc="-65" dirty="0">
                <a:latin typeface="Tahoma"/>
                <a:cs typeface="Tahoma"/>
              </a:rPr>
              <a:t>source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70" dirty="0">
                <a:latin typeface="Tahoma"/>
                <a:cs typeface="Tahoma"/>
              </a:rPr>
              <a:t>software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65" dirty="0">
                <a:latin typeface="Tahoma"/>
                <a:cs typeface="Tahoma"/>
              </a:rPr>
              <a:t>developed </a:t>
            </a:r>
            <a:r>
              <a:rPr sz="1400" spc="-60" dirty="0">
                <a:latin typeface="Tahoma"/>
                <a:cs typeface="Tahoma"/>
              </a:rPr>
              <a:t> </a:t>
            </a:r>
            <a:r>
              <a:rPr sz="1400" spc="-50" dirty="0">
                <a:latin typeface="Tahoma"/>
                <a:cs typeface="Tahoma"/>
              </a:rPr>
              <a:t>outside</a:t>
            </a:r>
            <a:r>
              <a:rPr sz="1400" spc="25" dirty="0">
                <a:latin typeface="Tahoma"/>
                <a:cs typeface="Tahoma"/>
              </a:rPr>
              <a:t> </a:t>
            </a:r>
            <a:r>
              <a:rPr sz="1400" spc="-45" dirty="0">
                <a:latin typeface="Tahoma"/>
                <a:cs typeface="Tahoma"/>
              </a:rPr>
              <a:t>the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70" dirty="0">
                <a:latin typeface="Tahoma"/>
                <a:cs typeface="Tahoma"/>
              </a:rPr>
              <a:t>business</a:t>
            </a:r>
            <a:r>
              <a:rPr sz="1400" spc="30" dirty="0">
                <a:latin typeface="Tahoma"/>
                <a:cs typeface="Tahoma"/>
              </a:rPr>
              <a:t> </a:t>
            </a:r>
            <a:r>
              <a:rPr sz="1400" spc="-40" dirty="0">
                <a:latin typeface="Tahoma"/>
                <a:cs typeface="Tahoma"/>
              </a:rPr>
              <a:t>sector.</a:t>
            </a:r>
            <a:r>
              <a:rPr sz="1500" spc="-60" baseline="27777" dirty="0">
                <a:latin typeface="Tahoma"/>
                <a:cs typeface="Tahoma"/>
              </a:rPr>
              <a:t>1</a:t>
            </a:r>
            <a:endParaRPr sz="1500" baseline="27777" dirty="0">
              <a:latin typeface="Tahoma"/>
              <a:cs typeface="Tahoma"/>
            </a:endParaRPr>
          </a:p>
          <a:p>
            <a:pPr marL="341630" marR="451484">
              <a:lnSpc>
                <a:spcPct val="100000"/>
              </a:lnSpc>
              <a:spcBef>
                <a:spcPts val="865"/>
              </a:spcBef>
            </a:pPr>
            <a:r>
              <a:rPr sz="1200" spc="-55" dirty="0">
                <a:solidFill>
                  <a:srgbClr val="C15033"/>
                </a:solidFill>
                <a:latin typeface="Tahoma"/>
                <a:cs typeface="Tahoma"/>
              </a:rPr>
              <a:t>Scope</a:t>
            </a:r>
            <a:r>
              <a:rPr sz="1200" spc="1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70" dirty="0">
                <a:solidFill>
                  <a:srgbClr val="C15033"/>
                </a:solidFill>
                <a:latin typeface="Tahoma"/>
                <a:cs typeface="Tahoma"/>
              </a:rPr>
              <a:t>and</a:t>
            </a:r>
            <a:r>
              <a:rPr sz="1200" spc="1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55" dirty="0">
                <a:solidFill>
                  <a:srgbClr val="C15033"/>
                </a:solidFill>
                <a:latin typeface="Tahoma"/>
                <a:cs typeface="Tahoma"/>
              </a:rPr>
              <a:t>Value:</a:t>
            </a:r>
            <a:r>
              <a:rPr sz="1200" spc="14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How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much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open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source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software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use? </a:t>
            </a:r>
            <a:r>
              <a:rPr sz="1200" spc="-7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Who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creates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these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products?</a:t>
            </a:r>
            <a:r>
              <a:rPr sz="1200" spc="15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How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can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125" dirty="0">
                <a:latin typeface="Tahoma"/>
                <a:cs typeface="Tahoma"/>
              </a:rPr>
              <a:t>we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measure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value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open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source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software?</a:t>
            </a:r>
            <a:endParaRPr sz="1200" dirty="0">
              <a:latin typeface="Tahoma"/>
              <a:cs typeface="Tahoma"/>
            </a:endParaRPr>
          </a:p>
          <a:p>
            <a:pPr marL="341630" marR="93980">
              <a:lnSpc>
                <a:spcPct val="100000"/>
              </a:lnSpc>
              <a:spcBef>
                <a:spcPts val="580"/>
              </a:spcBef>
            </a:pPr>
            <a:r>
              <a:rPr sz="1200" spc="-35" dirty="0">
                <a:solidFill>
                  <a:srgbClr val="C15033"/>
                </a:solidFill>
                <a:latin typeface="Tahoma"/>
                <a:cs typeface="Tahoma"/>
              </a:rPr>
              <a:t>Collaboration</a:t>
            </a:r>
            <a:r>
              <a:rPr sz="1200" spc="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70" dirty="0">
                <a:solidFill>
                  <a:srgbClr val="C15033"/>
                </a:solidFill>
                <a:latin typeface="Tahoma"/>
                <a:cs typeface="Tahoma"/>
              </a:rPr>
              <a:t>Networks:</a:t>
            </a:r>
            <a:r>
              <a:rPr sz="1200" spc="14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What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structure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OSS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collaboration </a:t>
            </a:r>
            <a:r>
              <a:rPr sz="1200" spc="-3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networks?</a:t>
            </a:r>
            <a:r>
              <a:rPr sz="1200" spc="15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How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do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collaborations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span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across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geographic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boundaries?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1828" y="3010725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3728" y="3038524"/>
            <a:ext cx="4769485" cy="3873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 marR="30480" indent="135255">
              <a:lnSpc>
                <a:spcPts val="950"/>
              </a:lnSpc>
              <a:spcBef>
                <a:spcPts val="135"/>
              </a:spcBef>
            </a:pPr>
            <a:r>
              <a:rPr sz="900" spc="-15" baseline="27777" dirty="0">
                <a:latin typeface="Microsoft Sans Serif"/>
                <a:cs typeface="Microsoft Sans Serif"/>
              </a:rPr>
              <a:t>1</a:t>
            </a:r>
            <a:r>
              <a:rPr sz="800" spc="-10" dirty="0">
                <a:solidFill>
                  <a:srgbClr val="0C2C67"/>
                </a:solidFill>
                <a:latin typeface="Microsoft Sans Serif"/>
                <a:cs typeface="Microsoft Sans Serif"/>
              </a:rPr>
              <a:t>S.</a:t>
            </a:r>
            <a:r>
              <a:rPr sz="800" spc="70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0C2C67"/>
                </a:solidFill>
                <a:latin typeface="Microsoft Sans Serif"/>
                <a:cs typeface="Microsoft Sans Serif"/>
              </a:rPr>
              <a:t>Keller,</a:t>
            </a:r>
            <a:r>
              <a:rPr sz="800" spc="70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-25" dirty="0">
                <a:solidFill>
                  <a:srgbClr val="0C2C67"/>
                </a:solidFill>
                <a:latin typeface="Microsoft Sans Serif"/>
                <a:cs typeface="Microsoft Sans Serif"/>
              </a:rPr>
              <a:t>G.</a:t>
            </a:r>
            <a:r>
              <a:rPr sz="800" spc="75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0C2C67"/>
                </a:solidFill>
                <a:latin typeface="Microsoft Sans Serif"/>
                <a:cs typeface="Microsoft Sans Serif"/>
              </a:rPr>
              <a:t>Korkmaz,</a:t>
            </a:r>
            <a:r>
              <a:rPr sz="800" spc="70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0C2C67"/>
                </a:solidFill>
                <a:latin typeface="Microsoft Sans Serif"/>
                <a:cs typeface="Microsoft Sans Serif"/>
              </a:rPr>
              <a:t>et</a:t>
            </a:r>
            <a:r>
              <a:rPr sz="800" spc="70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0C2C67"/>
                </a:solidFill>
                <a:latin typeface="Microsoft Sans Serif"/>
                <a:cs typeface="Microsoft Sans Serif"/>
              </a:rPr>
              <a:t>al.</a:t>
            </a:r>
            <a:r>
              <a:rPr sz="800" spc="75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“Opportunities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30" dirty="0">
                <a:latin typeface="Microsoft Sans Serif"/>
                <a:cs typeface="Microsoft Sans Serif"/>
              </a:rPr>
              <a:t>to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observe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and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measure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intangible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inputs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30" dirty="0">
                <a:latin typeface="Microsoft Sans Serif"/>
                <a:cs typeface="Microsoft Sans Serif"/>
              </a:rPr>
              <a:t>to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innovation: </a:t>
            </a:r>
            <a:r>
              <a:rPr sz="800" spc="-19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Definitions, </a:t>
            </a:r>
            <a:r>
              <a:rPr sz="800" spc="-5" dirty="0">
                <a:latin typeface="Microsoft Sans Serif"/>
                <a:cs typeface="Microsoft Sans Serif"/>
              </a:rPr>
              <a:t>operationalization,</a:t>
            </a:r>
            <a:r>
              <a:rPr sz="80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and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examples”.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61769C"/>
                </a:solidFill>
                <a:latin typeface="Microsoft Sans Serif"/>
                <a:cs typeface="Microsoft Sans Serif"/>
              </a:rPr>
              <a:t>In:</a:t>
            </a:r>
            <a:r>
              <a:rPr sz="800" spc="10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i="1" spc="-25" dirty="0">
                <a:solidFill>
                  <a:srgbClr val="61769C"/>
                </a:solidFill>
                <a:latin typeface="Arial"/>
                <a:cs typeface="Arial"/>
              </a:rPr>
              <a:t>Proceedings</a:t>
            </a:r>
            <a:r>
              <a:rPr sz="800" i="1" spc="17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spc="5" dirty="0">
                <a:solidFill>
                  <a:srgbClr val="61769C"/>
                </a:solidFill>
                <a:latin typeface="Arial"/>
                <a:cs typeface="Arial"/>
              </a:rPr>
              <a:t>of </a:t>
            </a:r>
            <a:r>
              <a:rPr sz="800" i="1" dirty="0">
                <a:solidFill>
                  <a:srgbClr val="61769C"/>
                </a:solidFill>
                <a:latin typeface="Arial"/>
                <a:cs typeface="Arial"/>
              </a:rPr>
              <a:t>the </a:t>
            </a:r>
            <a:r>
              <a:rPr sz="800" i="1" spc="5" dirty="0">
                <a:solidFill>
                  <a:srgbClr val="61769C"/>
                </a:solidFill>
                <a:latin typeface="Arial"/>
                <a:cs typeface="Arial"/>
              </a:rPr>
              <a:t>National </a:t>
            </a:r>
            <a:r>
              <a:rPr sz="800" i="1" spc="-20" dirty="0">
                <a:solidFill>
                  <a:srgbClr val="61769C"/>
                </a:solidFill>
                <a:latin typeface="Arial"/>
                <a:cs typeface="Arial"/>
              </a:rPr>
              <a:t>Academy</a:t>
            </a:r>
            <a:r>
              <a:rPr sz="800" i="1" spc="18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spc="5" dirty="0">
                <a:solidFill>
                  <a:srgbClr val="61769C"/>
                </a:solidFill>
                <a:latin typeface="Arial"/>
                <a:cs typeface="Arial"/>
              </a:rPr>
              <a:t>of </a:t>
            </a:r>
            <a:r>
              <a:rPr sz="800" i="1" spc="-40" dirty="0">
                <a:solidFill>
                  <a:srgbClr val="61769C"/>
                </a:solidFill>
                <a:latin typeface="Arial"/>
                <a:cs typeface="Arial"/>
              </a:rPr>
              <a:t>Sciences </a:t>
            </a:r>
            <a:r>
              <a:rPr sz="800" i="1" spc="-35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61769C"/>
                </a:solidFill>
                <a:latin typeface="Microsoft Sans Serif"/>
                <a:cs typeface="Microsoft Sans Serif"/>
              </a:rPr>
              <a:t>115.50</a:t>
            </a:r>
            <a:r>
              <a:rPr sz="800" spc="65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61769C"/>
                </a:solidFill>
                <a:latin typeface="Microsoft Sans Serif"/>
                <a:cs typeface="Microsoft Sans Serif"/>
              </a:rPr>
              <a:t>(2018),</a:t>
            </a:r>
            <a:r>
              <a:rPr sz="800" spc="65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61769C"/>
                </a:solidFill>
                <a:latin typeface="Microsoft Sans Serif"/>
                <a:cs typeface="Microsoft Sans Serif"/>
              </a:rPr>
              <a:t>pp.</a:t>
            </a:r>
            <a:r>
              <a:rPr sz="800" spc="65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61769C"/>
                </a:solidFill>
                <a:latin typeface="Microsoft Sans Serif"/>
                <a:cs typeface="Microsoft Sans Serif"/>
              </a:rPr>
              <a:t>12638–12645</a:t>
            </a:r>
            <a:r>
              <a:rPr sz="800" spc="-5" dirty="0">
                <a:latin typeface="Microsoft Sans Serif"/>
                <a:cs typeface="Microsoft Sans Serif"/>
              </a:rPr>
              <a:t>.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7820" y="3645990"/>
            <a:ext cx="3041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4</a:t>
            </a:fld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Microsoft Sans Serif"/>
                <a:cs typeface="Microsoft Sans Serif"/>
              </a:rPr>
              <a:t>/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23</a:t>
            </a:r>
            <a:endParaRPr sz="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Project</a:t>
            </a:r>
            <a:r>
              <a:rPr sz="600" spc="1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Background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85" dirty="0"/>
              <a:t>International</a:t>
            </a:r>
            <a:r>
              <a:rPr spc="-40" dirty="0"/>
              <a:t> </a:t>
            </a:r>
            <a:r>
              <a:rPr spc="-65" dirty="0"/>
              <a:t>Collaboration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695312"/>
            <a:ext cx="71462" cy="714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965492"/>
            <a:ext cx="71462" cy="7146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1407756"/>
            <a:ext cx="71462" cy="7146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1775612"/>
            <a:ext cx="57569" cy="5756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5665" y="1947684"/>
            <a:ext cx="57569" cy="5756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2119757"/>
            <a:ext cx="57569" cy="5756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5665" y="2463914"/>
            <a:ext cx="57569" cy="5756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2718625"/>
            <a:ext cx="71462" cy="71462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5665" y="2914408"/>
            <a:ext cx="57569" cy="5756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42798" y="516788"/>
            <a:ext cx="4296410" cy="249872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200" spc="-50" dirty="0">
                <a:latin typeface="Tahoma"/>
                <a:cs typeface="Tahoma"/>
              </a:rPr>
              <a:t>International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collaboration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doubled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academic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papers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since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1990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90"/>
              </a:spcBef>
            </a:pPr>
            <a:r>
              <a:rPr sz="1200" spc="-40" dirty="0">
                <a:latin typeface="Tahoma"/>
                <a:cs typeface="Tahoma"/>
              </a:rPr>
              <a:t>More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governmental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funding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for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projects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that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developed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through 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international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collaboration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tend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lead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higher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impact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publications</a:t>
            </a:r>
            <a:endParaRPr sz="1200">
              <a:latin typeface="Tahoma"/>
              <a:cs typeface="Tahoma"/>
            </a:endParaRPr>
          </a:p>
          <a:p>
            <a:pPr marL="12700" marR="44450">
              <a:lnSpc>
                <a:spcPts val="1350"/>
              </a:lnSpc>
              <a:spcBef>
                <a:spcPts val="720"/>
              </a:spcBef>
            </a:pPr>
            <a:r>
              <a:rPr sz="1200" spc="-55" dirty="0">
                <a:latin typeface="Tahoma"/>
                <a:cs typeface="Tahoma"/>
              </a:rPr>
              <a:t>Understanding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international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contributions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in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context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OSS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will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help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explain:</a:t>
            </a:r>
            <a:endParaRPr sz="1200">
              <a:latin typeface="Tahoma"/>
              <a:cs typeface="Tahoma"/>
            </a:endParaRPr>
          </a:p>
          <a:p>
            <a:pPr marL="316230" marR="380365">
              <a:lnSpc>
                <a:spcPct val="102600"/>
              </a:lnSpc>
              <a:spcBef>
                <a:spcPts val="35"/>
              </a:spcBef>
            </a:pPr>
            <a:r>
              <a:rPr sz="1100" spc="-15" dirty="0">
                <a:latin typeface="Tahoma"/>
                <a:cs typeface="Tahoma"/>
              </a:rPr>
              <a:t>Which </a:t>
            </a:r>
            <a:r>
              <a:rPr sz="1100" spc="-40" dirty="0">
                <a:latin typeface="Tahoma"/>
                <a:cs typeface="Tahoma"/>
              </a:rPr>
              <a:t>countries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are</a:t>
            </a:r>
            <a:r>
              <a:rPr sz="1100" spc="20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most</a:t>
            </a:r>
            <a:r>
              <a:rPr sz="1100" spc="26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likely</a:t>
            </a:r>
            <a:r>
              <a:rPr sz="1100" spc="28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to </a:t>
            </a:r>
            <a:r>
              <a:rPr sz="1100" spc="-30" dirty="0">
                <a:latin typeface="Tahoma"/>
                <a:cs typeface="Tahoma"/>
              </a:rPr>
              <a:t>contribute</a:t>
            </a:r>
            <a:r>
              <a:rPr sz="1100" spc="28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to </a:t>
            </a:r>
            <a:r>
              <a:rPr sz="1100" dirty="0">
                <a:latin typeface="Tahoma"/>
                <a:cs typeface="Tahoma"/>
              </a:rPr>
              <a:t>OSS? 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Which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countries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are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most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likely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collaborate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internationally?</a:t>
            </a:r>
            <a:endParaRPr sz="1100">
              <a:latin typeface="Tahoma"/>
              <a:cs typeface="Tahoma"/>
            </a:endParaRPr>
          </a:p>
          <a:p>
            <a:pPr marL="316230" marR="756285">
              <a:lnSpc>
                <a:spcPct val="102699"/>
              </a:lnSpc>
            </a:pPr>
            <a:r>
              <a:rPr sz="1100" spc="-10" dirty="0">
                <a:latin typeface="Tahoma"/>
                <a:cs typeface="Tahoma"/>
              </a:rPr>
              <a:t>What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is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the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structure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of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international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collaboration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and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how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does</a:t>
            </a:r>
            <a:r>
              <a:rPr sz="1100" spc="15" dirty="0">
                <a:latin typeface="Tahoma"/>
                <a:cs typeface="Tahoma"/>
              </a:rPr>
              <a:t> it </a:t>
            </a:r>
            <a:r>
              <a:rPr sz="1100" spc="-60" dirty="0">
                <a:latin typeface="Tahoma"/>
                <a:cs typeface="Tahoma"/>
              </a:rPr>
              <a:t>change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over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time?</a:t>
            </a:r>
            <a:endParaRPr sz="1100">
              <a:latin typeface="Tahoma"/>
              <a:cs typeface="Tahoma"/>
            </a:endParaRPr>
          </a:p>
          <a:p>
            <a:pPr marL="316230">
              <a:lnSpc>
                <a:spcPct val="100000"/>
              </a:lnSpc>
              <a:spcBef>
                <a:spcPts val="35"/>
              </a:spcBef>
            </a:pPr>
            <a:r>
              <a:rPr sz="1100" spc="-15" dirty="0">
                <a:latin typeface="Tahoma"/>
                <a:cs typeface="Tahoma"/>
              </a:rPr>
              <a:t>Which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are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the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most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influential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countries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in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the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OSS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ecosystem?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200" spc="-45" dirty="0">
                <a:latin typeface="Tahoma"/>
                <a:cs typeface="Tahoma"/>
              </a:rPr>
              <a:t>Using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analysis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to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study:</a:t>
            </a:r>
            <a:endParaRPr sz="1200">
              <a:latin typeface="Tahoma"/>
              <a:cs typeface="Tahoma"/>
            </a:endParaRPr>
          </a:p>
          <a:p>
            <a:pPr marL="316230">
              <a:lnSpc>
                <a:spcPct val="100000"/>
              </a:lnSpc>
              <a:spcBef>
                <a:spcPts val="90"/>
              </a:spcBef>
            </a:pPr>
            <a:r>
              <a:rPr sz="1100" spc="-40" dirty="0">
                <a:latin typeface="Tahoma"/>
                <a:cs typeface="Tahoma"/>
              </a:rPr>
              <a:t>Individual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and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country-to-country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collaborations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5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Data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8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&amp;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Methods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55" dirty="0"/>
              <a:t>Data</a:t>
            </a:r>
            <a:r>
              <a:rPr spc="-45" dirty="0"/>
              <a:t> </a:t>
            </a:r>
            <a:r>
              <a:rPr spc="-60" dirty="0"/>
              <a:t>Collection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7398" y="541417"/>
            <a:ext cx="4306570" cy="210629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3345" algn="ctr">
              <a:lnSpc>
                <a:spcPct val="100000"/>
              </a:lnSpc>
              <a:spcBef>
                <a:spcPts val="630"/>
              </a:spcBef>
            </a:pPr>
            <a:r>
              <a:rPr sz="1700" spc="-105" dirty="0">
                <a:latin typeface="Tahoma"/>
                <a:cs typeface="Tahoma"/>
              </a:rPr>
              <a:t>Developed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20" dirty="0">
                <a:latin typeface="Tahoma"/>
                <a:cs typeface="Tahoma"/>
              </a:rPr>
              <a:t>GHOST.jl</a:t>
            </a:r>
            <a:r>
              <a:rPr sz="1700" spc="10" dirty="0">
                <a:latin typeface="Tahoma"/>
                <a:cs typeface="Tahoma"/>
              </a:rPr>
              <a:t> </a:t>
            </a:r>
            <a:r>
              <a:rPr sz="1700" spc="-50" dirty="0">
                <a:latin typeface="Tahoma"/>
                <a:cs typeface="Tahoma"/>
              </a:rPr>
              <a:t>to</a:t>
            </a:r>
            <a:r>
              <a:rPr sz="1700" spc="10" dirty="0">
                <a:latin typeface="Tahoma"/>
                <a:cs typeface="Tahoma"/>
              </a:rPr>
              <a:t> </a:t>
            </a:r>
            <a:r>
              <a:rPr sz="1700" spc="-105" dirty="0">
                <a:latin typeface="Tahoma"/>
                <a:cs typeface="Tahoma"/>
              </a:rPr>
              <a:t>scrape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80" dirty="0">
                <a:latin typeface="Tahoma"/>
                <a:cs typeface="Tahoma"/>
              </a:rPr>
              <a:t>commit</a:t>
            </a:r>
            <a:r>
              <a:rPr sz="1700" spc="10" dirty="0">
                <a:latin typeface="Tahoma"/>
                <a:cs typeface="Tahoma"/>
              </a:rPr>
              <a:t> </a:t>
            </a:r>
            <a:r>
              <a:rPr sz="1700" spc="-85" dirty="0">
                <a:latin typeface="Tahoma"/>
                <a:cs typeface="Tahoma"/>
              </a:rPr>
              <a:t>data</a:t>
            </a:r>
            <a:endParaRPr sz="1700">
              <a:latin typeface="Tahoma"/>
              <a:cs typeface="Tahoma"/>
            </a:endParaRPr>
          </a:p>
          <a:p>
            <a:pPr marL="38100" marR="30480">
              <a:lnSpc>
                <a:spcPct val="100000"/>
              </a:lnSpc>
              <a:spcBef>
                <a:spcPts val="350"/>
              </a:spcBef>
            </a:pPr>
            <a:r>
              <a:rPr sz="1200" spc="-50" dirty="0">
                <a:solidFill>
                  <a:srgbClr val="C15033"/>
                </a:solidFill>
                <a:latin typeface="Tahoma"/>
                <a:cs typeface="Tahoma"/>
              </a:rPr>
              <a:t>Package</a:t>
            </a:r>
            <a:r>
              <a:rPr sz="1200" spc="1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developed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for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targeted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scraping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0" dirty="0">
                <a:latin typeface="Tahoma"/>
                <a:cs typeface="Tahoma"/>
              </a:rPr>
              <a:t>GitHub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user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activity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data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using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the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20" dirty="0">
                <a:latin typeface="Tahoma"/>
                <a:cs typeface="Tahoma"/>
              </a:rPr>
              <a:t>GitHub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v4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30" dirty="0">
                <a:solidFill>
                  <a:srgbClr val="00008C"/>
                </a:solidFill>
                <a:latin typeface="Tahoma"/>
                <a:cs typeface="Tahoma"/>
                <a:hlinkClick r:id="rId3"/>
              </a:rPr>
              <a:t>GraphQL</a:t>
            </a:r>
            <a:r>
              <a:rPr sz="1200" spc="10" dirty="0">
                <a:solidFill>
                  <a:srgbClr val="00008C"/>
                </a:solidFill>
                <a:latin typeface="Tahoma"/>
                <a:cs typeface="Tahoma"/>
                <a:hlinkClick r:id="rId3"/>
              </a:rPr>
              <a:t> </a:t>
            </a:r>
            <a:r>
              <a:rPr sz="1200" dirty="0">
                <a:solidFill>
                  <a:srgbClr val="00008C"/>
                </a:solidFill>
                <a:latin typeface="Tahoma"/>
                <a:cs typeface="Tahoma"/>
                <a:hlinkClick r:id="rId3"/>
              </a:rPr>
              <a:t>API</a:t>
            </a:r>
            <a:endParaRPr sz="12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sz="1200" spc="-25" dirty="0">
                <a:latin typeface="Tahoma"/>
                <a:cs typeface="Tahoma"/>
              </a:rPr>
              <a:t>Find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public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repositories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with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solidFill>
                  <a:srgbClr val="C15033"/>
                </a:solidFill>
                <a:latin typeface="Tahoma"/>
                <a:cs typeface="Tahoma"/>
              </a:rPr>
              <a:t>OSI-approved</a:t>
            </a:r>
            <a:r>
              <a:rPr sz="1200" spc="1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60" dirty="0">
                <a:solidFill>
                  <a:srgbClr val="C15033"/>
                </a:solidFill>
                <a:latin typeface="Tahoma"/>
                <a:cs typeface="Tahoma"/>
              </a:rPr>
              <a:t>license</a:t>
            </a:r>
            <a:endParaRPr sz="12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1200" spc="-25" dirty="0">
                <a:latin typeface="Tahoma"/>
                <a:cs typeface="Tahoma"/>
              </a:rPr>
              <a:t>Collect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solidFill>
                  <a:srgbClr val="C15033"/>
                </a:solidFill>
                <a:latin typeface="Tahoma"/>
                <a:cs typeface="Tahoma"/>
              </a:rPr>
              <a:t>development</a:t>
            </a:r>
            <a:r>
              <a:rPr sz="1200" spc="1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30" dirty="0">
                <a:solidFill>
                  <a:srgbClr val="C15033"/>
                </a:solidFill>
                <a:latin typeface="Tahoma"/>
                <a:cs typeface="Tahoma"/>
              </a:rPr>
              <a:t>activity</a:t>
            </a:r>
            <a:r>
              <a:rPr sz="1200" spc="20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information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(e.g.,</a:t>
            </a:r>
            <a:r>
              <a:rPr sz="1200" spc="2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commits,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additions)</a:t>
            </a:r>
            <a:endParaRPr sz="1200">
              <a:latin typeface="Tahoma"/>
              <a:cs typeface="Tahoma"/>
            </a:endParaRPr>
          </a:p>
          <a:p>
            <a:pPr marR="93345" algn="ctr">
              <a:lnSpc>
                <a:spcPct val="100000"/>
              </a:lnSpc>
              <a:spcBef>
                <a:spcPts val="965"/>
              </a:spcBef>
            </a:pPr>
            <a:r>
              <a:rPr sz="1700" spc="-110" dirty="0">
                <a:latin typeface="Tahoma"/>
                <a:cs typeface="Tahoma"/>
              </a:rPr>
              <a:t>Used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75" dirty="0">
                <a:latin typeface="Tahoma"/>
                <a:cs typeface="Tahoma"/>
              </a:rPr>
              <a:t>GHTorrent</a:t>
            </a:r>
            <a:r>
              <a:rPr sz="1700" spc="10" dirty="0">
                <a:latin typeface="Tahoma"/>
                <a:cs typeface="Tahoma"/>
              </a:rPr>
              <a:t> </a:t>
            </a:r>
            <a:r>
              <a:rPr sz="1700" spc="-50" dirty="0">
                <a:latin typeface="Tahoma"/>
                <a:cs typeface="Tahoma"/>
              </a:rPr>
              <a:t>to</a:t>
            </a:r>
            <a:r>
              <a:rPr sz="1700" spc="10" dirty="0">
                <a:latin typeface="Tahoma"/>
                <a:cs typeface="Tahoma"/>
              </a:rPr>
              <a:t> </a:t>
            </a:r>
            <a:r>
              <a:rPr sz="1700" spc="-80" dirty="0">
                <a:latin typeface="Tahoma"/>
                <a:cs typeface="Tahoma"/>
              </a:rPr>
              <a:t>classify</a:t>
            </a:r>
            <a:r>
              <a:rPr sz="1700" spc="10" dirty="0">
                <a:latin typeface="Tahoma"/>
                <a:cs typeface="Tahoma"/>
              </a:rPr>
              <a:t> </a:t>
            </a:r>
            <a:r>
              <a:rPr sz="1700" spc="-80" dirty="0">
                <a:latin typeface="Tahoma"/>
                <a:cs typeface="Tahoma"/>
              </a:rPr>
              <a:t>contributors</a:t>
            </a:r>
            <a:endParaRPr sz="1700">
              <a:latin typeface="Tahoma"/>
              <a:cs typeface="Tahoma"/>
            </a:endParaRPr>
          </a:p>
          <a:p>
            <a:pPr marL="38100" marR="158750">
              <a:lnSpc>
                <a:spcPct val="100000"/>
              </a:lnSpc>
              <a:spcBef>
                <a:spcPts val="355"/>
              </a:spcBef>
            </a:pPr>
            <a:r>
              <a:rPr sz="1200" spc="-35" dirty="0">
                <a:latin typeface="Tahoma"/>
                <a:cs typeface="Tahoma"/>
              </a:rPr>
              <a:t>Commit</a:t>
            </a:r>
            <a:r>
              <a:rPr sz="1200" spc="-3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data</a:t>
            </a:r>
            <a:r>
              <a:rPr sz="1200" spc="-4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supplemented</a:t>
            </a:r>
            <a:r>
              <a:rPr sz="1200" spc="-6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with</a:t>
            </a:r>
            <a:r>
              <a:rPr sz="1200" spc="295" dirty="0">
                <a:latin typeface="Tahoma"/>
                <a:cs typeface="Tahoma"/>
              </a:rPr>
              <a:t> </a:t>
            </a:r>
            <a:r>
              <a:rPr sz="1200" spc="-80" dirty="0">
                <a:solidFill>
                  <a:srgbClr val="C15033"/>
                </a:solidFill>
                <a:latin typeface="Tahoma"/>
                <a:cs typeface="Tahoma"/>
              </a:rPr>
              <a:t>user</a:t>
            </a:r>
            <a:r>
              <a:rPr sz="1200" spc="215" dirty="0">
                <a:solidFill>
                  <a:srgbClr val="C15033"/>
                </a:solidFill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data</a:t>
            </a:r>
            <a:r>
              <a:rPr sz="1200" spc="28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from</a:t>
            </a:r>
            <a:r>
              <a:rPr sz="1200" spc="265" dirty="0">
                <a:latin typeface="Tahoma"/>
                <a:cs typeface="Tahoma"/>
              </a:rPr>
              <a:t> </a:t>
            </a:r>
            <a:r>
              <a:rPr sz="1200" spc="-30" dirty="0">
                <a:solidFill>
                  <a:srgbClr val="00008C"/>
                </a:solidFill>
                <a:latin typeface="Tahoma"/>
                <a:cs typeface="Tahoma"/>
              </a:rPr>
              <a:t>GHTorrent</a:t>
            </a:r>
            <a:r>
              <a:rPr sz="1200" spc="-44" baseline="31250" dirty="0">
                <a:latin typeface="Microsoft Sans Serif"/>
                <a:cs typeface="Microsoft Sans Serif"/>
              </a:rPr>
              <a:t>2 </a:t>
            </a:r>
            <a:r>
              <a:rPr sz="1200" spc="-37" baseline="31250" dirty="0">
                <a:latin typeface="Microsoft Sans Serif"/>
                <a:cs typeface="Microsoft Sans Serif"/>
              </a:rPr>
              <a:t> </a:t>
            </a:r>
            <a:r>
              <a:rPr sz="1200" spc="-60" dirty="0">
                <a:latin typeface="Tahoma"/>
                <a:cs typeface="Tahoma"/>
              </a:rPr>
              <a:t>User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data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includes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login,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email,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location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company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information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Developed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algorithm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convert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location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data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country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codes</a:t>
            </a:r>
            <a:endParaRPr sz="12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8114" y="1003719"/>
            <a:ext cx="71462" cy="7146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8114" y="1370647"/>
            <a:ext cx="71462" cy="7146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8114" y="1554111"/>
            <a:ext cx="71462" cy="7146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8114" y="2163686"/>
            <a:ext cx="71462" cy="7146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8114" y="2347150"/>
            <a:ext cx="71462" cy="7146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8114" y="2530614"/>
            <a:ext cx="71462" cy="71462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151828" y="2966631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3728" y="2994417"/>
            <a:ext cx="4615180" cy="3873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 marR="30480" indent="135255">
              <a:lnSpc>
                <a:spcPts val="950"/>
              </a:lnSpc>
              <a:spcBef>
                <a:spcPts val="135"/>
              </a:spcBef>
            </a:pPr>
            <a:r>
              <a:rPr sz="900" spc="-37" baseline="27777" dirty="0">
                <a:latin typeface="Microsoft Sans Serif"/>
                <a:cs typeface="Microsoft Sans Serif"/>
              </a:rPr>
              <a:t>2</a:t>
            </a:r>
            <a:r>
              <a:rPr sz="800" spc="-25" dirty="0">
                <a:solidFill>
                  <a:srgbClr val="0C2C67"/>
                </a:solidFill>
                <a:latin typeface="Microsoft Sans Serif"/>
                <a:cs typeface="Microsoft Sans Serif"/>
              </a:rPr>
              <a:t>Georgios</a:t>
            </a:r>
            <a:r>
              <a:rPr sz="800" spc="70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-30" dirty="0">
                <a:solidFill>
                  <a:srgbClr val="0C2C67"/>
                </a:solidFill>
                <a:latin typeface="Microsoft Sans Serif"/>
                <a:cs typeface="Microsoft Sans Serif"/>
              </a:rPr>
              <a:t>Gousios.</a:t>
            </a:r>
            <a:r>
              <a:rPr sz="800" spc="-5" dirty="0">
                <a:solidFill>
                  <a:srgbClr val="0C2C67"/>
                </a:solidFill>
                <a:latin typeface="Microsoft Sans Serif"/>
                <a:cs typeface="Microsoft Sans Serif"/>
              </a:rPr>
              <a:t> </a:t>
            </a:r>
            <a:r>
              <a:rPr sz="800" spc="35" dirty="0">
                <a:latin typeface="Microsoft Sans Serif"/>
                <a:cs typeface="Microsoft Sans Serif"/>
              </a:rPr>
              <a:t>“The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GHTorrent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dataset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and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15" dirty="0">
                <a:latin typeface="Microsoft Sans Serif"/>
                <a:cs typeface="Microsoft Sans Serif"/>
              </a:rPr>
              <a:t>tool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suite”.</a:t>
            </a:r>
            <a:r>
              <a:rPr sz="800" spc="1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61769C"/>
                </a:solidFill>
                <a:latin typeface="Microsoft Sans Serif"/>
                <a:cs typeface="Microsoft Sans Serif"/>
              </a:rPr>
              <a:t>In:</a:t>
            </a:r>
            <a:r>
              <a:rPr sz="800" spc="170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i="1" spc="-25" dirty="0">
                <a:solidFill>
                  <a:srgbClr val="61769C"/>
                </a:solidFill>
                <a:latin typeface="Arial"/>
                <a:cs typeface="Arial"/>
              </a:rPr>
              <a:t>Proceedings</a:t>
            </a:r>
            <a:r>
              <a:rPr sz="800" i="1" spc="6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spc="5" dirty="0">
                <a:solidFill>
                  <a:srgbClr val="61769C"/>
                </a:solidFill>
                <a:latin typeface="Arial"/>
                <a:cs typeface="Arial"/>
              </a:rPr>
              <a:t>of</a:t>
            </a:r>
            <a:r>
              <a:rPr sz="800" i="1" spc="7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61769C"/>
                </a:solidFill>
                <a:latin typeface="Arial"/>
                <a:cs typeface="Arial"/>
              </a:rPr>
              <a:t>the</a:t>
            </a:r>
            <a:r>
              <a:rPr sz="800" i="1" spc="6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spc="5" dirty="0">
                <a:solidFill>
                  <a:srgbClr val="61769C"/>
                </a:solidFill>
                <a:latin typeface="Arial"/>
                <a:cs typeface="Arial"/>
              </a:rPr>
              <a:t>10th</a:t>
            </a:r>
            <a:r>
              <a:rPr sz="800" i="1" spc="6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61769C"/>
                </a:solidFill>
                <a:latin typeface="Arial"/>
                <a:cs typeface="Arial"/>
              </a:rPr>
              <a:t>Working </a:t>
            </a:r>
            <a:r>
              <a:rPr sz="800" i="1" spc="-21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spc="-25" dirty="0">
                <a:solidFill>
                  <a:srgbClr val="61769C"/>
                </a:solidFill>
                <a:latin typeface="Arial"/>
                <a:cs typeface="Arial"/>
              </a:rPr>
              <a:t>Conference</a:t>
            </a:r>
            <a:r>
              <a:rPr sz="800" i="1" spc="-20" dirty="0">
                <a:solidFill>
                  <a:srgbClr val="61769C"/>
                </a:solidFill>
                <a:latin typeface="Arial"/>
                <a:cs typeface="Arial"/>
              </a:rPr>
              <a:t> </a:t>
            </a:r>
            <a:r>
              <a:rPr sz="800" i="1" spc="-15" dirty="0">
                <a:solidFill>
                  <a:srgbClr val="61769C"/>
                </a:solidFill>
                <a:latin typeface="Arial"/>
                <a:cs typeface="Arial"/>
              </a:rPr>
              <a:t>on </a:t>
            </a:r>
            <a:r>
              <a:rPr sz="800" i="1" spc="10" dirty="0">
                <a:solidFill>
                  <a:srgbClr val="61769C"/>
                </a:solidFill>
                <a:latin typeface="Arial"/>
                <a:cs typeface="Arial"/>
              </a:rPr>
              <a:t>Mining </a:t>
            </a:r>
            <a:r>
              <a:rPr sz="800" i="1" spc="-20" dirty="0">
                <a:solidFill>
                  <a:srgbClr val="61769C"/>
                </a:solidFill>
                <a:latin typeface="Arial"/>
                <a:cs typeface="Arial"/>
              </a:rPr>
              <a:t>Software Repositories</a:t>
            </a:r>
            <a:r>
              <a:rPr sz="800" spc="-20" dirty="0">
                <a:solidFill>
                  <a:srgbClr val="61769C"/>
                </a:solidFill>
                <a:latin typeface="Microsoft Sans Serif"/>
                <a:cs typeface="Microsoft Sans Serif"/>
              </a:rPr>
              <a:t>.</a:t>
            </a:r>
            <a:r>
              <a:rPr sz="800" spc="-15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61769C"/>
                </a:solidFill>
                <a:latin typeface="Microsoft Sans Serif"/>
                <a:cs typeface="Microsoft Sans Serif"/>
              </a:rPr>
              <a:t>MSR </a:t>
            </a:r>
            <a:r>
              <a:rPr sz="800" spc="5" dirty="0">
                <a:solidFill>
                  <a:srgbClr val="61769C"/>
                </a:solidFill>
                <a:latin typeface="Microsoft Sans Serif"/>
                <a:cs typeface="Microsoft Sans Serif"/>
              </a:rPr>
              <a:t>’13.</a:t>
            </a:r>
            <a:r>
              <a:rPr sz="800" spc="10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40" dirty="0">
                <a:solidFill>
                  <a:srgbClr val="61769C"/>
                </a:solidFill>
                <a:latin typeface="Microsoft Sans Serif"/>
                <a:cs typeface="Microsoft Sans Serif"/>
              </a:rPr>
              <a:t>San</a:t>
            </a:r>
            <a:r>
              <a:rPr sz="800" spc="130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61769C"/>
                </a:solidFill>
                <a:latin typeface="Microsoft Sans Serif"/>
                <a:cs typeface="Microsoft Sans Serif"/>
              </a:rPr>
              <a:t>Francisco,</a:t>
            </a:r>
            <a:r>
              <a:rPr sz="800" spc="175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61769C"/>
                </a:solidFill>
                <a:latin typeface="Microsoft Sans Serif"/>
                <a:cs typeface="Microsoft Sans Serif"/>
              </a:rPr>
              <a:t>CA, </a:t>
            </a:r>
            <a:r>
              <a:rPr sz="800" spc="-5" dirty="0">
                <a:solidFill>
                  <a:srgbClr val="61769C"/>
                </a:solidFill>
                <a:latin typeface="Microsoft Sans Serif"/>
                <a:cs typeface="Microsoft Sans Serif"/>
              </a:rPr>
              <a:t>USA: </a:t>
            </a:r>
            <a:r>
              <a:rPr sz="800" spc="-20" dirty="0">
                <a:solidFill>
                  <a:srgbClr val="61769C"/>
                </a:solidFill>
                <a:latin typeface="Microsoft Sans Serif"/>
                <a:cs typeface="Microsoft Sans Serif"/>
              </a:rPr>
              <a:t>IEEE</a:t>
            </a:r>
            <a:r>
              <a:rPr sz="800" spc="170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30" dirty="0">
                <a:solidFill>
                  <a:srgbClr val="61769C"/>
                </a:solidFill>
                <a:latin typeface="Microsoft Sans Serif"/>
                <a:cs typeface="Microsoft Sans Serif"/>
              </a:rPr>
              <a:t>Press,</a:t>
            </a:r>
            <a:r>
              <a:rPr sz="800" spc="155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61769C"/>
                </a:solidFill>
                <a:latin typeface="Microsoft Sans Serif"/>
                <a:cs typeface="Microsoft Sans Serif"/>
              </a:rPr>
              <a:t>2013, </a:t>
            </a:r>
            <a:r>
              <a:rPr sz="800" spc="-10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61769C"/>
                </a:solidFill>
                <a:latin typeface="Microsoft Sans Serif"/>
                <a:cs typeface="Microsoft Sans Serif"/>
              </a:rPr>
              <a:t>pp.</a:t>
            </a:r>
            <a:r>
              <a:rPr sz="800" spc="60" dirty="0">
                <a:solidFill>
                  <a:srgbClr val="61769C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61769C"/>
                </a:solidFill>
                <a:latin typeface="Microsoft Sans Serif"/>
                <a:cs typeface="Microsoft Sans Serif"/>
              </a:rPr>
              <a:t>233–236</a:t>
            </a:r>
            <a:r>
              <a:rPr sz="800" spc="5" dirty="0">
                <a:latin typeface="Microsoft Sans Serif"/>
                <a:cs typeface="Microsoft Sans Serif"/>
              </a:rPr>
              <a:t>.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6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Data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8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&amp;</a:t>
            </a:r>
            <a:r>
              <a:rPr sz="600" spc="2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Methods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75" dirty="0"/>
              <a:t>Tools</a:t>
            </a:r>
            <a:r>
              <a:rPr dirty="0"/>
              <a:t> </a:t>
            </a:r>
            <a:r>
              <a:rPr spc="-90" dirty="0"/>
              <a:t>for</a:t>
            </a:r>
            <a:r>
              <a:rPr dirty="0"/>
              <a:t> </a:t>
            </a:r>
            <a:r>
              <a:rPr spc="-85" dirty="0"/>
              <a:t>Scraping</a:t>
            </a:r>
            <a:r>
              <a:rPr spc="5" dirty="0"/>
              <a:t> </a:t>
            </a:r>
            <a:r>
              <a:rPr spc="-40" dirty="0"/>
              <a:t>OSS</a:t>
            </a:r>
            <a:r>
              <a:rPr dirty="0"/>
              <a:t> </a:t>
            </a:r>
            <a:r>
              <a:rPr spc="-55" dirty="0"/>
              <a:t>Data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3003" y="749980"/>
            <a:ext cx="4014470" cy="253915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spcBef>
                <a:spcPts val="120"/>
              </a:spcBef>
            </a:pPr>
            <a:r>
              <a:rPr lang="en-US" sz="1400" b="1" spc="-30" dirty="0" err="1">
                <a:latin typeface="Tahoma"/>
                <a:cs typeface="Tahoma"/>
              </a:rPr>
              <a:t>GHOST.jl</a:t>
            </a:r>
            <a:r>
              <a:rPr lang="en-US" sz="1400" b="1" spc="-30" dirty="0">
                <a:latin typeface="Tahoma"/>
                <a:cs typeface="Tahoma"/>
              </a:rPr>
              <a:t>*</a:t>
            </a:r>
            <a:endParaRPr sz="1400" b="1" dirty="0">
              <a:latin typeface="Tahoma"/>
              <a:cs typeface="Tahoma"/>
            </a:endParaRPr>
          </a:p>
          <a:p>
            <a:pPr algn="ctr"/>
            <a:r>
              <a:rPr sz="1200" spc="-20" dirty="0">
                <a:latin typeface="Tahoma"/>
                <a:cs typeface="Tahoma"/>
              </a:rPr>
              <a:t>Julia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package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used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for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targeted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scraping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commit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activity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data</a:t>
            </a:r>
            <a:endParaRPr lang="en-US" sz="1200" spc="-45" dirty="0">
              <a:latin typeface="Tahoma"/>
              <a:cs typeface="Tahoma"/>
            </a:endParaRPr>
          </a:p>
          <a:p>
            <a:pPr>
              <a:spcBef>
                <a:spcPts val="35"/>
              </a:spcBef>
            </a:pPr>
            <a:endParaRPr lang="en-US" sz="1200" dirty="0">
              <a:latin typeface="Tahoma"/>
              <a:cs typeface="Tahoma"/>
            </a:endParaRPr>
          </a:p>
          <a:p>
            <a:pPr algn="ctr"/>
            <a:r>
              <a:rPr sz="1400" b="1" spc="-95" dirty="0" err="1">
                <a:latin typeface="Tahoma"/>
                <a:cs typeface="Tahoma"/>
              </a:rPr>
              <a:t>tidyorgs</a:t>
            </a:r>
            <a:r>
              <a:rPr sz="1400" b="1" spc="-95" dirty="0">
                <a:latin typeface="Tahoma"/>
                <a:cs typeface="Tahoma"/>
              </a:rPr>
              <a:t>*</a:t>
            </a:r>
            <a:endParaRPr sz="1400" b="1" dirty="0">
              <a:latin typeface="Tahoma"/>
              <a:cs typeface="Tahoma"/>
            </a:endParaRPr>
          </a:p>
          <a:p>
            <a:pPr algn="ctr"/>
            <a:r>
              <a:rPr sz="1200" spc="5" dirty="0">
                <a:latin typeface="Tahoma"/>
                <a:cs typeface="Tahoma"/>
              </a:rPr>
              <a:t>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package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85" dirty="0">
                <a:latin typeface="Tahoma"/>
                <a:cs typeface="Tahoma"/>
              </a:rPr>
              <a:t>used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for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lang="en-US" sz="1200" spc="-60" dirty="0">
                <a:latin typeface="Tahoma"/>
                <a:cs typeface="Tahoma"/>
              </a:rPr>
              <a:t>organizational and sectoring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classification</a:t>
            </a:r>
            <a:endParaRPr lang="en-US" sz="1200" spc="-40" dirty="0">
              <a:latin typeface="Tahoma"/>
              <a:cs typeface="Tahoma"/>
            </a:endParaRPr>
          </a:p>
          <a:p>
            <a:pPr algn="ctr"/>
            <a:endParaRPr lang="en-US" sz="1200" spc="-40" dirty="0">
              <a:latin typeface="Tahoma"/>
              <a:cs typeface="Tahoma"/>
            </a:endParaRPr>
          </a:p>
          <a:p>
            <a:pPr algn="ctr"/>
            <a:r>
              <a:rPr lang="en-US" sz="1400" b="1" spc="-95" dirty="0" err="1">
                <a:latin typeface="Tahoma"/>
                <a:cs typeface="Tahoma"/>
              </a:rPr>
              <a:t>diverstidy</a:t>
            </a:r>
            <a:r>
              <a:rPr lang="en-US" sz="1400" b="1" spc="-95" dirty="0">
                <a:latin typeface="Tahoma"/>
                <a:cs typeface="Tahoma"/>
              </a:rPr>
              <a:t>*</a:t>
            </a:r>
            <a:endParaRPr lang="en-US" sz="1400" b="1" dirty="0">
              <a:latin typeface="Tahoma"/>
              <a:cs typeface="Tahoma"/>
            </a:endParaRPr>
          </a:p>
          <a:p>
            <a:pPr algn="ctr"/>
            <a:r>
              <a:rPr lang="en-US" sz="1200" spc="5" dirty="0">
                <a:latin typeface="Tahoma"/>
                <a:cs typeface="Tahoma"/>
              </a:rPr>
              <a:t>R</a:t>
            </a:r>
            <a:r>
              <a:rPr lang="en-US" sz="1200" spc="10" dirty="0">
                <a:latin typeface="Tahoma"/>
                <a:cs typeface="Tahoma"/>
              </a:rPr>
              <a:t> </a:t>
            </a:r>
            <a:r>
              <a:rPr lang="en-US" sz="1200" spc="-65" dirty="0">
                <a:latin typeface="Tahoma"/>
                <a:cs typeface="Tahoma"/>
              </a:rPr>
              <a:t>package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85" dirty="0">
                <a:latin typeface="Tahoma"/>
                <a:cs typeface="Tahoma"/>
              </a:rPr>
              <a:t>used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55" dirty="0">
                <a:latin typeface="Tahoma"/>
                <a:cs typeface="Tahoma"/>
              </a:rPr>
              <a:t>for</a:t>
            </a:r>
            <a:r>
              <a:rPr lang="en-US" sz="1200" spc="10" dirty="0">
                <a:latin typeface="Tahoma"/>
                <a:cs typeface="Tahoma"/>
              </a:rPr>
              <a:t> </a:t>
            </a:r>
            <a:r>
              <a:rPr lang="en-US" sz="1200" spc="-65" dirty="0">
                <a:latin typeface="Tahoma"/>
                <a:cs typeface="Tahoma"/>
              </a:rPr>
              <a:t>geographic</a:t>
            </a:r>
            <a:r>
              <a:rPr lang="en-US" sz="1200" spc="15" dirty="0">
                <a:latin typeface="Tahoma"/>
                <a:cs typeface="Tahoma"/>
              </a:rPr>
              <a:t> and population </a:t>
            </a:r>
            <a:r>
              <a:rPr lang="en-US" sz="1200" spc="-40" dirty="0">
                <a:latin typeface="Tahoma"/>
                <a:cs typeface="Tahoma"/>
              </a:rPr>
              <a:t>classification</a:t>
            </a:r>
            <a:br>
              <a:rPr lang="en-US" sz="1200" spc="-40" dirty="0">
                <a:latin typeface="Tahoma"/>
                <a:cs typeface="Tahoma"/>
              </a:rPr>
            </a:br>
            <a:endParaRPr lang="en-US" sz="1200" spc="-40" dirty="0">
              <a:latin typeface="Tahoma"/>
              <a:cs typeface="Tahoma"/>
            </a:endParaRPr>
          </a:p>
          <a:p>
            <a:pPr algn="ctr"/>
            <a:r>
              <a:rPr lang="en-US" sz="1400" b="1" spc="-50" dirty="0" err="1">
                <a:latin typeface="Tahoma"/>
                <a:cs typeface="Tahoma"/>
              </a:rPr>
              <a:t>PyGithub</a:t>
            </a:r>
            <a:endParaRPr lang="en-US" sz="1400" b="1" dirty="0">
              <a:latin typeface="Tahoma"/>
              <a:cs typeface="Tahoma"/>
            </a:endParaRPr>
          </a:p>
          <a:p>
            <a:pPr algn="ctr"/>
            <a:r>
              <a:rPr lang="en-US" sz="1200" spc="-30" dirty="0">
                <a:latin typeface="Tahoma"/>
                <a:cs typeface="Tahoma"/>
              </a:rPr>
              <a:t>Python</a:t>
            </a:r>
            <a:r>
              <a:rPr lang="en-US" sz="1200" spc="10" dirty="0">
                <a:latin typeface="Tahoma"/>
                <a:cs typeface="Tahoma"/>
              </a:rPr>
              <a:t> </a:t>
            </a:r>
            <a:r>
              <a:rPr lang="en-US" sz="1200" spc="-65" dirty="0">
                <a:latin typeface="Tahoma"/>
                <a:cs typeface="Tahoma"/>
              </a:rPr>
              <a:t>package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85" dirty="0">
                <a:latin typeface="Tahoma"/>
                <a:cs typeface="Tahoma"/>
              </a:rPr>
              <a:t>used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55" dirty="0">
                <a:latin typeface="Tahoma"/>
                <a:cs typeface="Tahoma"/>
              </a:rPr>
              <a:t>for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55" dirty="0">
                <a:latin typeface="Tahoma"/>
                <a:cs typeface="Tahoma"/>
              </a:rPr>
              <a:t>scraping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80" dirty="0">
                <a:latin typeface="Tahoma"/>
                <a:cs typeface="Tahoma"/>
              </a:rPr>
              <a:t>user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70" dirty="0">
                <a:latin typeface="Tahoma"/>
                <a:cs typeface="Tahoma"/>
              </a:rPr>
              <a:t>and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55" dirty="0">
                <a:latin typeface="Tahoma"/>
                <a:cs typeface="Tahoma"/>
              </a:rPr>
              <a:t>repository</a:t>
            </a:r>
            <a:r>
              <a:rPr lang="en-US" sz="1200" spc="15" dirty="0">
                <a:latin typeface="Tahoma"/>
                <a:cs typeface="Tahoma"/>
              </a:rPr>
              <a:t> </a:t>
            </a:r>
            <a:r>
              <a:rPr lang="en-US" sz="1200" spc="-40" dirty="0">
                <a:latin typeface="Tahoma"/>
                <a:cs typeface="Tahoma"/>
              </a:rPr>
              <a:t>attributes</a:t>
            </a:r>
            <a:endParaRPr lang="en-US" sz="1200" dirty="0">
              <a:latin typeface="Tahoma"/>
              <a:cs typeface="Tahoma"/>
            </a:endParaRPr>
          </a:p>
          <a:p>
            <a:pPr algn="ctr"/>
            <a:endParaRPr lang="en-US" sz="1200" dirty="0">
              <a:latin typeface="Tahoma"/>
              <a:cs typeface="Tahoma"/>
            </a:endParaRPr>
          </a:p>
          <a:p>
            <a:pPr algn="ctr">
              <a:spcBef>
                <a:spcPts val="5"/>
              </a:spcBef>
            </a:pPr>
            <a:r>
              <a:rPr lang="en-US" sz="1200" spc="-70" dirty="0">
                <a:latin typeface="Tahoma"/>
                <a:cs typeface="Tahoma"/>
              </a:rPr>
              <a:t>*</a:t>
            </a:r>
            <a:r>
              <a:rPr sz="1200" spc="-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Developed</a:t>
            </a:r>
            <a:r>
              <a:rPr sz="1200" spc="-5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at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5" dirty="0">
                <a:latin typeface="Tahoma"/>
                <a:cs typeface="Tahoma"/>
              </a:rPr>
              <a:t>UVA</a:t>
            </a:r>
            <a:r>
              <a:rPr sz="1200" spc="-5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SDAD</a:t>
            </a:r>
            <a:endParaRPr sz="1200" dirty="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7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Data</a:t>
            </a:r>
            <a:r>
              <a:rPr sz="600" spc="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8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&amp;</a:t>
            </a:r>
            <a:r>
              <a:rPr sz="600" spc="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Methods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55" dirty="0"/>
              <a:t>Data</a:t>
            </a:r>
            <a:r>
              <a:rPr spc="-10" dirty="0"/>
              <a:t> </a:t>
            </a:r>
            <a:r>
              <a:rPr spc="-120" dirty="0"/>
              <a:t>Summary:</a:t>
            </a:r>
            <a:r>
              <a:rPr spc="170" dirty="0"/>
              <a:t> </a:t>
            </a:r>
            <a:r>
              <a:rPr spc="-70" dirty="0"/>
              <a:t>Contributors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683044"/>
            <a:ext cx="71462" cy="7146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42798" y="592503"/>
            <a:ext cx="4458335" cy="1049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</a:t>
            </a:r>
            <a:r>
              <a:rPr sz="12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dataset</a:t>
            </a:r>
            <a:r>
              <a:rPr sz="12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comprised</a:t>
            </a:r>
            <a:r>
              <a:rPr sz="12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3.3M</a:t>
            </a:r>
            <a:r>
              <a:rPr sz="1200" b="1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distinct</a:t>
            </a:r>
            <a:r>
              <a:rPr sz="12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contributors</a:t>
            </a:r>
            <a:r>
              <a:rPr sz="12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7.8M</a:t>
            </a:r>
            <a:r>
              <a:rPr sz="1200" b="1" spc="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distinct</a:t>
            </a:r>
            <a:r>
              <a:rPr sz="12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repositories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855"/>
              </a:spcBef>
            </a:pPr>
            <a:r>
              <a:rPr sz="12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examine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collaborations,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reduced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dataset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only </a:t>
            </a:r>
            <a:r>
              <a:rPr sz="1200" spc="-3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include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logins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valid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codes,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</a:t>
            </a:r>
            <a:r>
              <a:rPr sz="12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included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33K </a:t>
            </a:r>
            <a:r>
              <a:rPr sz="1200" b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contributors</a:t>
            </a:r>
            <a:r>
              <a:rPr sz="120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3.5M</a:t>
            </a:r>
            <a:r>
              <a:rPr sz="1200" b="1" spc="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repositories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dating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2008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8114" y="1157960"/>
            <a:ext cx="71462" cy="71462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1740282"/>
            <a:ext cx="5039995" cy="2040255"/>
            <a:chOff x="0" y="1740282"/>
            <a:chExt cx="5039995" cy="2040255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8228" y="1740282"/>
              <a:ext cx="3507124" cy="15025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8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520315" cy="140335"/>
          </a:xfrm>
          <a:prstGeom prst="rect">
            <a:avLst/>
          </a:prstGeom>
          <a:solidFill>
            <a:srgbClr val="0C2C67"/>
          </a:solidFill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Data</a:t>
            </a:r>
            <a:r>
              <a:rPr sz="600" spc="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8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&amp;</a:t>
            </a:r>
            <a:r>
              <a:rPr sz="600" spc="30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Microsoft Sans Serif"/>
                <a:cs typeface="Microsoft Sans Serif"/>
                <a:hlinkClick r:id="rId2" action="ppaction://hlinksldjump"/>
              </a:rPr>
              <a:t>Methods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9997" y="0"/>
            <a:ext cx="2520315" cy="140335"/>
          </a:xfrm>
          <a:custGeom>
            <a:avLst/>
            <a:gdLst/>
            <a:ahLst/>
            <a:cxnLst/>
            <a:rect l="l" t="t" r="r" b="b"/>
            <a:pathLst>
              <a:path w="2520315" h="140335">
                <a:moveTo>
                  <a:pt x="2519997" y="0"/>
                </a:moveTo>
                <a:lnTo>
                  <a:pt x="0" y="0"/>
                </a:lnTo>
                <a:lnTo>
                  <a:pt x="0" y="139877"/>
                </a:lnTo>
                <a:lnTo>
                  <a:pt x="2519997" y="139877"/>
                </a:lnTo>
                <a:lnTo>
                  <a:pt x="2519997" y="0"/>
                </a:lnTo>
                <a:close/>
              </a:path>
            </a:pathLst>
          </a:custGeom>
          <a:solidFill>
            <a:srgbClr val="C15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39877"/>
            <a:ext cx="5039995" cy="38989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620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00"/>
              </a:spcBef>
            </a:pPr>
            <a:r>
              <a:rPr spc="-100" dirty="0"/>
              <a:t>Network</a:t>
            </a:r>
            <a:r>
              <a:rPr spc="-25" dirty="0"/>
              <a:t> </a:t>
            </a:r>
            <a:r>
              <a:rPr spc="-55" dirty="0"/>
              <a:t>Data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683044"/>
            <a:ext cx="71462" cy="7146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42798" y="592503"/>
            <a:ext cx="435419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200" spc="-35" dirty="0">
                <a:latin typeface="Tahoma"/>
                <a:cs typeface="Tahoma"/>
              </a:rPr>
              <a:t>To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convert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these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data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into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format,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125" dirty="0">
                <a:latin typeface="Tahoma"/>
                <a:cs typeface="Tahoma"/>
              </a:rPr>
              <a:t>we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35" dirty="0">
                <a:latin typeface="Tahoma"/>
                <a:cs typeface="Tahoma"/>
              </a:rPr>
              <a:t>“projected”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bipartite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login-repository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into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single-mode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contributor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networks</a:t>
            </a:r>
            <a:endParaRPr sz="1200">
              <a:latin typeface="Tahoma"/>
              <a:cs typeface="Tahom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1536" y="1106424"/>
            <a:ext cx="762276" cy="76094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39749" y="1105356"/>
            <a:ext cx="756921" cy="74343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8114" y="2035632"/>
            <a:ext cx="71462" cy="7146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5665" y="2221611"/>
            <a:ext cx="57569" cy="5756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25665" y="2393683"/>
            <a:ext cx="57569" cy="5756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114" y="2623858"/>
            <a:ext cx="71462" cy="71462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25665" y="2809824"/>
            <a:ext cx="57569" cy="57569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308114" y="2981909"/>
            <a:ext cx="375285" cy="313055"/>
            <a:chOff x="308114" y="2981909"/>
            <a:chExt cx="375285" cy="313055"/>
          </a:xfrm>
        </p:grpSpPr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5665" y="2981909"/>
              <a:ext cx="57569" cy="5756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114" y="3223475"/>
              <a:ext cx="71462" cy="71462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442798" y="1945104"/>
            <a:ext cx="3999229" cy="1395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30" dirty="0">
                <a:latin typeface="Tahoma"/>
                <a:cs typeface="Tahoma"/>
              </a:rPr>
              <a:t>The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contributor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is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comprised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endParaRPr sz="1200">
              <a:latin typeface="Tahoma"/>
              <a:cs typeface="Tahoma"/>
            </a:endParaRPr>
          </a:p>
          <a:p>
            <a:pPr marL="316230">
              <a:lnSpc>
                <a:spcPct val="100000"/>
              </a:lnSpc>
              <a:spcBef>
                <a:spcPts val="15"/>
              </a:spcBef>
            </a:pPr>
            <a:r>
              <a:rPr sz="1100" spc="-40" dirty="0">
                <a:latin typeface="Tahoma"/>
                <a:cs typeface="Tahoma"/>
              </a:rPr>
              <a:t>Nodes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represent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contributors</a:t>
            </a:r>
            <a:endParaRPr sz="1100">
              <a:latin typeface="Tahoma"/>
              <a:cs typeface="Tahoma"/>
            </a:endParaRPr>
          </a:p>
          <a:p>
            <a:pPr marL="316230">
              <a:lnSpc>
                <a:spcPct val="100000"/>
              </a:lnSpc>
              <a:spcBef>
                <a:spcPts val="35"/>
              </a:spcBef>
            </a:pPr>
            <a:r>
              <a:rPr sz="1100" spc="-50" dirty="0">
                <a:latin typeface="Tahoma"/>
                <a:cs typeface="Tahoma"/>
              </a:rPr>
              <a:t>Edges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correspond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common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repositories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that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users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contribute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30" dirty="0">
                <a:latin typeface="Tahoma"/>
                <a:cs typeface="Tahoma"/>
              </a:rPr>
              <a:t>The</a:t>
            </a:r>
            <a:r>
              <a:rPr sz="1200" spc="-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country-country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network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is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comprised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of</a:t>
            </a:r>
            <a:endParaRPr sz="1200">
              <a:latin typeface="Tahoma"/>
              <a:cs typeface="Tahoma"/>
            </a:endParaRPr>
          </a:p>
          <a:p>
            <a:pPr marL="316230">
              <a:lnSpc>
                <a:spcPct val="100000"/>
              </a:lnSpc>
              <a:spcBef>
                <a:spcPts val="15"/>
              </a:spcBef>
            </a:pPr>
            <a:r>
              <a:rPr sz="1100" spc="-40" dirty="0">
                <a:latin typeface="Tahoma"/>
                <a:cs typeface="Tahoma"/>
              </a:rPr>
              <a:t>Nodes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represent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countries</a:t>
            </a:r>
            <a:endParaRPr sz="1100">
              <a:latin typeface="Tahoma"/>
              <a:cs typeface="Tahoma"/>
            </a:endParaRPr>
          </a:p>
          <a:p>
            <a:pPr marL="316230">
              <a:lnSpc>
                <a:spcPct val="100000"/>
              </a:lnSpc>
              <a:spcBef>
                <a:spcPts val="35"/>
              </a:spcBef>
            </a:pPr>
            <a:r>
              <a:rPr sz="1100" spc="-50" dirty="0">
                <a:latin typeface="Tahoma"/>
                <a:cs typeface="Tahoma"/>
              </a:rPr>
              <a:t>Edges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correspond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to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international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collaborations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-45" dirty="0">
                <a:latin typeface="Tahoma"/>
                <a:cs typeface="Tahoma"/>
              </a:rPr>
              <a:t>Analyzed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75" dirty="0">
                <a:latin typeface="Tahoma"/>
                <a:cs typeface="Tahoma"/>
              </a:rPr>
              <a:t>networks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5" dirty="0">
                <a:latin typeface="Tahoma"/>
                <a:cs typeface="Tahoma"/>
              </a:rPr>
              <a:t>using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R’s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igraph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and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70" dirty="0">
                <a:latin typeface="Tahoma"/>
                <a:cs typeface="Tahoma"/>
              </a:rPr>
              <a:t>ggraph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as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60" dirty="0">
                <a:latin typeface="Tahoma"/>
                <a:cs typeface="Tahoma"/>
              </a:rPr>
              <a:t>well</a:t>
            </a:r>
            <a:r>
              <a:rPr sz="1200" spc="10" dirty="0">
                <a:latin typeface="Tahoma"/>
                <a:cs typeface="Tahoma"/>
              </a:rPr>
              <a:t> </a:t>
            </a:r>
            <a:r>
              <a:rPr sz="1200" spc="-80" dirty="0">
                <a:latin typeface="Tahoma"/>
                <a:cs typeface="Tahoma"/>
              </a:rPr>
              <a:t>as</a:t>
            </a:r>
            <a:r>
              <a:rPr sz="1200" spc="15" dirty="0">
                <a:latin typeface="Tahoma"/>
                <a:cs typeface="Tahoma"/>
              </a:rPr>
              <a:t> </a:t>
            </a:r>
            <a:r>
              <a:rPr sz="1200" spc="-55" dirty="0">
                <a:latin typeface="Tahoma"/>
                <a:cs typeface="Tahoma"/>
              </a:rPr>
              <a:t>Gephi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0" y="3072140"/>
            <a:ext cx="5039995" cy="708025"/>
            <a:chOff x="0" y="3072140"/>
            <a:chExt cx="5039995" cy="708025"/>
          </a:xfrm>
        </p:grpSpPr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3072140"/>
              <a:ext cx="5039563" cy="70786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0" y="3638296"/>
              <a:ext cx="2520315" cy="142240"/>
            </a:xfrm>
            <a:custGeom>
              <a:avLst/>
              <a:gdLst/>
              <a:ahLst/>
              <a:cxnLst/>
              <a:rect l="l" t="t" r="r" b="b"/>
              <a:pathLst>
                <a:path w="2520315" h="142239">
                  <a:moveTo>
                    <a:pt x="2519997" y="0"/>
                  </a:moveTo>
                  <a:lnTo>
                    <a:pt x="0" y="0"/>
                  </a:lnTo>
                  <a:lnTo>
                    <a:pt x="0" y="141706"/>
                  </a:lnTo>
                  <a:lnTo>
                    <a:pt x="2519997" y="141706"/>
                  </a:lnTo>
                  <a:lnTo>
                    <a:pt x="2519997" y="0"/>
                  </a:lnTo>
                  <a:close/>
                </a:path>
              </a:pathLst>
            </a:custGeom>
            <a:solidFill>
              <a:srgbClr val="0C2C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spc="-20" dirty="0"/>
              <a:t>9</a:t>
            </a:fld>
            <a:r>
              <a:rPr spc="20" dirty="0"/>
              <a:t> </a:t>
            </a:r>
            <a:r>
              <a:rPr spc="150" dirty="0"/>
              <a:t>/</a:t>
            </a:r>
            <a:r>
              <a:rPr spc="20" dirty="0"/>
              <a:t> </a:t>
            </a:r>
            <a:r>
              <a:rPr spc="-2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1650</Words>
  <Application>Microsoft Macintosh PowerPoint</Application>
  <PresentationFormat>Custom</PresentationFormat>
  <Paragraphs>476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Franklin Gothic Medium</vt:lpstr>
      <vt:lpstr>Microsoft Sans Serif</vt:lpstr>
      <vt:lpstr>Tahoma</vt:lpstr>
      <vt:lpstr>Office Theme</vt:lpstr>
      <vt:lpstr>Using Web Scraping and Network Analysis to Study  International Collaboration in Open Source Software</vt:lpstr>
      <vt:lpstr>Presentation Overview</vt:lpstr>
      <vt:lpstr>What is Open Source Software?</vt:lpstr>
      <vt:lpstr>The Scope and Impact of OSS</vt:lpstr>
      <vt:lpstr>International Collaboration</vt:lpstr>
      <vt:lpstr>Data Collection</vt:lpstr>
      <vt:lpstr>Tools for Scraping OSS Data</vt:lpstr>
      <vt:lpstr>Data Summary: Contributors</vt:lpstr>
      <vt:lpstr>Network Data</vt:lpstr>
      <vt:lpstr>International Collaboration Tendencies</vt:lpstr>
      <vt:lpstr>Longitudinal Trends</vt:lpstr>
      <vt:lpstr>Longitudinal Trends</vt:lpstr>
      <vt:lpstr>PowerPoint Presentation</vt:lpstr>
      <vt:lpstr>Community Detection Analyses</vt:lpstr>
      <vt:lpstr>Community Detection Analyses</vt:lpstr>
      <vt:lpstr>Comparing Centrality Measures</vt:lpstr>
      <vt:lpstr>Comparing Centrality Measures</vt:lpstr>
      <vt:lpstr>Main Takeaways</vt:lpstr>
      <vt:lpstr>Questions?</vt:lpstr>
      <vt:lpstr>PowerPoint Presentation</vt:lpstr>
      <vt:lpstr>PowerPoint Presentation</vt:lpstr>
      <vt:lpstr>Summary of Results</vt:lpstr>
      <vt:lpstr>Summary of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Web Scraping and Network Analysis to Study International Collaboration in Open Source Software</dc:title>
  <dc:creator> Brandon L. Kramer Gizem Korkmaz,  J. Bayoán Santiago Calderón, Carol A. Robbins</dc:creator>
  <cp:lastModifiedBy>Kramer, Brandon L. (kb7hp)</cp:lastModifiedBy>
  <cp:revision>4</cp:revision>
  <dcterms:created xsi:type="dcterms:W3CDTF">2021-10-18T19:22:35Z</dcterms:created>
  <dcterms:modified xsi:type="dcterms:W3CDTF">2021-10-21T13:43:44Z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2021-10-18T00:00:00Z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2021-10-18T00:00:00Z</vt:filetime>
  </property>
</Properties>
</file>