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4" r:id="rId2"/>
    <p:sldId id="295" r:id="rId3"/>
    <p:sldId id="305" r:id="rId4"/>
    <p:sldId id="298" r:id="rId5"/>
    <p:sldId id="307" r:id="rId6"/>
    <p:sldId id="309" r:id="rId7"/>
    <p:sldId id="326" r:id="rId8"/>
    <p:sldId id="325" r:id="rId9"/>
    <p:sldId id="303" r:id="rId10"/>
    <p:sldId id="312" r:id="rId11"/>
    <p:sldId id="311" r:id="rId12"/>
    <p:sldId id="314" r:id="rId13"/>
    <p:sldId id="310" r:id="rId14"/>
    <p:sldId id="313" r:id="rId15"/>
    <p:sldId id="321" r:id="rId16"/>
    <p:sldId id="317" r:id="rId17"/>
    <p:sldId id="318" r:id="rId18"/>
    <p:sldId id="319" r:id="rId19"/>
    <p:sldId id="322" r:id="rId20"/>
    <p:sldId id="3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8496" autoAdjust="0"/>
  </p:normalViewPr>
  <p:slideViewPr>
    <p:cSldViewPr snapToGrid="0">
      <p:cViewPr varScale="1">
        <p:scale>
          <a:sx n="89" d="100"/>
          <a:sy n="89" d="100"/>
        </p:scale>
        <p:origin x="1320"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Sheet4!$D$1</c:f>
              <c:strCache>
                <c:ptCount val="1"/>
                <c:pt idx="0">
                  <c:v>Sum of Wts.</c:v>
                </c:pt>
              </c:strCache>
            </c:strRef>
          </c:tx>
          <c:spPr>
            <a:ln w="28575" cap="rnd">
              <a:solidFill>
                <a:schemeClr val="accent1"/>
              </a:solidFill>
              <a:round/>
            </a:ln>
            <a:effectLst/>
          </c:spPr>
          <c:marker>
            <c:symbol val="none"/>
          </c:marker>
          <c:cat>
            <c:numRef>
              <c:f>Sheet4!$B$2:$B$102</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cat>
          <c:val>
            <c:numRef>
              <c:f>Sheet4!$D$2:$D$102</c:f>
              <c:numCache>
                <c:formatCode>General</c:formatCode>
                <c:ptCount val="101"/>
                <c:pt idx="0">
                  <c:v>8714.5400000000009</c:v>
                </c:pt>
                <c:pt idx="1">
                  <c:v>8712.7800000000007</c:v>
                </c:pt>
                <c:pt idx="2">
                  <c:v>8711.01</c:v>
                </c:pt>
                <c:pt idx="3">
                  <c:v>8709.25</c:v>
                </c:pt>
                <c:pt idx="4">
                  <c:v>8707.48</c:v>
                </c:pt>
                <c:pt idx="5">
                  <c:v>8705.7199999999993</c:v>
                </c:pt>
                <c:pt idx="6">
                  <c:v>8703.9500000000007</c:v>
                </c:pt>
                <c:pt idx="7">
                  <c:v>8702.19</c:v>
                </c:pt>
                <c:pt idx="8">
                  <c:v>8700.42</c:v>
                </c:pt>
                <c:pt idx="9">
                  <c:v>8698.66</c:v>
                </c:pt>
                <c:pt idx="10">
                  <c:v>8696.9</c:v>
                </c:pt>
                <c:pt idx="11">
                  <c:v>8695.1299999999992</c:v>
                </c:pt>
                <c:pt idx="12">
                  <c:v>8693.3700000000008</c:v>
                </c:pt>
                <c:pt idx="13">
                  <c:v>8691.6</c:v>
                </c:pt>
                <c:pt idx="14">
                  <c:v>8689.84</c:v>
                </c:pt>
                <c:pt idx="15">
                  <c:v>8688.07</c:v>
                </c:pt>
                <c:pt idx="16">
                  <c:v>8686.31</c:v>
                </c:pt>
                <c:pt idx="17">
                  <c:v>8684.5499999999993</c:v>
                </c:pt>
                <c:pt idx="18">
                  <c:v>8682.7800000000007</c:v>
                </c:pt>
                <c:pt idx="19">
                  <c:v>8681.02</c:v>
                </c:pt>
                <c:pt idx="20">
                  <c:v>8679.25</c:v>
                </c:pt>
                <c:pt idx="21">
                  <c:v>8677.49</c:v>
                </c:pt>
                <c:pt idx="22">
                  <c:v>8675.7199999999993</c:v>
                </c:pt>
                <c:pt idx="23">
                  <c:v>8673.9599999999991</c:v>
                </c:pt>
                <c:pt idx="24">
                  <c:v>8672.2000000000007</c:v>
                </c:pt>
                <c:pt idx="25">
                  <c:v>8670.43</c:v>
                </c:pt>
                <c:pt idx="26">
                  <c:v>8668.67</c:v>
                </c:pt>
                <c:pt idx="27">
                  <c:v>8666.9</c:v>
                </c:pt>
                <c:pt idx="28">
                  <c:v>8665.14</c:v>
                </c:pt>
                <c:pt idx="29">
                  <c:v>8663.3700000000008</c:v>
                </c:pt>
                <c:pt idx="30">
                  <c:v>8661.61</c:v>
                </c:pt>
                <c:pt idx="31">
                  <c:v>8659.85</c:v>
                </c:pt>
                <c:pt idx="32">
                  <c:v>8658.08</c:v>
                </c:pt>
                <c:pt idx="33">
                  <c:v>8656.32</c:v>
                </c:pt>
                <c:pt idx="34">
                  <c:v>8654.5499999999993</c:v>
                </c:pt>
                <c:pt idx="35">
                  <c:v>8652.7900000000009</c:v>
                </c:pt>
                <c:pt idx="36">
                  <c:v>8651.02</c:v>
                </c:pt>
                <c:pt idx="37">
                  <c:v>8649.26</c:v>
                </c:pt>
                <c:pt idx="38">
                  <c:v>8647.5</c:v>
                </c:pt>
                <c:pt idx="39">
                  <c:v>8645.73</c:v>
                </c:pt>
                <c:pt idx="40">
                  <c:v>8643.9699999999993</c:v>
                </c:pt>
                <c:pt idx="41">
                  <c:v>8642.2000000000007</c:v>
                </c:pt>
                <c:pt idx="42">
                  <c:v>8640.44</c:v>
                </c:pt>
                <c:pt idx="43">
                  <c:v>8638.67</c:v>
                </c:pt>
                <c:pt idx="44">
                  <c:v>8636.91</c:v>
                </c:pt>
                <c:pt idx="45">
                  <c:v>8635.15</c:v>
                </c:pt>
                <c:pt idx="46">
                  <c:v>8633.3799999999992</c:v>
                </c:pt>
                <c:pt idx="47">
                  <c:v>8631.6200000000008</c:v>
                </c:pt>
                <c:pt idx="48">
                  <c:v>8629.85</c:v>
                </c:pt>
                <c:pt idx="49">
                  <c:v>8628.09</c:v>
                </c:pt>
                <c:pt idx="50">
                  <c:v>8626.32</c:v>
                </c:pt>
                <c:pt idx="51">
                  <c:v>8624.56</c:v>
                </c:pt>
                <c:pt idx="52">
                  <c:v>8622.7900000000009</c:v>
                </c:pt>
                <c:pt idx="53">
                  <c:v>8621.0300000000007</c:v>
                </c:pt>
                <c:pt idx="54">
                  <c:v>8619.27</c:v>
                </c:pt>
                <c:pt idx="55">
                  <c:v>8617.5</c:v>
                </c:pt>
                <c:pt idx="56">
                  <c:v>8615.74</c:v>
                </c:pt>
                <c:pt idx="57">
                  <c:v>8613.9699999999993</c:v>
                </c:pt>
                <c:pt idx="58">
                  <c:v>8612.2099999999991</c:v>
                </c:pt>
                <c:pt idx="59">
                  <c:v>8610.44</c:v>
                </c:pt>
                <c:pt idx="60">
                  <c:v>8608.68</c:v>
                </c:pt>
                <c:pt idx="61">
                  <c:v>8606.92</c:v>
                </c:pt>
                <c:pt idx="62">
                  <c:v>8605.15</c:v>
                </c:pt>
                <c:pt idx="63">
                  <c:v>8603.39</c:v>
                </c:pt>
                <c:pt idx="64">
                  <c:v>8601.6200000000008</c:v>
                </c:pt>
                <c:pt idx="65">
                  <c:v>8599.86</c:v>
                </c:pt>
                <c:pt idx="66">
                  <c:v>8598.09</c:v>
                </c:pt>
                <c:pt idx="67">
                  <c:v>8596.33</c:v>
                </c:pt>
                <c:pt idx="68">
                  <c:v>8594.57</c:v>
                </c:pt>
                <c:pt idx="69">
                  <c:v>8592.7999999999993</c:v>
                </c:pt>
                <c:pt idx="70">
                  <c:v>8591.0400000000009</c:v>
                </c:pt>
                <c:pt idx="71">
                  <c:v>8589.27</c:v>
                </c:pt>
                <c:pt idx="72">
                  <c:v>8587.51</c:v>
                </c:pt>
                <c:pt idx="73">
                  <c:v>8585.74</c:v>
                </c:pt>
                <c:pt idx="74">
                  <c:v>8583.98</c:v>
                </c:pt>
                <c:pt idx="75">
                  <c:v>8582.2199999999993</c:v>
                </c:pt>
                <c:pt idx="76">
                  <c:v>8580.4500000000007</c:v>
                </c:pt>
                <c:pt idx="77">
                  <c:v>8578.69</c:v>
                </c:pt>
                <c:pt idx="78">
                  <c:v>8576.92</c:v>
                </c:pt>
                <c:pt idx="79">
                  <c:v>8575.16</c:v>
                </c:pt>
                <c:pt idx="80">
                  <c:v>8573.39</c:v>
                </c:pt>
                <c:pt idx="81">
                  <c:v>8571.6299999999992</c:v>
                </c:pt>
                <c:pt idx="82">
                  <c:v>8569.8700000000008</c:v>
                </c:pt>
                <c:pt idx="83">
                  <c:v>8568.1</c:v>
                </c:pt>
                <c:pt idx="84">
                  <c:v>8566.34</c:v>
                </c:pt>
                <c:pt idx="85">
                  <c:v>8564.57</c:v>
                </c:pt>
                <c:pt idx="86">
                  <c:v>8562.81</c:v>
                </c:pt>
                <c:pt idx="87">
                  <c:v>8561.0400000000009</c:v>
                </c:pt>
                <c:pt idx="88">
                  <c:v>8559.2800000000007</c:v>
                </c:pt>
                <c:pt idx="89">
                  <c:v>8557.51</c:v>
                </c:pt>
                <c:pt idx="90">
                  <c:v>8555.75</c:v>
                </c:pt>
                <c:pt idx="91">
                  <c:v>8553.99</c:v>
                </c:pt>
                <c:pt idx="92">
                  <c:v>8552.2199999999993</c:v>
                </c:pt>
                <c:pt idx="93">
                  <c:v>8550.4599999999991</c:v>
                </c:pt>
                <c:pt idx="94">
                  <c:v>8548.69</c:v>
                </c:pt>
                <c:pt idx="95">
                  <c:v>8546.93</c:v>
                </c:pt>
                <c:pt idx="96">
                  <c:v>8545.16</c:v>
                </c:pt>
                <c:pt idx="97">
                  <c:v>8543.4</c:v>
                </c:pt>
                <c:pt idx="98">
                  <c:v>8541.64</c:v>
                </c:pt>
                <c:pt idx="99">
                  <c:v>8539.8700000000008</c:v>
                </c:pt>
                <c:pt idx="100">
                  <c:v>8538.11</c:v>
                </c:pt>
              </c:numCache>
            </c:numRef>
          </c:val>
          <c:smooth val="0"/>
          <c:extLst>
            <c:ext xmlns:c16="http://schemas.microsoft.com/office/drawing/2014/chart" uri="{C3380CC4-5D6E-409C-BE32-E72D297353CC}">
              <c16:uniqueId val="{00000000-1195-4C93-919A-EE5EEEF783B9}"/>
            </c:ext>
          </c:extLst>
        </c:ser>
        <c:dLbls>
          <c:showLegendKey val="0"/>
          <c:showVal val="0"/>
          <c:showCatName val="0"/>
          <c:showSerName val="0"/>
          <c:showPercent val="0"/>
          <c:showBubbleSize val="0"/>
        </c:dLbls>
        <c:marker val="1"/>
        <c:smooth val="0"/>
        <c:axId val="402083688"/>
        <c:axId val="402076800"/>
      </c:lineChart>
      <c:lineChart>
        <c:grouping val="standard"/>
        <c:varyColors val="0"/>
        <c:ser>
          <c:idx val="1"/>
          <c:order val="1"/>
          <c:tx>
            <c:strRef>
              <c:f>Sheet4!$G$1</c:f>
              <c:strCache>
                <c:ptCount val="1"/>
                <c:pt idx="0">
                  <c:v>%CV of Wts.</c:v>
                </c:pt>
              </c:strCache>
            </c:strRef>
          </c:tx>
          <c:spPr>
            <a:ln w="28575" cap="rnd">
              <a:solidFill>
                <a:schemeClr val="accent2"/>
              </a:solidFill>
              <a:round/>
            </a:ln>
            <a:effectLst/>
          </c:spPr>
          <c:marker>
            <c:symbol val="none"/>
          </c:marker>
          <c:cat>
            <c:numRef>
              <c:f>Sheet4!$B$2:$B$102</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cat>
          <c:val>
            <c:numRef>
              <c:f>Sheet4!$G$2:$G$102</c:f>
              <c:numCache>
                <c:formatCode>General</c:formatCode>
                <c:ptCount val="101"/>
                <c:pt idx="0">
                  <c:v>61.608176200000003</c:v>
                </c:pt>
                <c:pt idx="1">
                  <c:v>61.623963500000002</c:v>
                </c:pt>
                <c:pt idx="2">
                  <c:v>61.639786399999998</c:v>
                </c:pt>
                <c:pt idx="3">
                  <c:v>61.655644899999999</c:v>
                </c:pt>
                <c:pt idx="4">
                  <c:v>61.671539099999997</c:v>
                </c:pt>
                <c:pt idx="5">
                  <c:v>61.687469</c:v>
                </c:pt>
                <c:pt idx="6">
                  <c:v>61.7034345</c:v>
                </c:pt>
                <c:pt idx="7">
                  <c:v>61.719435699999998</c:v>
                </c:pt>
                <c:pt idx="8">
                  <c:v>61.735472700000003</c:v>
                </c:pt>
                <c:pt idx="9">
                  <c:v>61.751545399999998</c:v>
                </c:pt>
                <c:pt idx="10">
                  <c:v>61.767653799999998</c:v>
                </c:pt>
                <c:pt idx="11">
                  <c:v>61.783797999999997</c:v>
                </c:pt>
                <c:pt idx="12">
                  <c:v>61.799978000000003</c:v>
                </c:pt>
                <c:pt idx="13">
                  <c:v>61.816193800000001</c:v>
                </c:pt>
                <c:pt idx="14">
                  <c:v>61.832445399999997</c:v>
                </c:pt>
                <c:pt idx="15">
                  <c:v>61.848732800000001</c:v>
                </c:pt>
                <c:pt idx="16">
                  <c:v>61.865056099999997</c:v>
                </c:pt>
                <c:pt idx="17">
                  <c:v>61.8814153</c:v>
                </c:pt>
                <c:pt idx="18">
                  <c:v>61.897810300000003</c:v>
                </c:pt>
                <c:pt idx="19">
                  <c:v>61.914241199999999</c:v>
                </c:pt>
                <c:pt idx="20">
                  <c:v>61.930708099999997</c:v>
                </c:pt>
                <c:pt idx="21">
                  <c:v>61.947210800000001</c:v>
                </c:pt>
                <c:pt idx="22">
                  <c:v>61.9637496</c:v>
                </c:pt>
                <c:pt idx="23">
                  <c:v>61.980324199999998</c:v>
                </c:pt>
                <c:pt idx="24">
                  <c:v>61.996934899999999</c:v>
                </c:pt>
                <c:pt idx="25">
                  <c:v>62.013581600000002</c:v>
                </c:pt>
                <c:pt idx="26">
                  <c:v>62.030264299999999</c:v>
                </c:pt>
                <c:pt idx="27">
                  <c:v>62.046982999999997</c:v>
                </c:pt>
                <c:pt idx="28">
                  <c:v>62.063737699999997</c:v>
                </c:pt>
                <c:pt idx="29">
                  <c:v>62.0805285</c:v>
                </c:pt>
                <c:pt idx="30">
                  <c:v>62.097355399999998</c:v>
                </c:pt>
                <c:pt idx="31">
                  <c:v>62.114218399999999</c:v>
                </c:pt>
                <c:pt idx="32">
                  <c:v>62.131117500000002</c:v>
                </c:pt>
                <c:pt idx="33">
                  <c:v>62.148052700000001</c:v>
                </c:pt>
                <c:pt idx="34">
                  <c:v>62.165024099999997</c:v>
                </c:pt>
                <c:pt idx="35">
                  <c:v>62.182031600000002</c:v>
                </c:pt>
                <c:pt idx="36">
                  <c:v>62.199075299999997</c:v>
                </c:pt>
                <c:pt idx="37">
                  <c:v>62.216155200000003</c:v>
                </c:pt>
                <c:pt idx="38">
                  <c:v>62.233271299999998</c:v>
                </c:pt>
                <c:pt idx="39">
                  <c:v>62.250423599999998</c:v>
                </c:pt>
                <c:pt idx="40">
                  <c:v>62.267612200000002</c:v>
                </c:pt>
                <c:pt idx="41">
                  <c:v>62.284837000000003</c:v>
                </c:pt>
                <c:pt idx="42">
                  <c:v>62.302098100000002</c:v>
                </c:pt>
                <c:pt idx="43">
                  <c:v>62.319395499999999</c:v>
                </c:pt>
                <c:pt idx="44">
                  <c:v>62.336729099999999</c:v>
                </c:pt>
                <c:pt idx="45">
                  <c:v>62.354099099999999</c:v>
                </c:pt>
                <c:pt idx="46">
                  <c:v>62.371505399999997</c:v>
                </c:pt>
                <c:pt idx="47">
                  <c:v>62.3889481</c:v>
                </c:pt>
                <c:pt idx="48">
                  <c:v>62.406427100000002</c:v>
                </c:pt>
                <c:pt idx="49">
                  <c:v>62.423942500000003</c:v>
                </c:pt>
                <c:pt idx="50">
                  <c:v>62.441494400000003</c:v>
                </c:pt>
                <c:pt idx="51">
                  <c:v>62.459082600000002</c:v>
                </c:pt>
                <c:pt idx="52">
                  <c:v>62.4767072</c:v>
                </c:pt>
                <c:pt idx="53">
                  <c:v>62.494368299999998</c:v>
                </c:pt>
                <c:pt idx="54">
                  <c:v>62.512065900000003</c:v>
                </c:pt>
                <c:pt idx="55">
                  <c:v>62.5297999</c:v>
                </c:pt>
                <c:pt idx="56">
                  <c:v>62.547570399999998</c:v>
                </c:pt>
                <c:pt idx="57">
                  <c:v>62.565377400000003</c:v>
                </c:pt>
                <c:pt idx="58">
                  <c:v>62.583220900000001</c:v>
                </c:pt>
                <c:pt idx="59">
                  <c:v>62.601101</c:v>
                </c:pt>
                <c:pt idx="60">
                  <c:v>62.619017599999999</c:v>
                </c:pt>
                <c:pt idx="61">
                  <c:v>62.6369708</c:v>
                </c:pt>
                <c:pt idx="62">
                  <c:v>62.654960600000003</c:v>
                </c:pt>
                <c:pt idx="63">
                  <c:v>62.672986999999999</c:v>
                </c:pt>
                <c:pt idx="64">
                  <c:v>62.691049900000003</c:v>
                </c:pt>
                <c:pt idx="65">
                  <c:v>62.709149500000002</c:v>
                </c:pt>
                <c:pt idx="66">
                  <c:v>62.727285799999997</c:v>
                </c:pt>
                <c:pt idx="67">
                  <c:v>62.7454587</c:v>
                </c:pt>
                <c:pt idx="68">
                  <c:v>62.763668299999999</c:v>
                </c:pt>
                <c:pt idx="69">
                  <c:v>62.781914499999999</c:v>
                </c:pt>
                <c:pt idx="70">
                  <c:v>62.800197500000003</c:v>
                </c:pt>
                <c:pt idx="71">
                  <c:v>62.818517200000002</c:v>
                </c:pt>
                <c:pt idx="72">
                  <c:v>62.836873599999997</c:v>
                </c:pt>
                <c:pt idx="73">
                  <c:v>62.855266800000003</c:v>
                </c:pt>
                <c:pt idx="74">
                  <c:v>62.873696700000004</c:v>
                </c:pt>
                <c:pt idx="75">
                  <c:v>62.892163400000001</c:v>
                </c:pt>
                <c:pt idx="76">
                  <c:v>62.910666999999997</c:v>
                </c:pt>
                <c:pt idx="77">
                  <c:v>62.929207300000002</c:v>
                </c:pt>
                <c:pt idx="78">
                  <c:v>62.947784400000003</c:v>
                </c:pt>
                <c:pt idx="79">
                  <c:v>62.966398400000003</c:v>
                </c:pt>
                <c:pt idx="80">
                  <c:v>62.985049199999999</c:v>
                </c:pt>
                <c:pt idx="81">
                  <c:v>63.0037369</c:v>
                </c:pt>
                <c:pt idx="82">
                  <c:v>63.022461499999999</c:v>
                </c:pt>
                <c:pt idx="83">
                  <c:v>63.041223000000002</c:v>
                </c:pt>
                <c:pt idx="84">
                  <c:v>63.060021300000002</c:v>
                </c:pt>
                <c:pt idx="85">
                  <c:v>63.078856700000003</c:v>
                </c:pt>
                <c:pt idx="86">
                  <c:v>63.0977289</c:v>
                </c:pt>
                <c:pt idx="87">
                  <c:v>63.116638100000003</c:v>
                </c:pt>
                <c:pt idx="88">
                  <c:v>63.135584299999998</c:v>
                </c:pt>
                <c:pt idx="89">
                  <c:v>63.154567499999999</c:v>
                </c:pt>
                <c:pt idx="90">
                  <c:v>63.173587699999999</c:v>
                </c:pt>
                <c:pt idx="91">
                  <c:v>63.192644799999997</c:v>
                </c:pt>
                <c:pt idx="92">
                  <c:v>63.211739100000003</c:v>
                </c:pt>
                <c:pt idx="93">
                  <c:v>63.230870299999999</c:v>
                </c:pt>
                <c:pt idx="94">
                  <c:v>63.250038600000003</c:v>
                </c:pt>
                <c:pt idx="95">
                  <c:v>63.269244</c:v>
                </c:pt>
                <c:pt idx="96">
                  <c:v>63.288486499999998</c:v>
                </c:pt>
                <c:pt idx="97">
                  <c:v>63.307766100000002</c:v>
                </c:pt>
                <c:pt idx="98">
                  <c:v>63.327082799999999</c:v>
                </c:pt>
                <c:pt idx="99">
                  <c:v>63.346436599999997</c:v>
                </c:pt>
                <c:pt idx="100">
                  <c:v>63.365827600000003</c:v>
                </c:pt>
              </c:numCache>
            </c:numRef>
          </c:val>
          <c:smooth val="0"/>
          <c:extLst>
            <c:ext xmlns:c16="http://schemas.microsoft.com/office/drawing/2014/chart" uri="{C3380CC4-5D6E-409C-BE32-E72D297353CC}">
              <c16:uniqueId val="{00000001-1195-4C93-919A-EE5EEEF783B9}"/>
            </c:ext>
          </c:extLst>
        </c:ser>
        <c:dLbls>
          <c:showLegendKey val="0"/>
          <c:showVal val="0"/>
          <c:showCatName val="0"/>
          <c:showSerName val="0"/>
          <c:showPercent val="0"/>
          <c:showBubbleSize val="0"/>
        </c:dLbls>
        <c:marker val="1"/>
        <c:smooth val="0"/>
        <c:axId val="403858384"/>
        <c:axId val="403856088"/>
      </c:lineChart>
      <c:catAx>
        <c:axId val="40208368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lambda</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6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2076800"/>
        <c:crosses val="autoZero"/>
        <c:auto val="1"/>
        <c:lblAlgn val="ctr"/>
        <c:lblOffset val="100"/>
        <c:tickLblSkip val="10"/>
        <c:tickMarkSkip val="10"/>
        <c:noMultiLvlLbl val="0"/>
      </c:catAx>
      <c:valAx>
        <c:axId val="40207680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Sum of Wts.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2083688"/>
        <c:crosses val="autoZero"/>
        <c:crossBetween val="between"/>
      </c:valAx>
      <c:valAx>
        <c:axId val="403856088"/>
        <c:scaling>
          <c:orientation val="minMax"/>
          <c:max val="100"/>
          <c:min val="0"/>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%CV of Wts.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3858384"/>
        <c:crosses val="max"/>
        <c:crossBetween val="between"/>
      </c:valAx>
      <c:catAx>
        <c:axId val="403858384"/>
        <c:scaling>
          <c:orientation val="minMax"/>
        </c:scaling>
        <c:delete val="1"/>
        <c:axPos val="b"/>
        <c:numFmt formatCode="General" sourceLinked="1"/>
        <c:majorTickMark val="out"/>
        <c:minorTickMark val="none"/>
        <c:tickLblPos val="nextTo"/>
        <c:crossAx val="4038560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4"/>
          <c:order val="4"/>
          <c:tx>
            <c:strRef>
              <c:f>Sheet2!$G$1</c:f>
              <c:strCache>
                <c:ptCount val="1"/>
                <c:pt idx="0">
                  <c:v># farmers markets</c:v>
                </c:pt>
              </c:strCache>
            </c:strRef>
          </c:tx>
          <c:spPr>
            <a:gradFill flip="none" rotWithShape="1">
              <a:gsLst>
                <a:gs pos="0">
                  <a:schemeClr val="accent6">
                    <a:lumMod val="7000"/>
                    <a:lumOff val="93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solidFill>
            </a:ln>
            <a:effectLst/>
          </c:spPr>
          <c:invertIfNegative val="0"/>
          <c:val>
            <c:numRef>
              <c:f>Sheet2!$G$2:$G$13</c:f>
              <c:numCache>
                <c:formatCode>General</c:formatCode>
                <c:ptCount val="12"/>
                <c:pt idx="0">
                  <c:v>1339</c:v>
                </c:pt>
                <c:pt idx="1">
                  <c:v>261</c:v>
                </c:pt>
                <c:pt idx="2">
                  <c:v>551</c:v>
                </c:pt>
                <c:pt idx="3">
                  <c:v>510</c:v>
                </c:pt>
                <c:pt idx="4">
                  <c:v>782</c:v>
                </c:pt>
                <c:pt idx="5">
                  <c:v>1176</c:v>
                </c:pt>
                <c:pt idx="6">
                  <c:v>588</c:v>
                </c:pt>
                <c:pt idx="7">
                  <c:v>913</c:v>
                </c:pt>
                <c:pt idx="8">
                  <c:v>446</c:v>
                </c:pt>
                <c:pt idx="9">
                  <c:v>483</c:v>
                </c:pt>
                <c:pt idx="10">
                  <c:v>47</c:v>
                </c:pt>
                <c:pt idx="11">
                  <c:v>65</c:v>
                </c:pt>
              </c:numCache>
            </c:numRef>
          </c:val>
          <c:extLst>
            <c:ext xmlns:c16="http://schemas.microsoft.com/office/drawing/2014/chart" uri="{C3380CC4-5D6E-409C-BE32-E72D297353CC}">
              <c16:uniqueId val="{00000000-311A-41DF-AFB1-D539E91A4F88}"/>
            </c:ext>
          </c:extLst>
        </c:ser>
        <c:dLbls>
          <c:showLegendKey val="0"/>
          <c:showVal val="0"/>
          <c:showCatName val="0"/>
          <c:showSerName val="0"/>
          <c:showPercent val="0"/>
          <c:showBubbleSize val="0"/>
        </c:dLbls>
        <c:gapWidth val="219"/>
        <c:axId val="394308688"/>
        <c:axId val="394314592"/>
      </c:barChart>
      <c:lineChart>
        <c:grouping val="standard"/>
        <c:varyColors val="0"/>
        <c:ser>
          <c:idx val="0"/>
          <c:order val="0"/>
          <c:tx>
            <c:strRef>
              <c:f>Sheet2!$C$1</c:f>
              <c:strCache>
                <c:ptCount val="1"/>
                <c:pt idx="0">
                  <c:v>% Out of business</c:v>
                </c:pt>
              </c:strCache>
            </c:strRef>
          </c:tx>
          <c:spPr>
            <a:ln w="28575" cap="rnd">
              <a:solidFill>
                <a:schemeClr val="accent1"/>
              </a:solidFill>
              <a:round/>
            </a:ln>
            <a:effectLst/>
          </c:spPr>
          <c:marker>
            <c:symbol val="none"/>
          </c:marker>
          <c:cat>
            <c:numRef>
              <c:f>Sheet2!$B$2:$B$13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Sheet2!$C$2:$C$13</c:f>
              <c:numCache>
                <c:formatCode>General</c:formatCode>
                <c:ptCount val="12"/>
                <c:pt idx="0">
                  <c:v>25.914899999999999</c:v>
                </c:pt>
                <c:pt idx="1">
                  <c:v>21.839099999999998</c:v>
                </c:pt>
                <c:pt idx="2">
                  <c:v>31.397500000000001</c:v>
                </c:pt>
                <c:pt idx="3">
                  <c:v>28.039200000000001</c:v>
                </c:pt>
                <c:pt idx="4">
                  <c:v>28.900300000000001</c:v>
                </c:pt>
                <c:pt idx="5">
                  <c:v>21.428599999999999</c:v>
                </c:pt>
                <c:pt idx="6">
                  <c:v>22.2789</c:v>
                </c:pt>
                <c:pt idx="7">
                  <c:v>20.372399999999999</c:v>
                </c:pt>
                <c:pt idx="8">
                  <c:v>18.1614</c:v>
                </c:pt>
                <c:pt idx="9">
                  <c:v>12.215299999999999</c:v>
                </c:pt>
                <c:pt idx="10">
                  <c:v>10.638299999999999</c:v>
                </c:pt>
                <c:pt idx="11">
                  <c:v>12.307700000000001</c:v>
                </c:pt>
              </c:numCache>
            </c:numRef>
          </c:val>
          <c:smooth val="0"/>
          <c:extLst>
            <c:ext xmlns:c16="http://schemas.microsoft.com/office/drawing/2014/chart" uri="{C3380CC4-5D6E-409C-BE32-E72D297353CC}">
              <c16:uniqueId val="{00000001-311A-41DF-AFB1-D539E91A4F88}"/>
            </c:ext>
          </c:extLst>
        </c:ser>
        <c:ser>
          <c:idx val="1"/>
          <c:order val="1"/>
          <c:tx>
            <c:strRef>
              <c:f>Sheet2!$D$1</c:f>
              <c:strCache>
                <c:ptCount val="1"/>
                <c:pt idx="0">
                  <c:v>% Nonresponse</c:v>
                </c:pt>
              </c:strCache>
            </c:strRef>
          </c:tx>
          <c:spPr>
            <a:ln w="28575" cap="rnd">
              <a:solidFill>
                <a:schemeClr val="accent2"/>
              </a:solidFill>
              <a:round/>
            </a:ln>
            <a:effectLst/>
          </c:spPr>
          <c:marker>
            <c:symbol val="none"/>
          </c:marker>
          <c:cat>
            <c:numRef>
              <c:f>Sheet2!$B$2:$B$13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Sheet2!$D$2:$D$13</c:f>
              <c:numCache>
                <c:formatCode>General</c:formatCode>
                <c:ptCount val="12"/>
                <c:pt idx="0">
                  <c:v>48.618400000000001</c:v>
                </c:pt>
                <c:pt idx="1">
                  <c:v>50.191600000000001</c:v>
                </c:pt>
                <c:pt idx="2">
                  <c:v>43.920099999999998</c:v>
                </c:pt>
                <c:pt idx="3">
                  <c:v>41.960799999999999</c:v>
                </c:pt>
                <c:pt idx="4">
                  <c:v>42.1995</c:v>
                </c:pt>
                <c:pt idx="5">
                  <c:v>37.8401</c:v>
                </c:pt>
                <c:pt idx="6">
                  <c:v>34.523800000000001</c:v>
                </c:pt>
                <c:pt idx="7">
                  <c:v>34.392099999999999</c:v>
                </c:pt>
                <c:pt idx="8">
                  <c:v>36.9955</c:v>
                </c:pt>
                <c:pt idx="9">
                  <c:v>32.298099999999998</c:v>
                </c:pt>
                <c:pt idx="10">
                  <c:v>34.0426</c:v>
                </c:pt>
                <c:pt idx="11">
                  <c:v>18.461500000000001</c:v>
                </c:pt>
              </c:numCache>
            </c:numRef>
          </c:val>
          <c:smooth val="0"/>
          <c:extLst>
            <c:ext xmlns:c16="http://schemas.microsoft.com/office/drawing/2014/chart" uri="{C3380CC4-5D6E-409C-BE32-E72D297353CC}">
              <c16:uniqueId val="{00000002-311A-41DF-AFB1-D539E91A4F88}"/>
            </c:ext>
          </c:extLst>
        </c:ser>
        <c:ser>
          <c:idx val="2"/>
          <c:order val="2"/>
          <c:tx>
            <c:strRef>
              <c:f>Sheet2!$E$1</c:f>
              <c:strCache>
                <c:ptCount val="1"/>
                <c:pt idx="0">
                  <c:v>% Out of scope</c:v>
                </c:pt>
              </c:strCache>
            </c:strRef>
          </c:tx>
          <c:spPr>
            <a:ln w="28575" cap="rnd">
              <a:solidFill>
                <a:srgbClr val="7030A0"/>
              </a:solidFill>
              <a:round/>
            </a:ln>
            <a:effectLst/>
          </c:spPr>
          <c:marker>
            <c:symbol val="none"/>
          </c:marker>
          <c:cat>
            <c:numRef>
              <c:f>Sheet2!$B$2:$B$13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Sheet2!$E$2:$E$13</c:f>
              <c:numCache>
                <c:formatCode>General</c:formatCode>
                <c:ptCount val="12"/>
                <c:pt idx="0">
                  <c:v>2.5392100000000002</c:v>
                </c:pt>
                <c:pt idx="1">
                  <c:v>4.9808399999999997</c:v>
                </c:pt>
                <c:pt idx="2">
                  <c:v>4.53721</c:v>
                </c:pt>
                <c:pt idx="3">
                  <c:v>4.9019599999999999</c:v>
                </c:pt>
                <c:pt idx="4">
                  <c:v>4.3478300000000001</c:v>
                </c:pt>
                <c:pt idx="5">
                  <c:v>5.2721099999999996</c:v>
                </c:pt>
                <c:pt idx="6">
                  <c:v>5.6122399999999999</c:v>
                </c:pt>
                <c:pt idx="7">
                  <c:v>3.83352</c:v>
                </c:pt>
                <c:pt idx="8">
                  <c:v>3.1390099999999999</c:v>
                </c:pt>
                <c:pt idx="9">
                  <c:v>3.1055899999999999</c:v>
                </c:pt>
                <c:pt idx="10">
                  <c:v>2.1276600000000001</c:v>
                </c:pt>
                <c:pt idx="11">
                  <c:v>4.61538</c:v>
                </c:pt>
              </c:numCache>
            </c:numRef>
          </c:val>
          <c:smooth val="0"/>
          <c:extLst>
            <c:ext xmlns:c16="http://schemas.microsoft.com/office/drawing/2014/chart" uri="{C3380CC4-5D6E-409C-BE32-E72D297353CC}">
              <c16:uniqueId val="{00000003-311A-41DF-AFB1-D539E91A4F88}"/>
            </c:ext>
          </c:extLst>
        </c:ser>
        <c:ser>
          <c:idx val="3"/>
          <c:order val="3"/>
          <c:tx>
            <c:strRef>
              <c:f>Sheet2!$F$1</c:f>
              <c:strCache>
                <c:ptCount val="1"/>
                <c:pt idx="0">
                  <c:v>% In scope</c:v>
                </c:pt>
              </c:strCache>
            </c:strRef>
          </c:tx>
          <c:spPr>
            <a:ln w="28575" cap="rnd">
              <a:solidFill>
                <a:schemeClr val="accent4"/>
              </a:solidFill>
              <a:round/>
            </a:ln>
            <a:effectLst/>
          </c:spPr>
          <c:marker>
            <c:symbol val="none"/>
          </c:marker>
          <c:cat>
            <c:numRef>
              <c:f>Sheet2!$B$2:$B$13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Sheet2!$F$2:$F$13</c:f>
              <c:numCache>
                <c:formatCode>General</c:formatCode>
                <c:ptCount val="12"/>
                <c:pt idx="0">
                  <c:v>22.927600000000002</c:v>
                </c:pt>
                <c:pt idx="1">
                  <c:v>22.988499999999998</c:v>
                </c:pt>
                <c:pt idx="2">
                  <c:v>20.145199999999999</c:v>
                </c:pt>
                <c:pt idx="3">
                  <c:v>25.097999999999999</c:v>
                </c:pt>
                <c:pt idx="4">
                  <c:v>24.552399999999999</c:v>
                </c:pt>
                <c:pt idx="5">
                  <c:v>35.459200000000003</c:v>
                </c:pt>
                <c:pt idx="6">
                  <c:v>37.585000000000001</c:v>
                </c:pt>
                <c:pt idx="7">
                  <c:v>41.402000000000001</c:v>
                </c:pt>
                <c:pt idx="8">
                  <c:v>41.704000000000001</c:v>
                </c:pt>
                <c:pt idx="9">
                  <c:v>52.381</c:v>
                </c:pt>
                <c:pt idx="10">
                  <c:v>53.191499999999998</c:v>
                </c:pt>
                <c:pt idx="11">
                  <c:v>64.615399999999994</c:v>
                </c:pt>
              </c:numCache>
            </c:numRef>
          </c:val>
          <c:smooth val="0"/>
          <c:extLst>
            <c:ext xmlns:c16="http://schemas.microsoft.com/office/drawing/2014/chart" uri="{C3380CC4-5D6E-409C-BE32-E72D297353CC}">
              <c16:uniqueId val="{00000004-311A-41DF-AFB1-D539E91A4F88}"/>
            </c:ext>
          </c:extLst>
        </c:ser>
        <c:dLbls>
          <c:showLegendKey val="0"/>
          <c:showVal val="0"/>
          <c:showCatName val="0"/>
          <c:showSerName val="0"/>
          <c:showPercent val="0"/>
          <c:showBubbleSize val="0"/>
        </c:dLbls>
        <c:marker val="1"/>
        <c:smooth val="0"/>
        <c:axId val="394322136"/>
        <c:axId val="394324104"/>
      </c:lineChart>
      <c:catAx>
        <c:axId val="3943221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Record Update 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4324104"/>
        <c:crosses val="autoZero"/>
        <c:auto val="1"/>
        <c:lblAlgn val="ctr"/>
        <c:lblOffset val="100"/>
        <c:noMultiLvlLbl val="0"/>
      </c:catAx>
      <c:valAx>
        <c:axId val="394324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 records in status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4322136"/>
        <c:crosses val="autoZero"/>
        <c:crossBetween val="between"/>
      </c:valAx>
      <c:valAx>
        <c:axId val="394314592"/>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 AMS Records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4308688"/>
        <c:crosses val="max"/>
        <c:crossBetween val="between"/>
      </c:valAx>
      <c:catAx>
        <c:axId val="394308688"/>
        <c:scaling>
          <c:orientation val="minMax"/>
        </c:scaling>
        <c:delete val="1"/>
        <c:axPos val="b"/>
        <c:majorTickMark val="out"/>
        <c:minorTickMark val="none"/>
        <c:tickLblPos val="nextTo"/>
        <c:crossAx val="394314592"/>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8056485182625"/>
          <c:y val="4.0925023301297235E-2"/>
          <c:w val="0.75999578452272587"/>
          <c:h val="0.60790013293199074"/>
        </c:manualLayout>
      </c:layout>
      <c:barChart>
        <c:barDir val="col"/>
        <c:grouping val="clustered"/>
        <c:varyColors val="0"/>
        <c:ser>
          <c:idx val="4"/>
          <c:order val="3"/>
          <c:tx>
            <c:strRef>
              <c:f>Sheet2!$E$2</c:f>
              <c:strCache>
                <c:ptCount val="1"/>
                <c:pt idx="0">
                  <c:v># farmers markets</c:v>
                </c:pt>
              </c:strCache>
            </c:strRef>
          </c:t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a:effectLst/>
          </c:spPr>
          <c:invertIfNegative val="0"/>
          <c:val>
            <c:numRef>
              <c:f>Sheet2!$E$3:$E$14</c:f>
              <c:numCache>
                <c:formatCode>General</c:formatCode>
                <c:ptCount val="12"/>
                <c:pt idx="0">
                  <c:v>307</c:v>
                </c:pt>
                <c:pt idx="1">
                  <c:v>60</c:v>
                </c:pt>
                <c:pt idx="2">
                  <c:v>111</c:v>
                </c:pt>
                <c:pt idx="3">
                  <c:v>128</c:v>
                </c:pt>
                <c:pt idx="4">
                  <c:v>192</c:v>
                </c:pt>
                <c:pt idx="5">
                  <c:v>417</c:v>
                </c:pt>
                <c:pt idx="6">
                  <c:v>221</c:v>
                </c:pt>
                <c:pt idx="7">
                  <c:v>378</c:v>
                </c:pt>
                <c:pt idx="8">
                  <c:v>186</c:v>
                </c:pt>
                <c:pt idx="9">
                  <c:v>253</c:v>
                </c:pt>
                <c:pt idx="10">
                  <c:v>25</c:v>
                </c:pt>
                <c:pt idx="11">
                  <c:v>42</c:v>
                </c:pt>
              </c:numCache>
            </c:numRef>
          </c:val>
          <c:extLst>
            <c:ext xmlns:c16="http://schemas.microsoft.com/office/drawing/2014/chart" uri="{C3380CC4-5D6E-409C-BE32-E72D297353CC}">
              <c16:uniqueId val="{00000000-9814-4842-90AD-B5224E91EF3B}"/>
            </c:ext>
          </c:extLst>
        </c:ser>
        <c:dLbls>
          <c:showLegendKey val="0"/>
          <c:showVal val="0"/>
          <c:showCatName val="0"/>
          <c:showSerName val="0"/>
          <c:showPercent val="0"/>
          <c:showBubbleSize val="0"/>
        </c:dLbls>
        <c:gapWidth val="219"/>
        <c:axId val="488369032"/>
        <c:axId val="488359520"/>
      </c:barChart>
      <c:lineChart>
        <c:grouping val="standard"/>
        <c:varyColors val="0"/>
        <c:ser>
          <c:idx val="1"/>
          <c:order val="0"/>
          <c:tx>
            <c:strRef>
              <c:f>Sheet2!$B$2</c:f>
              <c:strCache>
                <c:ptCount val="1"/>
                <c:pt idx="0">
                  <c:v>% Reporting Match Rate</c:v>
                </c:pt>
              </c:strCache>
            </c:strRef>
          </c:tx>
          <c:spPr>
            <a:ln w="28575" cap="rnd">
              <a:solidFill>
                <a:schemeClr val="accent2"/>
              </a:solidFill>
              <a:round/>
            </a:ln>
            <a:effectLst/>
          </c:spPr>
          <c:marker>
            <c:symbol val="none"/>
          </c:marker>
          <c:cat>
            <c:numRef>
              <c:f>Sheet2!$A$3:$A$14</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Sheet2!$B$3:$B$14</c:f>
              <c:numCache>
                <c:formatCode>0%</c:formatCode>
                <c:ptCount val="12"/>
                <c:pt idx="0">
                  <c:v>0.61509199999999997</c:v>
                </c:pt>
                <c:pt idx="1">
                  <c:v>0.64277799999999996</c:v>
                </c:pt>
                <c:pt idx="2">
                  <c:v>0.670871</c:v>
                </c:pt>
                <c:pt idx="3">
                  <c:v>0.71041699999999997</c:v>
                </c:pt>
                <c:pt idx="4">
                  <c:v>0.70763900000000002</c:v>
                </c:pt>
                <c:pt idx="5">
                  <c:v>0.76730600000000004</c:v>
                </c:pt>
                <c:pt idx="6">
                  <c:v>0.78612400000000004</c:v>
                </c:pt>
                <c:pt idx="7">
                  <c:v>0.779806</c:v>
                </c:pt>
                <c:pt idx="8">
                  <c:v>0.79354800000000003</c:v>
                </c:pt>
                <c:pt idx="9">
                  <c:v>0.79314899999999999</c:v>
                </c:pt>
                <c:pt idx="10">
                  <c:v>0.782667</c:v>
                </c:pt>
                <c:pt idx="11">
                  <c:v>0.83492100000000002</c:v>
                </c:pt>
              </c:numCache>
            </c:numRef>
          </c:val>
          <c:smooth val="0"/>
          <c:extLst>
            <c:ext xmlns:c16="http://schemas.microsoft.com/office/drawing/2014/chart" uri="{C3380CC4-5D6E-409C-BE32-E72D297353CC}">
              <c16:uniqueId val="{00000001-9814-4842-90AD-B5224E91EF3B}"/>
            </c:ext>
          </c:extLst>
        </c:ser>
        <c:ser>
          <c:idx val="2"/>
          <c:order val="1"/>
          <c:tx>
            <c:strRef>
              <c:f>Sheet2!$C$2</c:f>
              <c:strCache>
                <c:ptCount val="1"/>
                <c:pt idx="0">
                  <c:v>95% Lower CI</c:v>
                </c:pt>
              </c:strCache>
            </c:strRef>
          </c:tx>
          <c:spPr>
            <a:ln w="28575" cap="rnd">
              <a:solidFill>
                <a:schemeClr val="accent3"/>
              </a:solidFill>
              <a:round/>
            </a:ln>
            <a:effectLst/>
          </c:spPr>
          <c:marker>
            <c:symbol val="none"/>
          </c:marker>
          <c:cat>
            <c:numRef>
              <c:f>Sheet2!$A$3:$A$14</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Sheet2!$C$3:$C$14</c:f>
              <c:numCache>
                <c:formatCode>0%</c:formatCode>
                <c:ptCount val="12"/>
                <c:pt idx="0">
                  <c:v>0.59302783999999997</c:v>
                </c:pt>
                <c:pt idx="1">
                  <c:v>0.59637678000000005</c:v>
                </c:pt>
                <c:pt idx="2">
                  <c:v>0.63604970000000005</c:v>
                </c:pt>
                <c:pt idx="3">
                  <c:v>0.68552711</c:v>
                </c:pt>
                <c:pt idx="4">
                  <c:v>0.68527654000000005</c:v>
                </c:pt>
                <c:pt idx="5">
                  <c:v>0.75613618999999999</c:v>
                </c:pt>
                <c:pt idx="6">
                  <c:v>0.77229546000000004</c:v>
                </c:pt>
                <c:pt idx="7">
                  <c:v>0.77002331000000002</c:v>
                </c:pt>
                <c:pt idx="8">
                  <c:v>0.77826494000000002</c:v>
                </c:pt>
                <c:pt idx="9">
                  <c:v>0.78142763000000004</c:v>
                </c:pt>
                <c:pt idx="10">
                  <c:v>0.74145501999999996</c:v>
                </c:pt>
                <c:pt idx="11">
                  <c:v>0.80658204</c:v>
                </c:pt>
              </c:numCache>
            </c:numRef>
          </c:val>
          <c:smooth val="0"/>
          <c:extLst>
            <c:ext xmlns:c16="http://schemas.microsoft.com/office/drawing/2014/chart" uri="{C3380CC4-5D6E-409C-BE32-E72D297353CC}">
              <c16:uniqueId val="{00000002-9814-4842-90AD-B5224E91EF3B}"/>
            </c:ext>
          </c:extLst>
        </c:ser>
        <c:ser>
          <c:idx val="3"/>
          <c:order val="2"/>
          <c:tx>
            <c:strRef>
              <c:f>Sheet2!$D$2</c:f>
              <c:strCache>
                <c:ptCount val="1"/>
                <c:pt idx="0">
                  <c:v>95% Upper CI</c:v>
                </c:pt>
              </c:strCache>
            </c:strRef>
          </c:tx>
          <c:spPr>
            <a:ln w="28575" cap="rnd">
              <a:solidFill>
                <a:schemeClr val="accent4"/>
              </a:solidFill>
              <a:round/>
            </a:ln>
            <a:effectLst/>
          </c:spPr>
          <c:marker>
            <c:symbol val="none"/>
          </c:marker>
          <c:cat>
            <c:numRef>
              <c:f>Sheet2!$A$3:$A$14</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Sheet2!$D$3:$D$14</c:f>
              <c:numCache>
                <c:formatCode>0%</c:formatCode>
                <c:ptCount val="12"/>
                <c:pt idx="0">
                  <c:v>0.63715674</c:v>
                </c:pt>
                <c:pt idx="1">
                  <c:v>0.68917877000000005</c:v>
                </c:pt>
                <c:pt idx="2">
                  <c:v>0.70569203999999996</c:v>
                </c:pt>
                <c:pt idx="3">
                  <c:v>0.73530622000000001</c:v>
                </c:pt>
                <c:pt idx="4">
                  <c:v>0.73000124</c:v>
                </c:pt>
                <c:pt idx="5">
                  <c:v>0.77847611999999999</c:v>
                </c:pt>
                <c:pt idx="6">
                  <c:v>0.79995190999999999</c:v>
                </c:pt>
                <c:pt idx="7">
                  <c:v>0.78958868000000004</c:v>
                </c:pt>
                <c:pt idx="8">
                  <c:v>0.80883183000000003</c:v>
                </c:pt>
                <c:pt idx="9">
                  <c:v>0.80487012999999996</c:v>
                </c:pt>
                <c:pt idx="10">
                  <c:v>0.82387831</c:v>
                </c:pt>
                <c:pt idx="11">
                  <c:v>0.86325923000000004</c:v>
                </c:pt>
              </c:numCache>
            </c:numRef>
          </c:val>
          <c:smooth val="0"/>
          <c:extLst>
            <c:ext xmlns:c16="http://schemas.microsoft.com/office/drawing/2014/chart" uri="{C3380CC4-5D6E-409C-BE32-E72D297353CC}">
              <c16:uniqueId val="{00000003-9814-4842-90AD-B5224E91EF3B}"/>
            </c:ext>
          </c:extLst>
        </c:ser>
        <c:dLbls>
          <c:showLegendKey val="0"/>
          <c:showVal val="0"/>
          <c:showCatName val="0"/>
          <c:showSerName val="0"/>
          <c:showPercent val="0"/>
          <c:showBubbleSize val="0"/>
        </c:dLbls>
        <c:marker val="1"/>
        <c:smooth val="0"/>
        <c:axId val="488361816"/>
        <c:axId val="488367392"/>
      </c:lineChart>
      <c:catAx>
        <c:axId val="4883618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Record Update 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8367392"/>
        <c:crosses val="autoZero"/>
        <c:auto val="1"/>
        <c:lblAlgn val="ctr"/>
        <c:lblOffset val="100"/>
        <c:noMultiLvlLbl val="0"/>
      </c:catAx>
      <c:valAx>
        <c:axId val="488367392"/>
        <c:scaling>
          <c:orientation val="minMax"/>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Reporting Match Rate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8361816"/>
        <c:crosses val="autoZero"/>
        <c:crossBetween val="between"/>
      </c:valAx>
      <c:valAx>
        <c:axId val="488359520"/>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farmers markets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8369032"/>
        <c:crosses val="max"/>
        <c:crossBetween val="between"/>
      </c:valAx>
      <c:catAx>
        <c:axId val="488369032"/>
        <c:scaling>
          <c:orientation val="minMax"/>
        </c:scaling>
        <c:delete val="1"/>
        <c:axPos val="b"/>
        <c:majorTickMark val="out"/>
        <c:minorTickMark val="none"/>
        <c:tickLblPos val="nextTo"/>
        <c:crossAx val="4883595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0.09037</cdr:x>
      <cdr:y>0.89223</cdr:y>
    </cdr:from>
    <cdr:to>
      <cdr:x>0.25374</cdr:x>
      <cdr:y>0.97274</cdr:y>
    </cdr:to>
    <cdr:sp macro="" textlink="">
      <cdr:nvSpPr>
        <cdr:cNvPr id="2" name="TextBox 1">
          <a:extLst xmlns:a="http://schemas.openxmlformats.org/drawingml/2006/main">
            <a:ext uri="{FF2B5EF4-FFF2-40B4-BE49-F238E27FC236}">
              <a16:creationId xmlns:a16="http://schemas.microsoft.com/office/drawing/2014/main" id="{92D120C4-C4F7-4B80-8606-13B9116F4C78}"/>
            </a:ext>
          </a:extLst>
        </cdr:cNvPr>
        <cdr:cNvSpPr txBox="1"/>
      </cdr:nvSpPr>
      <cdr:spPr>
        <a:xfrm xmlns:a="http://schemas.openxmlformats.org/drawingml/2006/main">
          <a:off x="718417" y="3257118"/>
          <a:ext cx="1298639" cy="2938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ysClr val="windowText" lastClr="000000">
                  <a:alpha val="66000"/>
                </a:sysClr>
              </a:solidFill>
            </a:rPr>
            <a:t># AMS Records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6D8C16-4845-4C96-9805-9635DD5B041B}"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85FFC-EBB0-4B5A-B129-BB63D06C5ADA}" type="slidenum">
              <a:rPr lang="en-US" smtClean="0"/>
              <a:t>‹#›</a:t>
            </a:fld>
            <a:endParaRPr lang="en-US"/>
          </a:p>
        </p:txBody>
      </p:sp>
    </p:spTree>
    <p:extLst>
      <p:ext uri="{BB962C8B-B14F-4D97-AF65-F5344CB8AC3E}">
        <p14:creationId xmlns:p14="http://schemas.microsoft.com/office/powerpoint/2010/main" val="382284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Thank you for attending my presentation entitled “Progress in the Use of Web-Scraped List Frames and Capture-Recapture Methods: Insights from a National Farmers Market Managers Survey”</a:t>
            </a:r>
          </a:p>
          <a:p>
            <a:r>
              <a:rPr lang="en-US" sz="1200" kern="1200" dirty="0">
                <a:solidFill>
                  <a:schemeClr val="tx1"/>
                </a:solidFill>
                <a:effectLst/>
                <a:latin typeface="+mn-lt"/>
                <a:ea typeface="+mn-ea"/>
                <a:cs typeface="+mn-cs"/>
              </a:rPr>
              <a:t>As always, the findings and conclusions in this presentation are those of the author and should not be construed to represent any official USDA of U.S. Government determination or policy.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3E08B-E0EB-477E-AFB3-38EE5F977B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39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Once the two frames were overlapped, we examined its characteristics.</a:t>
            </a:r>
          </a:p>
          <a:p>
            <a:pPr lvl="0"/>
            <a:r>
              <a:rPr lang="en-US" sz="1200" kern="1200" dirty="0">
                <a:solidFill>
                  <a:schemeClr val="tx1"/>
                </a:solidFill>
                <a:effectLst/>
                <a:latin typeface="+mn-lt"/>
                <a:ea typeface="+mn-ea"/>
                <a:cs typeface="+mn-cs"/>
              </a:rPr>
              <a:t>We saw that records in the AMS frame were more likely to have postal addresses and telephone numbers.</a:t>
            </a:r>
          </a:p>
          <a:p>
            <a:pPr lvl="0"/>
            <a:r>
              <a:rPr lang="en-US" sz="1200" kern="1200" dirty="0">
                <a:solidFill>
                  <a:schemeClr val="tx1"/>
                </a:solidFill>
                <a:effectLst/>
                <a:latin typeface="+mn-lt"/>
                <a:ea typeface="+mn-ea"/>
                <a:cs typeface="+mn-cs"/>
              </a:rPr>
              <a:t>82.8% of AMS-only records and 85.3% of overlap records had postal addresses and telephone numbers, whereas 69.8% of web-scraped only records had addresses and phone numbers.</a:t>
            </a:r>
          </a:p>
          <a:p>
            <a:pPr lvl="0"/>
            <a:r>
              <a:rPr lang="en-US" sz="1200" kern="1200" dirty="0">
                <a:solidFill>
                  <a:schemeClr val="tx1"/>
                </a:solidFill>
                <a:effectLst/>
                <a:latin typeface="+mn-lt"/>
                <a:ea typeface="+mn-ea"/>
                <a:cs typeface="+mn-cs"/>
              </a:rPr>
              <a:t>Overlapped records tended to have more farmers markets in suburban and rural areas.</a:t>
            </a:r>
          </a:p>
          <a:p>
            <a:pPr lvl="0"/>
            <a:r>
              <a:rPr lang="en-US" sz="1200" kern="1200" dirty="0">
                <a:solidFill>
                  <a:schemeClr val="tx1"/>
                </a:solidFill>
                <a:effectLst/>
                <a:latin typeface="+mn-lt"/>
                <a:ea typeface="+mn-ea"/>
                <a:cs typeface="+mn-cs"/>
              </a:rPr>
              <a:t>19.5% of overlapped records were in suburban areas compared to 16.0% and 16.2% of AMS-only and web-scraped only records, respectively.</a:t>
            </a:r>
          </a:p>
          <a:p>
            <a:pPr lvl="0"/>
            <a:r>
              <a:rPr lang="en-US" sz="1200" kern="1200" dirty="0">
                <a:solidFill>
                  <a:schemeClr val="tx1"/>
                </a:solidFill>
                <a:effectLst/>
                <a:latin typeface="+mn-lt"/>
                <a:ea typeface="+mn-ea"/>
                <a:cs typeface="+mn-cs"/>
              </a:rPr>
              <a:t>Furthermore, 12.9% of overlapped records were in rural areas, compared to 7.2% and 9.1% of AMS-only and web-scraped-only records, respectively.</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10</a:t>
            </a:fld>
            <a:endParaRPr lang="en-US"/>
          </a:p>
        </p:txBody>
      </p:sp>
    </p:spTree>
    <p:extLst>
      <p:ext uri="{BB962C8B-B14F-4D97-AF65-F5344CB8AC3E}">
        <p14:creationId xmlns:p14="http://schemas.microsoft.com/office/powerpoint/2010/main" val="314279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Moving onto the sample design, the final sampling frame is the union of the AMS frame and web-scraped frame after record linkage and it contained 12,128 records.</a:t>
            </a:r>
          </a:p>
          <a:p>
            <a:pPr lvl="0"/>
            <a:r>
              <a:rPr lang="en-US" sz="1200" kern="1200" dirty="0">
                <a:solidFill>
                  <a:schemeClr val="tx1"/>
                </a:solidFill>
                <a:effectLst/>
                <a:latin typeface="+mn-lt"/>
                <a:ea typeface="+mn-ea"/>
                <a:cs typeface="+mn-cs"/>
              </a:rPr>
              <a:t>The AMS-only portion of the frame contained 1,973 records while the web-scraped only portion contained 4,145 records.  The overlap portion contained 6,001 records.</a:t>
            </a:r>
          </a:p>
          <a:p>
            <a:pPr lvl="0"/>
            <a:r>
              <a:rPr lang="en-US" sz="1200" kern="1200" dirty="0">
                <a:solidFill>
                  <a:schemeClr val="tx1"/>
                </a:solidFill>
                <a:effectLst/>
                <a:latin typeface="+mn-lt"/>
                <a:ea typeface="+mn-ea"/>
                <a:cs typeface="+mn-cs"/>
              </a:rPr>
              <a:t>Prior to sampling, records were stratified based on their:</a:t>
            </a:r>
          </a:p>
          <a:p>
            <a:pPr lvl="1"/>
            <a:r>
              <a:rPr lang="en-US" sz="1200" kern="1200" dirty="0">
                <a:solidFill>
                  <a:schemeClr val="tx1"/>
                </a:solidFill>
                <a:effectLst/>
                <a:latin typeface="+mn-lt"/>
                <a:ea typeface="+mn-ea"/>
                <a:cs typeface="+mn-cs"/>
              </a:rPr>
              <a:t>Frame and overlap status</a:t>
            </a:r>
          </a:p>
          <a:p>
            <a:pPr lvl="1"/>
            <a:r>
              <a:rPr lang="en-US" sz="1200" kern="1200" dirty="0">
                <a:solidFill>
                  <a:schemeClr val="tx1"/>
                </a:solidFill>
                <a:effectLst/>
                <a:latin typeface="+mn-lt"/>
                <a:ea typeface="+mn-ea"/>
                <a:cs typeface="+mn-cs"/>
              </a:rPr>
              <a:t>Census Division</a:t>
            </a:r>
          </a:p>
          <a:p>
            <a:pPr lvl="1"/>
            <a:r>
              <a:rPr lang="en-US" sz="1200" kern="1200" dirty="0">
                <a:solidFill>
                  <a:schemeClr val="tx1"/>
                </a:solidFill>
                <a:effectLst/>
                <a:latin typeface="+mn-lt"/>
                <a:ea typeface="+mn-ea"/>
                <a:cs typeface="+mn-cs"/>
              </a:rPr>
              <a:t>Urbanicity status and</a:t>
            </a:r>
          </a:p>
          <a:p>
            <a:pPr lvl="1"/>
            <a:r>
              <a:rPr lang="en-US" sz="1200" kern="1200" dirty="0">
                <a:solidFill>
                  <a:schemeClr val="tx1"/>
                </a:solidFill>
                <a:effectLst/>
                <a:latin typeface="+mn-lt"/>
                <a:ea typeface="+mn-ea"/>
                <a:cs typeface="+mn-cs"/>
              </a:rPr>
              <a:t>Type of contact information.</a:t>
            </a:r>
          </a:p>
          <a:p>
            <a:pPr lvl="0"/>
            <a:r>
              <a:rPr lang="en-US" sz="1200" kern="1200" dirty="0">
                <a:solidFill>
                  <a:schemeClr val="tx1"/>
                </a:solidFill>
                <a:effectLst/>
                <a:latin typeface="+mn-lt"/>
                <a:ea typeface="+mn-ea"/>
                <a:cs typeface="+mn-cs"/>
              </a:rPr>
              <a:t>These strata were collapsed into 15 final strata.</a:t>
            </a:r>
          </a:p>
          <a:p>
            <a:pPr lvl="0"/>
            <a:r>
              <a:rPr lang="en-US" sz="1200" kern="1200" dirty="0">
                <a:solidFill>
                  <a:schemeClr val="tx1"/>
                </a:solidFill>
                <a:effectLst/>
                <a:latin typeface="+mn-lt"/>
                <a:ea typeface="+mn-ea"/>
                <a:cs typeface="+mn-cs"/>
              </a:rPr>
              <a:t>A stratified systematic sample was drawn that targeted a farmers market number CV of 2% assuming a 60% response rate and a 70% in-scope rate.</a:t>
            </a:r>
          </a:p>
          <a:p>
            <a:r>
              <a:rPr lang="en-US" sz="1200" kern="1200" dirty="0">
                <a:solidFill>
                  <a:schemeClr val="tx1"/>
                </a:solidFill>
                <a:effectLst/>
                <a:latin typeface="+mn-lt"/>
                <a:ea typeface="+mn-ea"/>
                <a:cs typeface="+mn-cs"/>
              </a:rPr>
              <a:t>A single sample of 10,000 records was drawn at one time. The AMS-only portion contained 1,552 records while the web-scraped only portion contained 2,447 records.  All 6,001 overlapped records were included in the sample.</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11</a:t>
            </a:fld>
            <a:endParaRPr lang="en-US"/>
          </a:p>
        </p:txBody>
      </p:sp>
    </p:spTree>
    <p:extLst>
      <p:ext uri="{BB962C8B-B14F-4D97-AF65-F5344CB8AC3E}">
        <p14:creationId xmlns:p14="http://schemas.microsoft.com/office/powerpoint/2010/main" val="104975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Some characteristics of the sample became apparent after data collection.</a:t>
            </a:r>
          </a:p>
          <a:p>
            <a:pPr lvl="0"/>
            <a:r>
              <a:rPr lang="en-US" sz="1200" kern="1200" dirty="0">
                <a:solidFill>
                  <a:schemeClr val="tx1"/>
                </a:solidFill>
                <a:effectLst/>
                <a:latin typeface="+mn-lt"/>
                <a:ea typeface="+mn-ea"/>
                <a:cs typeface="+mn-cs"/>
              </a:rPr>
              <a:t>The overall response rate as calculated using the response rate 4 calculation from AAPOR, is 58.8%.   This is very close to the expected response rate when determining the sample size.</a:t>
            </a:r>
          </a:p>
          <a:p>
            <a:pPr lvl="0"/>
            <a:r>
              <a:rPr lang="en-US" sz="1200" kern="1200" dirty="0">
                <a:solidFill>
                  <a:schemeClr val="tx1"/>
                </a:solidFill>
                <a:effectLst/>
                <a:latin typeface="+mn-lt"/>
                <a:ea typeface="+mn-ea"/>
                <a:cs typeface="+mn-cs"/>
              </a:rPr>
              <a:t>The in-scope rate, which is the percent of respondents who indicated they were an operating farmers market in 2019, is higher for overlapped records than non-overlapped records.  </a:t>
            </a:r>
          </a:p>
          <a:p>
            <a:pPr lvl="0"/>
            <a:r>
              <a:rPr lang="en-US" sz="1200" kern="1200" dirty="0">
                <a:solidFill>
                  <a:schemeClr val="tx1"/>
                </a:solidFill>
                <a:effectLst/>
                <a:latin typeface="+mn-lt"/>
                <a:ea typeface="+mn-ea"/>
                <a:cs typeface="+mn-cs"/>
              </a:rPr>
              <a:t>34.3% of overlapped records reported being operating farmers markets, whereas 26.0% of AMS-only records and 21.9% of web-scraped only records reported being operating farmers markets.</a:t>
            </a:r>
          </a:p>
          <a:p>
            <a:r>
              <a:rPr lang="en-US" sz="1200" kern="1200" dirty="0">
                <a:solidFill>
                  <a:schemeClr val="tx1"/>
                </a:solidFill>
                <a:effectLst/>
                <a:latin typeface="+mn-lt"/>
                <a:ea typeface="+mn-ea"/>
                <a:cs typeface="+mn-cs"/>
              </a:rPr>
              <a:t>The web-scraped only sample had a higher nonresponse rate at 46.1% than the AMS sample, which had a 40.8% nonresponse rate for the AMS-only sample and a 39.3% nonresponse rate for the overlapped sample.</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12</a:t>
            </a:fld>
            <a:endParaRPr lang="en-US"/>
          </a:p>
        </p:txBody>
      </p:sp>
    </p:spTree>
    <p:extLst>
      <p:ext uri="{BB962C8B-B14F-4D97-AF65-F5344CB8AC3E}">
        <p14:creationId xmlns:p14="http://schemas.microsoft.com/office/powerpoint/2010/main" val="390483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adjusted for coverage in the primary frame using a logistic model based on the responding records in the secondary frame.</a:t>
            </a:r>
          </a:p>
          <a:p>
            <a:pPr lvl="0"/>
            <a:r>
              <a:rPr lang="en-US" sz="1200" kern="1200" dirty="0">
                <a:solidFill>
                  <a:schemeClr val="tx1"/>
                </a:solidFill>
                <a:effectLst/>
                <a:latin typeface="+mn-lt"/>
                <a:ea typeface="+mn-ea"/>
                <a:cs typeface="+mn-cs"/>
              </a:rPr>
              <a:t>Each record on the secondary frame was classified as 1 if it was also on the primary frame, otherwise it was classified as 0.</a:t>
            </a:r>
          </a:p>
          <a:p>
            <a:pPr lvl="0"/>
            <a:r>
              <a:rPr lang="en-US" sz="1200" kern="1200" dirty="0">
                <a:solidFill>
                  <a:schemeClr val="tx1"/>
                </a:solidFill>
                <a:effectLst/>
                <a:latin typeface="+mn-lt"/>
                <a:ea typeface="+mn-ea"/>
                <a:cs typeface="+mn-cs"/>
              </a:rPr>
              <a:t>Covariates were selected from the frame and survey data to account for differential catchability of the different farmers markets.</a:t>
            </a:r>
          </a:p>
          <a:p>
            <a:pPr lvl="0"/>
            <a:r>
              <a:rPr lang="en-US" sz="1200" kern="1200" dirty="0">
                <a:solidFill>
                  <a:schemeClr val="tx1"/>
                </a:solidFill>
                <a:effectLst/>
                <a:latin typeface="+mn-lt"/>
                <a:ea typeface="+mn-ea"/>
                <a:cs typeface="+mn-cs"/>
              </a:rPr>
              <a:t>The model was then used to estimate the probabilities of coverage, and hence the coverage adjustment, for the responding records on the primary frame.</a:t>
            </a:r>
          </a:p>
          <a:p>
            <a:pPr lvl="0"/>
            <a:r>
              <a:rPr lang="en-US" sz="1200" kern="1200" dirty="0">
                <a:solidFill>
                  <a:schemeClr val="tx1"/>
                </a:solidFill>
                <a:effectLst/>
                <a:latin typeface="+mn-lt"/>
                <a:ea typeface="+mn-ea"/>
                <a:cs typeface="+mn-cs"/>
              </a:rPr>
              <a:t>A logistic model was also used to create nonresponse weight adjustments.</a:t>
            </a:r>
          </a:p>
          <a:p>
            <a:pPr lvl="0"/>
            <a:r>
              <a:rPr lang="en-US" sz="1200" kern="1200" dirty="0">
                <a:solidFill>
                  <a:schemeClr val="tx1"/>
                </a:solidFill>
                <a:effectLst/>
                <a:latin typeface="+mn-lt"/>
                <a:ea typeface="+mn-ea"/>
                <a:cs typeface="+mn-cs"/>
              </a:rPr>
              <a:t>Each list frame was treated as the primary list frame.</a:t>
            </a:r>
          </a:p>
          <a:p>
            <a:pPr lvl="0"/>
            <a:r>
              <a:rPr lang="en-US" sz="1200" kern="1200" dirty="0">
                <a:solidFill>
                  <a:schemeClr val="tx1"/>
                </a:solidFill>
                <a:effectLst/>
                <a:latin typeface="+mn-lt"/>
                <a:ea typeface="+mn-ea"/>
                <a:cs typeface="+mn-cs"/>
              </a:rPr>
              <a:t>Records only on the primary list frame get a coverage weight adjustment.</a:t>
            </a:r>
          </a:p>
          <a:p>
            <a:pPr lvl="0"/>
            <a:r>
              <a:rPr lang="en-US" sz="1200" kern="1200" dirty="0">
                <a:solidFill>
                  <a:schemeClr val="tx1"/>
                </a:solidFill>
                <a:effectLst/>
                <a:latin typeface="+mn-lt"/>
                <a:ea typeface="+mn-ea"/>
                <a:cs typeface="+mn-cs"/>
              </a:rPr>
              <a:t>This means that a record may receive one set of weights if it was only on one list, or it may receive two sets of weights if it was on both lists.</a:t>
            </a:r>
          </a:p>
          <a:p>
            <a:r>
              <a:rPr lang="en-US" sz="1200" kern="1200" dirty="0">
                <a:solidFill>
                  <a:schemeClr val="tx1"/>
                </a:solidFill>
                <a:effectLst/>
                <a:latin typeface="+mn-lt"/>
                <a:ea typeface="+mn-ea"/>
                <a:cs typeface="+mn-cs"/>
              </a:rPr>
              <a:t>Finally, adjustment for nonresponse did not depend on whether the records is on the primary list frame, the secondary list frame or both.</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13</a:t>
            </a:fld>
            <a:endParaRPr lang="en-US"/>
          </a:p>
        </p:txBody>
      </p:sp>
    </p:spTree>
    <p:extLst>
      <p:ext uri="{BB962C8B-B14F-4D97-AF65-F5344CB8AC3E}">
        <p14:creationId xmlns:p14="http://schemas.microsoft.com/office/powerpoint/2010/main" val="363461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composite estimator for population totals is the sum of the weighted estimate for the AMS-only records, the weighted estimate for the web-scraped only records and the weighted fractional portions of the estimate from each frame for the overlap records.</a:t>
            </a:r>
          </a:p>
          <a:p>
            <a:pPr lvl="0"/>
            <a:r>
              <a:rPr lang="en-US" sz="1200" kern="1200" dirty="0">
                <a:solidFill>
                  <a:schemeClr val="tx1"/>
                </a:solidFill>
                <a:effectLst/>
                <a:latin typeface="+mn-lt"/>
                <a:ea typeface="+mn-ea"/>
                <a:cs typeface="+mn-cs"/>
              </a:rPr>
              <a:t>The subscript AMS indicates that the record was present on the AMS list frame, and the W-S subscript indicates that the record was present on the web-scraped list frame.</a:t>
            </a:r>
          </a:p>
          <a:p>
            <a:pPr lvl="0"/>
            <a:r>
              <a:rPr lang="en-US" sz="1200" kern="1200" dirty="0">
                <a:solidFill>
                  <a:schemeClr val="tx1"/>
                </a:solidFill>
                <a:effectLst/>
                <a:latin typeface="+mn-lt"/>
                <a:ea typeface="+mn-ea"/>
                <a:cs typeface="+mn-cs"/>
              </a:rPr>
              <a:t>Lambda determines the relative weight given to each set of adjusted weights.</a:t>
            </a:r>
          </a:p>
          <a:p>
            <a:pPr lvl="0"/>
            <a:r>
              <a:rPr lang="en-US" sz="1200" kern="1200" dirty="0">
                <a:solidFill>
                  <a:schemeClr val="tx1"/>
                </a:solidFill>
                <a:effectLst/>
                <a:latin typeface="+mn-lt"/>
                <a:ea typeface="+mn-ea"/>
                <a:cs typeface="+mn-cs"/>
              </a:rPr>
              <a:t>We estimated the variances using the delete-a-group jackknife variance estimator.</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14</a:t>
            </a:fld>
            <a:endParaRPr lang="en-US"/>
          </a:p>
        </p:txBody>
      </p:sp>
    </p:spTree>
    <p:extLst>
      <p:ext uri="{BB962C8B-B14F-4D97-AF65-F5344CB8AC3E}">
        <p14:creationId xmlns:p14="http://schemas.microsoft.com/office/powerpoint/2010/main" val="297889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performed a sensitivity analysis for the choice of lambda and found the it had very little effect on the farmers market number estimate or its CV.</a:t>
            </a:r>
          </a:p>
          <a:p>
            <a:pPr lvl="0"/>
            <a:r>
              <a:rPr lang="en-US" sz="1200" kern="1200" dirty="0">
                <a:solidFill>
                  <a:schemeClr val="tx1"/>
                </a:solidFill>
                <a:effectLst/>
                <a:latin typeface="+mn-lt"/>
                <a:ea typeface="+mn-ea"/>
                <a:cs typeface="+mn-cs"/>
              </a:rPr>
              <a:t>This graph shows the changes in the farmers market population estimates and the CV of the final weights with changes in the value of lambda.</a:t>
            </a:r>
          </a:p>
          <a:p>
            <a:pPr lvl="0"/>
            <a:r>
              <a:rPr lang="en-US" sz="1200" kern="1200" dirty="0">
                <a:solidFill>
                  <a:schemeClr val="tx1"/>
                </a:solidFill>
                <a:effectLst/>
                <a:latin typeface="+mn-lt"/>
                <a:ea typeface="+mn-ea"/>
                <a:cs typeface="+mn-cs"/>
              </a:rPr>
              <a:t>The slopes of the lines are virtually flat indicating the choice of lambda did not influence the weights.</a:t>
            </a:r>
          </a:p>
          <a:p>
            <a:pPr lvl="0"/>
            <a:r>
              <a:rPr lang="en-US" sz="1200" kern="1200" dirty="0">
                <a:solidFill>
                  <a:schemeClr val="tx1"/>
                </a:solidFill>
                <a:effectLst/>
                <a:latin typeface="+mn-lt"/>
                <a:ea typeface="+mn-ea"/>
                <a:cs typeface="+mn-cs"/>
              </a:rPr>
              <a:t>We chose lambda to be 0.5 as this is consistent with other composite estimators used in survey research.</a:t>
            </a:r>
          </a:p>
          <a:p>
            <a:r>
              <a:rPr lang="en-US" sz="1200" kern="1200" dirty="0">
                <a:solidFill>
                  <a:schemeClr val="tx1"/>
                </a:solidFill>
                <a:effectLst/>
                <a:latin typeface="+mn-lt"/>
                <a:ea typeface="+mn-ea"/>
                <a:cs typeface="+mn-cs"/>
              </a:rPr>
              <a:t>This made the final published estimate of farmers markets in the U.S. be 8,140, with a standard error of 169.3.</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15</a:t>
            </a:fld>
            <a:endParaRPr lang="en-US"/>
          </a:p>
        </p:txBody>
      </p:sp>
    </p:spTree>
    <p:extLst>
      <p:ext uri="{BB962C8B-B14F-4D97-AF65-F5344CB8AC3E}">
        <p14:creationId xmlns:p14="http://schemas.microsoft.com/office/powerpoint/2010/main" val="2361107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conclusion, we used capture-recapture estimation because the union of the AMS and web-scraped lists did not cover the target population.</a:t>
            </a:r>
          </a:p>
          <a:p>
            <a:pPr lvl="0"/>
            <a:r>
              <a:rPr lang="en-US" sz="1200" kern="1200" dirty="0">
                <a:solidFill>
                  <a:schemeClr val="tx1"/>
                </a:solidFill>
                <a:effectLst/>
                <a:latin typeface="+mn-lt"/>
                <a:ea typeface="+mn-ea"/>
                <a:cs typeface="+mn-cs"/>
              </a:rPr>
              <a:t>The choice of a primary frame for estimation and coverage adjustment was not clear as each frame was of equal quality.</a:t>
            </a:r>
          </a:p>
          <a:p>
            <a:pPr lvl="0"/>
            <a:r>
              <a:rPr lang="en-US" sz="1200" kern="1200" dirty="0">
                <a:solidFill>
                  <a:schemeClr val="tx1"/>
                </a:solidFill>
                <a:effectLst/>
                <a:latin typeface="+mn-lt"/>
                <a:ea typeface="+mn-ea"/>
                <a:cs typeface="+mn-cs"/>
              </a:rPr>
              <a:t>This survey is the first capture-recapture study to utilize frame overlap information in the sample design.</a:t>
            </a:r>
          </a:p>
          <a:p>
            <a:pPr lvl="0"/>
            <a:r>
              <a:rPr lang="en-US" sz="1200" kern="1200" dirty="0">
                <a:solidFill>
                  <a:schemeClr val="tx1"/>
                </a:solidFill>
                <a:effectLst/>
                <a:latin typeface="+mn-lt"/>
                <a:ea typeface="+mn-ea"/>
                <a:cs typeface="+mn-cs"/>
              </a:rPr>
              <a:t>The composite estimator was advantageous in that it incorporated all information from both frames.</a:t>
            </a:r>
          </a:p>
          <a:p>
            <a:r>
              <a:rPr lang="en-US" sz="1200" kern="1200" dirty="0">
                <a:solidFill>
                  <a:schemeClr val="tx1"/>
                </a:solidFill>
                <a:effectLst/>
                <a:latin typeface="+mn-lt"/>
                <a:ea typeface="+mn-ea"/>
                <a:cs typeface="+mn-cs"/>
              </a:rPr>
              <a:t>Linking frames prior to sampling and using a composite estimator represent new advances in capture-recapture estimation for hard-to-reach populations.</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16</a:t>
            </a:fld>
            <a:endParaRPr lang="en-US"/>
          </a:p>
        </p:txBody>
      </p:sp>
    </p:spTree>
    <p:extLst>
      <p:ext uri="{BB962C8B-B14F-4D97-AF65-F5344CB8AC3E}">
        <p14:creationId xmlns:p14="http://schemas.microsoft.com/office/powerpoint/2010/main" val="358380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One research question arising from our findings is whether removing records without contact data introduced bias into the final estimates. </a:t>
            </a:r>
          </a:p>
          <a:p>
            <a:pPr lvl="0"/>
            <a:r>
              <a:rPr lang="en-US" sz="1200" kern="1200" dirty="0">
                <a:solidFill>
                  <a:schemeClr val="tx1"/>
                </a:solidFill>
                <a:effectLst/>
                <a:latin typeface="+mn-lt"/>
                <a:ea typeface="+mn-ea"/>
                <a:cs typeface="+mn-cs"/>
              </a:rPr>
              <a:t>Removing records without postal addresses or telephone numbers reduced the size of the AMS frame by 7.3% and the web-scraped frame by over 25%.</a:t>
            </a:r>
          </a:p>
          <a:p>
            <a:pPr lvl="0"/>
            <a:r>
              <a:rPr lang="en-US" sz="1200" kern="1200" dirty="0">
                <a:solidFill>
                  <a:schemeClr val="tx1"/>
                </a:solidFill>
                <a:effectLst/>
                <a:latin typeface="+mn-lt"/>
                <a:ea typeface="+mn-ea"/>
                <a:cs typeface="+mn-cs"/>
              </a:rPr>
              <a:t>We attempted to match contact information to all records prior to sampling but time and resources prohibited finding the contact information for all records.</a:t>
            </a:r>
          </a:p>
          <a:p>
            <a:pPr lvl="0"/>
            <a:r>
              <a:rPr lang="en-US" sz="1200" kern="1200" dirty="0">
                <a:solidFill>
                  <a:schemeClr val="tx1"/>
                </a:solidFill>
                <a:effectLst/>
                <a:latin typeface="+mn-lt"/>
                <a:ea typeface="+mn-ea"/>
                <a:cs typeface="+mn-cs"/>
              </a:rPr>
              <a:t>Further research into automated methods for finding contact information would help reduce the level of bias (if present) introduced by the removed records. </a:t>
            </a:r>
          </a:p>
          <a:p>
            <a:pPr lvl="0"/>
            <a:r>
              <a:rPr lang="en-US" sz="1200" kern="1200" dirty="0">
                <a:solidFill>
                  <a:schemeClr val="tx1"/>
                </a:solidFill>
                <a:effectLst/>
                <a:latin typeface="+mn-lt"/>
                <a:ea typeface="+mn-ea"/>
                <a:cs typeface="+mn-cs"/>
              </a:rPr>
              <a:t>A second research question is whether the age of the web-scraped records is indicative of the record’s response propensity and inclusion into the target population.</a:t>
            </a:r>
          </a:p>
          <a:p>
            <a:pPr lvl="0"/>
            <a:r>
              <a:rPr lang="en-US" sz="1200" kern="1200" dirty="0">
                <a:solidFill>
                  <a:schemeClr val="tx1"/>
                </a:solidFill>
                <a:effectLst/>
                <a:latin typeface="+mn-lt"/>
                <a:ea typeface="+mn-ea"/>
                <a:cs typeface="+mn-cs"/>
              </a:rPr>
              <a:t>The graph shows the AMS sampled record status by year of last update in the Directory.</a:t>
            </a:r>
          </a:p>
          <a:p>
            <a:pPr lvl="0"/>
            <a:r>
              <a:rPr lang="en-US" sz="1200" kern="1200" dirty="0">
                <a:solidFill>
                  <a:schemeClr val="tx1"/>
                </a:solidFill>
                <a:effectLst/>
                <a:latin typeface="+mn-lt"/>
                <a:ea typeface="+mn-ea"/>
                <a:cs typeface="+mn-cs"/>
              </a:rPr>
              <a:t>The bars indicate the number of records on the Directory by the year they last updated their Directory record.</a:t>
            </a:r>
          </a:p>
          <a:p>
            <a:pPr lvl="0"/>
            <a:r>
              <a:rPr lang="en-US" sz="1200" kern="1200" dirty="0">
                <a:solidFill>
                  <a:schemeClr val="tx1"/>
                </a:solidFill>
                <a:effectLst/>
                <a:latin typeface="+mn-lt"/>
                <a:ea typeface="+mn-ea"/>
                <a:cs typeface="+mn-cs"/>
              </a:rPr>
              <a:t>The lines show the percent of records that reported as out of business farmers market, did not respond to the survey, reported not being a farmers market or reported as an operating farmers market.</a:t>
            </a:r>
          </a:p>
          <a:p>
            <a:pPr lvl="0"/>
            <a:r>
              <a:rPr lang="en-US" sz="1200" kern="1200" dirty="0">
                <a:solidFill>
                  <a:schemeClr val="tx1"/>
                </a:solidFill>
                <a:effectLst/>
                <a:latin typeface="+mn-lt"/>
                <a:ea typeface="+mn-ea"/>
                <a:cs typeface="+mn-cs"/>
              </a:rPr>
              <a:t>Records that were updated earlier showed a higher percent of nonresponse and a lower percent of being in-scope.</a:t>
            </a:r>
          </a:p>
          <a:p>
            <a:r>
              <a:rPr lang="en-US" sz="1200" kern="1200" dirty="0">
                <a:solidFill>
                  <a:schemeClr val="tx1"/>
                </a:solidFill>
                <a:effectLst/>
                <a:latin typeface="+mn-lt"/>
                <a:ea typeface="+mn-ea"/>
                <a:cs typeface="+mn-cs"/>
              </a:rPr>
              <a:t>A similar relationship in the web-scraped frame could help inform the sample design.</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17</a:t>
            </a:fld>
            <a:endParaRPr lang="en-US"/>
          </a:p>
        </p:txBody>
      </p:sp>
    </p:spTree>
    <p:extLst>
      <p:ext uri="{BB962C8B-B14F-4D97-AF65-F5344CB8AC3E}">
        <p14:creationId xmlns:p14="http://schemas.microsoft.com/office/powerpoint/2010/main" val="1071269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Finally, further research should be performed on the quality of the frame data.</a:t>
            </a:r>
          </a:p>
          <a:p>
            <a:pPr lvl="0"/>
            <a:r>
              <a:rPr lang="en-US" sz="1200" kern="1200" dirty="0">
                <a:solidFill>
                  <a:schemeClr val="tx1"/>
                </a:solidFill>
                <a:effectLst/>
                <a:latin typeface="+mn-lt"/>
                <a:ea typeface="+mn-ea"/>
                <a:cs typeface="+mn-cs"/>
              </a:rPr>
              <a:t>The graph shows the match rate between product types (i.e., meet and fish, dairy products and such) reported in the Directory and on the survey for AMS respondents, along with the 95% confidence intervals around the match rate by the last record update year.</a:t>
            </a:r>
          </a:p>
          <a:p>
            <a:pPr lvl="0"/>
            <a:r>
              <a:rPr lang="en-US" sz="1200" kern="1200" dirty="0">
                <a:solidFill>
                  <a:schemeClr val="tx1"/>
                </a:solidFill>
                <a:effectLst/>
                <a:latin typeface="+mn-lt"/>
                <a:ea typeface="+mn-ea"/>
                <a:cs typeface="+mn-cs"/>
              </a:rPr>
              <a:t>The product match rate increases as the record update year increases but never exceeds an 85% match rate.</a:t>
            </a:r>
          </a:p>
          <a:p>
            <a:pPr lvl="0"/>
            <a:r>
              <a:rPr lang="en-US" sz="1200" kern="1200" dirty="0">
                <a:solidFill>
                  <a:schemeClr val="tx1"/>
                </a:solidFill>
                <a:effectLst/>
                <a:latin typeface="+mn-lt"/>
                <a:ea typeface="+mn-ea"/>
                <a:cs typeface="+mn-cs"/>
              </a:rPr>
              <a:t>This warns against using business register data with increasing age for current reporting in surveys.</a:t>
            </a:r>
          </a:p>
          <a:p>
            <a:r>
              <a:rPr lang="en-US" sz="1200" kern="1200" dirty="0">
                <a:solidFill>
                  <a:schemeClr val="tx1"/>
                </a:solidFill>
                <a:effectLst/>
                <a:latin typeface="+mn-lt"/>
                <a:ea typeface="+mn-ea"/>
                <a:cs typeface="+mn-cs"/>
              </a:rPr>
              <a:t>More review of the quality of frame data for survey use is needed.</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18</a:t>
            </a:fld>
            <a:endParaRPr lang="en-US"/>
          </a:p>
        </p:txBody>
      </p:sp>
    </p:spTree>
    <p:extLst>
      <p:ext uri="{BB962C8B-B14F-4D97-AF65-F5344CB8AC3E}">
        <p14:creationId xmlns:p14="http://schemas.microsoft.com/office/powerpoint/2010/main" val="3725630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list of references refer to in the presentation.</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19</a:t>
            </a:fld>
            <a:endParaRPr lang="en-US"/>
          </a:p>
        </p:txBody>
      </p:sp>
    </p:spTree>
    <p:extLst>
      <p:ext uri="{BB962C8B-B14F-4D97-AF65-F5344CB8AC3E}">
        <p14:creationId xmlns:p14="http://schemas.microsoft.com/office/powerpoint/2010/main" val="168947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talk, I will first describe the National Farmers Market Manager Survey, or NFMMS.</a:t>
            </a:r>
          </a:p>
          <a:p>
            <a:pPr lvl="0"/>
            <a:r>
              <a:rPr lang="en-US" sz="1200" kern="1200" dirty="0">
                <a:solidFill>
                  <a:schemeClr val="tx1"/>
                </a:solidFill>
                <a:effectLst/>
                <a:latin typeface="+mn-lt"/>
                <a:ea typeface="+mn-ea"/>
                <a:cs typeface="+mn-cs"/>
              </a:rPr>
              <a:t>For the rest of the presentation, I will refer to the NFMMS as the Survey</a:t>
            </a:r>
          </a:p>
          <a:p>
            <a:pPr lvl="0"/>
            <a:r>
              <a:rPr lang="en-US" sz="1200" kern="1200" dirty="0">
                <a:solidFill>
                  <a:schemeClr val="tx1"/>
                </a:solidFill>
                <a:effectLst/>
                <a:latin typeface="+mn-lt"/>
                <a:ea typeface="+mn-ea"/>
                <a:cs typeface="+mn-cs"/>
              </a:rPr>
              <a:t>I will then discuss the two list frames used for the Survey.</a:t>
            </a:r>
          </a:p>
          <a:p>
            <a:pPr lvl="0"/>
            <a:r>
              <a:rPr lang="en-US" sz="1200" kern="1200" dirty="0">
                <a:solidFill>
                  <a:schemeClr val="tx1"/>
                </a:solidFill>
                <a:effectLst/>
                <a:latin typeface="+mn-lt"/>
                <a:ea typeface="+mn-ea"/>
                <a:cs typeface="+mn-cs"/>
              </a:rPr>
              <a:t>Next, I will present the novel sample design that incorporated the two frames to account for undercoverage in both frames.</a:t>
            </a:r>
          </a:p>
          <a:p>
            <a:pPr lvl="0"/>
            <a:r>
              <a:rPr lang="en-US" sz="1200" kern="1200" dirty="0">
                <a:solidFill>
                  <a:schemeClr val="tx1"/>
                </a:solidFill>
                <a:effectLst/>
                <a:latin typeface="+mn-lt"/>
                <a:ea typeface="+mn-ea"/>
                <a:cs typeface="+mn-cs"/>
              </a:rPr>
              <a:t>I will also talk about the capture-recapture analysis used to calculate population estimates on farmers markets.</a:t>
            </a:r>
          </a:p>
          <a:p>
            <a:r>
              <a:rPr lang="en-US" sz="1200" kern="1200" dirty="0">
                <a:solidFill>
                  <a:schemeClr val="tx1"/>
                </a:solidFill>
                <a:effectLst/>
                <a:latin typeface="+mn-lt"/>
                <a:ea typeface="+mn-ea"/>
                <a:cs typeface="+mn-cs"/>
              </a:rPr>
              <a:t>Finally, I will give an overview on the findings and future directions for research.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3E08B-E0EB-477E-AFB3-38EE5F977B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497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that, I end my presentation.  I thank you all for your time.</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20</a:t>
            </a:fld>
            <a:endParaRPr lang="en-US"/>
          </a:p>
        </p:txBody>
      </p:sp>
    </p:spTree>
    <p:extLst>
      <p:ext uri="{BB962C8B-B14F-4D97-AF65-F5344CB8AC3E}">
        <p14:creationId xmlns:p14="http://schemas.microsoft.com/office/powerpoint/2010/main" val="354130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Agricultural Marketing Service, or AMS, conducts the NFMMS which measures customer demand for local food from the farmers market managers’ perspectives.</a:t>
            </a:r>
          </a:p>
          <a:p>
            <a:pPr lvl="0"/>
            <a:r>
              <a:rPr lang="en-US" sz="1200" kern="1200" dirty="0">
                <a:solidFill>
                  <a:schemeClr val="tx1"/>
                </a:solidFill>
                <a:effectLst/>
                <a:latin typeface="+mn-lt"/>
                <a:ea typeface="+mn-ea"/>
                <a:cs typeface="+mn-cs"/>
              </a:rPr>
              <a:t>This Survey identifies</a:t>
            </a:r>
          </a:p>
          <a:p>
            <a:pPr lvl="1"/>
            <a:r>
              <a:rPr lang="en-US" sz="1200" kern="1200" dirty="0">
                <a:solidFill>
                  <a:schemeClr val="tx1"/>
                </a:solidFill>
                <a:effectLst/>
                <a:latin typeface="+mn-lt"/>
                <a:ea typeface="+mn-ea"/>
                <a:cs typeface="+mn-cs"/>
              </a:rPr>
              <a:t>Potential expansion opportunities</a:t>
            </a:r>
          </a:p>
          <a:p>
            <a:pPr lvl="1"/>
            <a:r>
              <a:rPr lang="en-US" sz="1200" kern="1200" dirty="0">
                <a:solidFill>
                  <a:schemeClr val="tx1"/>
                </a:solidFill>
                <a:effectLst/>
                <a:latin typeface="+mn-lt"/>
                <a:ea typeface="+mn-ea"/>
                <a:cs typeface="+mn-cs"/>
              </a:rPr>
              <a:t>Access to nutritional foods</a:t>
            </a:r>
          </a:p>
          <a:p>
            <a:pPr lvl="1"/>
            <a:r>
              <a:rPr lang="en-US" sz="1200" kern="1200" dirty="0">
                <a:solidFill>
                  <a:schemeClr val="tx1"/>
                </a:solidFill>
                <a:effectLst/>
                <a:latin typeface="+mn-lt"/>
                <a:ea typeface="+mn-ea"/>
                <a:cs typeface="+mn-cs"/>
              </a:rPr>
              <a:t>Market nutritional education</a:t>
            </a:r>
          </a:p>
          <a:p>
            <a:pPr lvl="1"/>
            <a:r>
              <a:rPr lang="en-US" sz="1200" kern="1200" dirty="0">
                <a:solidFill>
                  <a:schemeClr val="tx1"/>
                </a:solidFill>
                <a:effectLst/>
                <a:latin typeface="+mn-lt"/>
                <a:ea typeface="+mn-ea"/>
                <a:cs typeface="+mn-cs"/>
              </a:rPr>
              <a:t>Access to local and organic foods, and</a:t>
            </a:r>
          </a:p>
          <a:p>
            <a:r>
              <a:rPr lang="en-US" sz="1200" kern="1200" dirty="0">
                <a:solidFill>
                  <a:schemeClr val="tx1"/>
                </a:solidFill>
                <a:effectLst/>
                <a:latin typeface="+mn-lt"/>
                <a:ea typeface="+mn-ea"/>
                <a:cs typeface="+mn-cs"/>
              </a:rPr>
              <a:t>Strength of community engagement.</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3</a:t>
            </a:fld>
            <a:endParaRPr lang="en-US"/>
          </a:p>
        </p:txBody>
      </p:sp>
    </p:spTree>
    <p:extLst>
      <p:ext uri="{BB962C8B-B14F-4D97-AF65-F5344CB8AC3E}">
        <p14:creationId xmlns:p14="http://schemas.microsoft.com/office/powerpoint/2010/main" val="400028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AMS has used its National Farmers Market Directory to sample for the Survey.</a:t>
            </a:r>
          </a:p>
          <a:p>
            <a:pPr lvl="0"/>
            <a:r>
              <a:rPr lang="en-US" sz="1200" kern="1200" dirty="0">
                <a:solidFill>
                  <a:schemeClr val="tx1"/>
                </a:solidFill>
                <a:effectLst/>
                <a:latin typeface="+mn-lt"/>
                <a:ea typeface="+mn-ea"/>
                <a:cs typeface="+mn-cs"/>
              </a:rPr>
              <a:t>The AMS National Farmers Market Directory is an online directory contains information on farmers markets in the U.S. states and territories.  It is the business register that serves as the list frame for the Survey.</a:t>
            </a:r>
          </a:p>
          <a:p>
            <a:pPr lvl="0"/>
            <a:r>
              <a:rPr lang="en-US" sz="1200" kern="1200" dirty="0">
                <a:solidFill>
                  <a:schemeClr val="tx1"/>
                </a:solidFill>
                <a:effectLst/>
                <a:latin typeface="+mn-lt"/>
                <a:ea typeface="+mn-ea"/>
                <a:cs typeface="+mn-cs"/>
              </a:rPr>
              <a:t>Farmers market managers supply data on different aspects of their markets including, </a:t>
            </a:r>
          </a:p>
          <a:p>
            <a:pPr lvl="1"/>
            <a:r>
              <a:rPr lang="en-US" sz="1200" kern="1200" dirty="0">
                <a:solidFill>
                  <a:schemeClr val="tx1"/>
                </a:solidFill>
                <a:effectLst/>
                <a:latin typeface="+mn-lt"/>
                <a:ea typeface="+mn-ea"/>
                <a:cs typeface="+mn-cs"/>
              </a:rPr>
              <a:t>Market location</a:t>
            </a:r>
          </a:p>
          <a:p>
            <a:pPr lvl="1"/>
            <a:r>
              <a:rPr lang="en-US" sz="1200" kern="1200" dirty="0">
                <a:solidFill>
                  <a:schemeClr val="tx1"/>
                </a:solidFill>
                <a:effectLst/>
                <a:latin typeface="+mn-lt"/>
                <a:ea typeface="+mn-ea"/>
                <a:cs typeface="+mn-cs"/>
              </a:rPr>
              <a:t>Types of products for sale</a:t>
            </a:r>
          </a:p>
          <a:p>
            <a:pPr lvl="1"/>
            <a:r>
              <a:rPr lang="en-US" sz="1200" kern="1200" dirty="0">
                <a:solidFill>
                  <a:schemeClr val="tx1"/>
                </a:solidFill>
                <a:effectLst/>
                <a:latin typeface="+mn-lt"/>
                <a:ea typeface="+mn-ea"/>
                <a:cs typeface="+mn-cs"/>
              </a:rPr>
              <a:t>Types of payment accepted</a:t>
            </a:r>
          </a:p>
          <a:p>
            <a:pPr lvl="1"/>
            <a:r>
              <a:rPr lang="en-US" sz="1200" kern="1200" dirty="0">
                <a:solidFill>
                  <a:schemeClr val="tx1"/>
                </a:solidFill>
                <a:effectLst/>
                <a:latin typeface="+mn-lt"/>
                <a:ea typeface="+mn-ea"/>
                <a:cs typeface="+mn-cs"/>
              </a:rPr>
              <a:t>Whether the market is open in the winter months</a:t>
            </a:r>
          </a:p>
          <a:p>
            <a:pPr lvl="1"/>
            <a:r>
              <a:rPr lang="en-US" sz="1200" kern="1200" dirty="0">
                <a:solidFill>
                  <a:schemeClr val="tx1"/>
                </a:solidFill>
                <a:effectLst/>
                <a:latin typeface="+mn-lt"/>
                <a:ea typeface="+mn-ea"/>
                <a:cs typeface="+mn-cs"/>
              </a:rPr>
              <a:t>Market contact information</a:t>
            </a:r>
          </a:p>
          <a:p>
            <a:pPr lvl="0"/>
            <a:r>
              <a:rPr lang="en-US" sz="1200" kern="1200" dirty="0">
                <a:solidFill>
                  <a:schemeClr val="tx1"/>
                </a:solidFill>
                <a:effectLst/>
                <a:latin typeface="+mn-lt"/>
                <a:ea typeface="+mn-ea"/>
                <a:cs typeface="+mn-cs"/>
              </a:rPr>
              <a:t>The directory is searchable on the AMS site (listed in the slide) and contains the date the directory record was updated.</a:t>
            </a:r>
          </a:p>
          <a:p>
            <a:pPr lvl="0"/>
            <a:r>
              <a:rPr lang="en-US" sz="1200" kern="1200" dirty="0">
                <a:solidFill>
                  <a:schemeClr val="tx1"/>
                </a:solidFill>
                <a:effectLst/>
                <a:latin typeface="+mn-lt"/>
                <a:ea typeface="+mn-ea"/>
                <a:cs typeface="+mn-cs"/>
              </a:rPr>
              <a:t>Managers can submit or update data in the directory anytime throughout the year and all data collection is voluntary.</a:t>
            </a:r>
          </a:p>
          <a:p>
            <a:pPr lvl="0"/>
            <a:r>
              <a:rPr lang="en-US" sz="1200" kern="1200" dirty="0">
                <a:solidFill>
                  <a:schemeClr val="tx1"/>
                </a:solidFill>
                <a:effectLst/>
                <a:latin typeface="+mn-lt"/>
                <a:ea typeface="+mn-ea"/>
                <a:cs typeface="+mn-cs"/>
              </a:rPr>
              <a:t>While AMS send out requests to confirm that the most recent information is available, it is up to the managers to add that data to the directory.</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4</a:t>
            </a:fld>
            <a:endParaRPr lang="en-US"/>
          </a:p>
        </p:txBody>
      </p:sp>
    </p:spTree>
    <p:extLst>
      <p:ext uri="{BB962C8B-B14F-4D97-AF65-F5344CB8AC3E}">
        <p14:creationId xmlns:p14="http://schemas.microsoft.com/office/powerpoint/2010/main" val="145165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with other business registers, the AMS Directory is known to be incomplete.</a:t>
            </a:r>
          </a:p>
          <a:p>
            <a:pPr lvl="0"/>
            <a:r>
              <a:rPr lang="en-US" sz="1200" kern="1200" dirty="0">
                <a:solidFill>
                  <a:schemeClr val="tx1"/>
                </a:solidFill>
                <a:effectLst/>
                <a:latin typeface="+mn-lt"/>
                <a:ea typeface="+mn-ea"/>
                <a:cs typeface="+mn-cs"/>
              </a:rPr>
              <a:t>AMS partnered with NASS to conduct the Survey in 2019 to correct this bias.</a:t>
            </a:r>
          </a:p>
          <a:p>
            <a:pPr lvl="0"/>
            <a:r>
              <a:rPr lang="en-US" sz="1200" kern="1200" dirty="0">
                <a:solidFill>
                  <a:schemeClr val="tx1"/>
                </a:solidFill>
                <a:effectLst/>
                <a:latin typeface="+mn-lt"/>
                <a:ea typeface="+mn-ea"/>
                <a:cs typeface="+mn-cs"/>
              </a:rPr>
              <a:t>NASS’ first task was to determine how to best assess undercoverage of farmers markets in the AMS list frame.</a:t>
            </a:r>
          </a:p>
          <a:p>
            <a:pPr lvl="0"/>
            <a:r>
              <a:rPr lang="en-US" sz="1200" kern="1200" dirty="0">
                <a:solidFill>
                  <a:schemeClr val="tx1"/>
                </a:solidFill>
                <a:effectLst/>
                <a:latin typeface="+mn-lt"/>
                <a:ea typeface="+mn-ea"/>
                <a:cs typeface="+mn-cs"/>
              </a:rPr>
              <a:t>NASS maintains a list frame of U.S. farms from which we sample for nearly all our surveys.</a:t>
            </a:r>
          </a:p>
          <a:p>
            <a:pPr lvl="0"/>
            <a:r>
              <a:rPr lang="en-US" sz="1200" kern="1200" dirty="0">
                <a:solidFill>
                  <a:schemeClr val="tx1"/>
                </a:solidFill>
                <a:effectLst/>
                <a:latin typeface="+mn-lt"/>
                <a:ea typeface="+mn-ea"/>
                <a:cs typeface="+mn-cs"/>
              </a:rPr>
              <a:t>However, the NASS list frame is focused on farmers, not farmers markets.</a:t>
            </a:r>
          </a:p>
          <a:p>
            <a:pPr lvl="0"/>
            <a:r>
              <a:rPr lang="en-US" sz="1200" kern="1200" dirty="0">
                <a:solidFill>
                  <a:schemeClr val="tx1"/>
                </a:solidFill>
                <a:effectLst/>
                <a:latin typeface="+mn-lt"/>
                <a:ea typeface="+mn-ea"/>
                <a:cs typeface="+mn-cs"/>
              </a:rPr>
              <a:t>Because of time and cost constraints, NASS drew upon its experience with urban agriculture surveys and local foods surveys to create a web-scraped list frame of farmers markets.</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5</a:t>
            </a:fld>
            <a:endParaRPr lang="en-US"/>
          </a:p>
        </p:txBody>
      </p:sp>
    </p:spTree>
    <p:extLst>
      <p:ext uri="{BB962C8B-B14F-4D97-AF65-F5344CB8AC3E}">
        <p14:creationId xmlns:p14="http://schemas.microsoft.com/office/powerpoint/2010/main" val="183968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Web-scraped frame creation expands the application of machine learning and big data “approaches” to survey research.</a:t>
            </a:r>
          </a:p>
          <a:p>
            <a:pPr lvl="0"/>
            <a:r>
              <a:rPr lang="en-US" sz="1200" kern="1200" dirty="0">
                <a:solidFill>
                  <a:schemeClr val="tx1"/>
                </a:solidFill>
                <a:effectLst/>
                <a:latin typeface="+mn-lt"/>
                <a:ea typeface="+mn-ea"/>
                <a:cs typeface="+mn-cs"/>
              </a:rPr>
              <a:t>It is a nascent area of research and a promising alternative frame building method for hard-to-reach populations.</a:t>
            </a:r>
          </a:p>
          <a:p>
            <a:pPr lvl="0"/>
            <a:r>
              <a:rPr lang="en-US" sz="1200" kern="1200" dirty="0">
                <a:solidFill>
                  <a:schemeClr val="tx1"/>
                </a:solidFill>
                <a:effectLst/>
                <a:latin typeface="+mn-lt"/>
                <a:ea typeface="+mn-ea"/>
                <a:cs typeface="+mn-cs"/>
              </a:rPr>
              <a:t>The method for designing the web-scraped frame was adopted from the method Young et al built for identifying urban agriculture operations.</a:t>
            </a:r>
          </a:p>
          <a:p>
            <a:pPr lvl="0"/>
            <a:r>
              <a:rPr lang="en-US" sz="1200" kern="1200" dirty="0">
                <a:solidFill>
                  <a:schemeClr val="tx1"/>
                </a:solidFill>
                <a:effectLst/>
                <a:latin typeface="+mn-lt"/>
                <a:ea typeface="+mn-ea"/>
                <a:cs typeface="+mn-cs"/>
              </a:rPr>
              <a:t>Websites and social media posts were filtered through a Yahoo API and a web crawler to identify sites with data on farmers markets.</a:t>
            </a:r>
          </a:p>
          <a:p>
            <a:pPr lvl="0"/>
            <a:r>
              <a:rPr lang="en-US" sz="1200" kern="1200" dirty="0">
                <a:solidFill>
                  <a:schemeClr val="tx1"/>
                </a:solidFill>
                <a:effectLst/>
                <a:latin typeface="+mn-lt"/>
                <a:ea typeface="+mn-ea"/>
                <a:cs typeface="+mn-cs"/>
              </a:rPr>
              <a:t>Selected websites were further filtered on positive and negative keyword filters, as well as the presence of contact information.</a:t>
            </a:r>
          </a:p>
          <a:p>
            <a:pPr lvl="0"/>
            <a:r>
              <a:rPr lang="en-US" sz="1200" kern="1200" dirty="0">
                <a:solidFill>
                  <a:schemeClr val="tx1"/>
                </a:solidFill>
                <a:effectLst/>
                <a:latin typeface="+mn-lt"/>
                <a:ea typeface="+mn-ea"/>
                <a:cs typeface="+mn-cs"/>
              </a:rPr>
              <a:t>Websites were further filtered to remove duplicate sites and sites with no contact information to create the final web-scraped frame.</a:t>
            </a:r>
          </a:p>
          <a:p>
            <a:r>
              <a:rPr lang="en-US" sz="1200" kern="1200" dirty="0">
                <a:solidFill>
                  <a:schemeClr val="tx1"/>
                </a:solidFill>
                <a:effectLst/>
                <a:latin typeface="+mn-lt"/>
                <a:ea typeface="+mn-ea"/>
                <a:cs typeface="+mn-cs"/>
              </a:rPr>
              <a:t>However, we knew that the web-scraped frame also suffered from undercoverage.</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6</a:t>
            </a:fld>
            <a:endParaRPr lang="en-US"/>
          </a:p>
        </p:txBody>
      </p:sp>
    </p:spTree>
    <p:extLst>
      <p:ext uri="{BB962C8B-B14F-4D97-AF65-F5344CB8AC3E}">
        <p14:creationId xmlns:p14="http://schemas.microsoft.com/office/powerpoint/2010/main" val="2980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AMS list frame used in the Survey contained 8,600 records, of which 7,974 had some form of contact information.</a:t>
            </a:r>
          </a:p>
          <a:p>
            <a:pPr lvl="0"/>
            <a:r>
              <a:rPr lang="en-US" sz="1200" kern="1200" dirty="0">
                <a:solidFill>
                  <a:schemeClr val="tx1"/>
                </a:solidFill>
                <a:effectLst/>
                <a:latin typeface="+mn-lt"/>
                <a:ea typeface="+mn-ea"/>
                <a:cs typeface="+mn-cs"/>
              </a:rPr>
              <a:t>The web-scraped list frame included 13,575 total records, of which 10,155 records contained contact information.</a:t>
            </a:r>
          </a:p>
          <a:p>
            <a:pPr lvl="0"/>
            <a:r>
              <a:rPr lang="en-US" sz="1200" kern="1200" dirty="0">
                <a:solidFill>
                  <a:schemeClr val="tx1"/>
                </a:solidFill>
                <a:effectLst/>
                <a:latin typeface="+mn-lt"/>
                <a:ea typeface="+mn-ea"/>
                <a:cs typeface="+mn-cs"/>
              </a:rPr>
              <a:t>Two challenges arise at this point.</a:t>
            </a:r>
          </a:p>
          <a:p>
            <a:pPr lvl="0"/>
            <a:r>
              <a:rPr lang="en-US" sz="1200" kern="1200" dirty="0">
                <a:solidFill>
                  <a:schemeClr val="tx1"/>
                </a:solidFill>
                <a:effectLst/>
                <a:latin typeface="+mn-lt"/>
                <a:ea typeface="+mn-ea"/>
                <a:cs typeface="+mn-cs"/>
              </a:rPr>
              <a:t>First, the union of the two frames does not cover the target population.</a:t>
            </a:r>
          </a:p>
          <a:p>
            <a:pPr lvl="0"/>
            <a:r>
              <a:rPr lang="en-US" sz="1200" kern="1200" dirty="0">
                <a:solidFill>
                  <a:schemeClr val="tx1"/>
                </a:solidFill>
                <a:effectLst/>
                <a:latin typeface="+mn-lt"/>
                <a:ea typeface="+mn-ea"/>
                <a:cs typeface="+mn-cs"/>
              </a:rPr>
              <a:t>Second, it is not evident which frame should be the primary one for estimation.  In other words, in which frame should we account for undercoverage?</a:t>
            </a:r>
          </a:p>
          <a:p>
            <a:pPr lvl="0"/>
            <a:r>
              <a:rPr lang="en-US" sz="1200" kern="1200" dirty="0">
                <a:solidFill>
                  <a:schemeClr val="tx1"/>
                </a:solidFill>
                <a:effectLst/>
                <a:latin typeface="+mn-lt"/>
                <a:ea typeface="+mn-ea"/>
                <a:cs typeface="+mn-cs"/>
              </a:rPr>
              <a:t>Our solution and approach to estimation in the NFMMS is as follows:</a:t>
            </a:r>
          </a:p>
          <a:p>
            <a:pPr lvl="0"/>
            <a:r>
              <a:rPr lang="en-US" sz="1200" kern="1200" dirty="0">
                <a:solidFill>
                  <a:schemeClr val="tx1"/>
                </a:solidFill>
                <a:effectLst/>
                <a:latin typeface="+mn-lt"/>
                <a:ea typeface="+mn-ea"/>
                <a:cs typeface="+mn-cs"/>
              </a:rPr>
              <a:t>We adopt capture-recapture analysis methodology, which can account for farmers markets not on either list.</a:t>
            </a:r>
          </a:p>
          <a:p>
            <a:r>
              <a:rPr lang="en-US" sz="1200" kern="1200" dirty="0">
                <a:solidFill>
                  <a:schemeClr val="tx1"/>
                </a:solidFill>
                <a:effectLst/>
                <a:latin typeface="+mn-lt"/>
                <a:ea typeface="+mn-ea"/>
                <a:cs typeface="+mn-cs"/>
              </a:rPr>
              <a:t>We then determine estimates using each list as the primary frame and combine the estimates using a composite estimator.</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7</a:t>
            </a:fld>
            <a:endParaRPr lang="en-US"/>
          </a:p>
        </p:txBody>
      </p:sp>
    </p:spTree>
    <p:extLst>
      <p:ext uri="{BB962C8B-B14F-4D97-AF65-F5344CB8AC3E}">
        <p14:creationId xmlns:p14="http://schemas.microsoft.com/office/powerpoint/2010/main" val="412124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Capture-recapture estimation is used extensively to estimate wildlife populations.</a:t>
            </a:r>
          </a:p>
          <a:p>
            <a:pPr lvl="0"/>
            <a:r>
              <a:rPr lang="en-US" sz="1200" kern="1200" dirty="0">
                <a:solidFill>
                  <a:schemeClr val="tx1"/>
                </a:solidFill>
                <a:effectLst/>
                <a:latin typeface="+mn-lt"/>
                <a:ea typeface="+mn-ea"/>
                <a:cs typeface="+mn-cs"/>
              </a:rPr>
              <a:t>In traditional capture-recapture studies, samples from the target population are taken at two points in time.</a:t>
            </a:r>
          </a:p>
          <a:p>
            <a:pPr lvl="0"/>
            <a:r>
              <a:rPr lang="en-US" sz="1200" kern="1200" dirty="0">
                <a:solidFill>
                  <a:schemeClr val="tx1"/>
                </a:solidFill>
                <a:effectLst/>
                <a:latin typeface="+mn-lt"/>
                <a:ea typeface="+mn-ea"/>
                <a:cs typeface="+mn-cs"/>
              </a:rPr>
              <a:t>Observations in the first sample are marked and then released back into the wild.</a:t>
            </a:r>
          </a:p>
          <a:p>
            <a:pPr lvl="0"/>
            <a:r>
              <a:rPr lang="en-US" sz="1200" kern="1200" dirty="0">
                <a:solidFill>
                  <a:schemeClr val="tx1"/>
                </a:solidFill>
                <a:effectLst/>
                <a:latin typeface="+mn-lt"/>
                <a:ea typeface="+mn-ea"/>
                <a:cs typeface="+mn-cs"/>
              </a:rPr>
              <a:t>The proportion of marked observations caught in the second sample is assumed to be equal to the proportion of marked observations in the population. </a:t>
            </a:r>
          </a:p>
          <a:p>
            <a:pPr lvl="0"/>
            <a:r>
              <a:rPr lang="en-US" sz="1200" kern="1200" dirty="0">
                <a:solidFill>
                  <a:schemeClr val="tx1"/>
                </a:solidFill>
                <a:effectLst/>
                <a:latin typeface="+mn-lt"/>
                <a:ea typeface="+mn-ea"/>
                <a:cs typeface="+mn-cs"/>
              </a:rPr>
              <a:t>Some studies, such as the population of drug users or people dying in wars, will use full lists instead of just samples from them.</a:t>
            </a:r>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8</a:t>
            </a:fld>
            <a:endParaRPr lang="en-US"/>
          </a:p>
        </p:txBody>
      </p:sp>
    </p:spTree>
    <p:extLst>
      <p:ext uri="{BB962C8B-B14F-4D97-AF65-F5344CB8AC3E}">
        <p14:creationId xmlns:p14="http://schemas.microsoft.com/office/powerpoint/2010/main" val="293156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NASS took a novel approach and overlapped the AMS and web-scraped list frame using record linkage prior to sampling.</a:t>
            </a:r>
          </a:p>
          <a:p>
            <a:pPr lvl="0"/>
            <a:r>
              <a:rPr lang="en-US" sz="1200" kern="1200" dirty="0">
                <a:solidFill>
                  <a:schemeClr val="tx1"/>
                </a:solidFill>
                <a:effectLst/>
                <a:latin typeface="+mn-lt"/>
                <a:ea typeface="+mn-ea"/>
                <a:cs typeface="+mn-cs"/>
              </a:rPr>
              <a:t>Therefore, we have more information than traditional capture-recapture studies when creating the sample design.</a:t>
            </a:r>
          </a:p>
          <a:p>
            <a:pPr lvl="0"/>
            <a:r>
              <a:rPr lang="en-US" sz="1200" kern="1200" dirty="0">
                <a:solidFill>
                  <a:schemeClr val="tx1"/>
                </a:solidFill>
                <a:effectLst/>
                <a:latin typeface="+mn-lt"/>
                <a:ea typeface="+mn-ea"/>
                <a:cs typeface="+mn-cs"/>
              </a:rPr>
              <a:t>Specifically, we are able to stratify the sample by (1) AMS frame-only records, (2) web-scraped frame-only records and (3) records matched between the AMS and web-scraped frames.</a:t>
            </a:r>
          </a:p>
          <a:p>
            <a:pPr lvl="0"/>
            <a:r>
              <a:rPr lang="en-US" sz="1200" kern="1200" dirty="0">
                <a:solidFill>
                  <a:schemeClr val="tx1"/>
                </a:solidFill>
                <a:effectLst/>
                <a:latin typeface="+mn-lt"/>
                <a:ea typeface="+mn-ea"/>
                <a:cs typeface="+mn-cs"/>
              </a:rPr>
              <a:t>Thus, we can sample from all three strata and know their sampling probabilities. </a:t>
            </a:r>
          </a:p>
          <a:p>
            <a:endParaRPr lang="en-US" dirty="0"/>
          </a:p>
        </p:txBody>
      </p:sp>
      <p:sp>
        <p:nvSpPr>
          <p:cNvPr id="4" name="Slide Number Placeholder 3"/>
          <p:cNvSpPr>
            <a:spLocks noGrp="1"/>
          </p:cNvSpPr>
          <p:nvPr>
            <p:ph type="sldNum" sz="quarter" idx="5"/>
          </p:nvPr>
        </p:nvSpPr>
        <p:spPr/>
        <p:txBody>
          <a:bodyPr/>
          <a:lstStyle/>
          <a:p>
            <a:fld id="{15285FFC-EBB0-4B5A-B129-BB63D06C5ADA}" type="slidenum">
              <a:rPr lang="en-US" smtClean="0"/>
              <a:t>9</a:t>
            </a:fld>
            <a:endParaRPr lang="en-US"/>
          </a:p>
        </p:txBody>
      </p:sp>
    </p:spTree>
    <p:extLst>
      <p:ext uri="{BB962C8B-B14F-4D97-AF65-F5344CB8AC3E}">
        <p14:creationId xmlns:p14="http://schemas.microsoft.com/office/powerpoint/2010/main" val="301327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7640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4321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141BA6-A9B7-4ECC-A943-8893EBFF2082}"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437699" y="6356351"/>
            <a:ext cx="2844800" cy="365125"/>
          </a:xfrm>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410272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371601"/>
            <a:ext cx="10972800" cy="4495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F80B3C-32CF-44F4-A10D-21DC69726056}"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190341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01"/>
            <a:ext cx="27432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1"/>
            <a:ext cx="8026400" cy="5135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E0A278-E712-445B-863E-7C5C89716FC0}"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46449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04800"/>
            <a:ext cx="10261600" cy="1066800"/>
          </a:xfr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875BB-972A-4C7D-BB47-85D9D7A8FC36}"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457184" y="6349479"/>
            <a:ext cx="2844800" cy="365125"/>
          </a:xfrm>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30027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71938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1219200"/>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DF2596-4298-4E85-BFF5-B28ACE4221D6}"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433523" y="6356351"/>
            <a:ext cx="2844800" cy="365125"/>
          </a:xfrm>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7543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0E1A1E-01D6-4F1D-95BA-80CA74936F3D}" type="datetime1">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3454400" y="6356351"/>
            <a:ext cx="2844800" cy="365125"/>
          </a:xfrm>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47426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8E3370-AE37-4F52-8A7E-83765AE24E1D}" type="datetime1">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2268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22414C-D8CC-42B4-8FC7-FDE490F914DA}" type="datetime1">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72735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16237-6C9C-4E38-B9D2-C588AC0A3513}" type="datetime1">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121078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62001"/>
            <a:ext cx="6815667" cy="4832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24051"/>
            <a:ext cx="4011084" cy="3670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8B7F4D-C0C6-451F-BBC0-AFE29C6B9D5F}" type="datetime1">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240336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5799"/>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533400"/>
            <a:ext cx="73152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062537"/>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DAAF1-9A13-4F2D-80C8-218ED4B7CE0B}" type="datetime1">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4194470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1" y="6017036"/>
            <a:ext cx="11986255" cy="840964"/>
            <a:chOff x="0" y="6017036"/>
            <a:chExt cx="8989691" cy="840964"/>
          </a:xfrm>
        </p:grpSpPr>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r="11940"/>
            <a:stretch/>
          </p:blipFill>
          <p:spPr>
            <a:xfrm>
              <a:off x="0" y="6017036"/>
              <a:ext cx="8052179" cy="840964"/>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82000" y="6172200"/>
              <a:ext cx="607691" cy="609600"/>
            </a:xfrm>
            <a:prstGeom prst="rect">
              <a:avLst/>
            </a:prstGeom>
          </p:spPr>
        </p:pic>
      </p:grpSp>
      <p:sp>
        <p:nvSpPr>
          <p:cNvPr id="2" name="Title Placeholder 1"/>
          <p:cNvSpPr>
            <a:spLocks noGrp="1"/>
          </p:cNvSpPr>
          <p:nvPr>
            <p:ph type="title"/>
          </p:nvPr>
        </p:nvSpPr>
        <p:spPr>
          <a:xfrm>
            <a:off x="1016000" y="304800"/>
            <a:ext cx="10261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71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208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7384-A76A-43C0-BCA0-CA2530B44191}" type="datetime1">
              <a:rPr lang="en-US" smtClean="0"/>
              <a:t>10/25/2021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454400" y="636200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A15CE-9D31-44FE-A4A3-3DFF052127A3}" type="slidenum">
              <a:rPr lang="en-US" smtClean="0"/>
              <a:pPr/>
              <a:t>‹#›</a:t>
            </a:fld>
            <a:endParaRPr lang="en-US"/>
          </a:p>
        </p:txBody>
      </p:sp>
    </p:spTree>
    <p:extLst>
      <p:ext uri="{BB962C8B-B14F-4D97-AF65-F5344CB8AC3E}">
        <p14:creationId xmlns:p14="http://schemas.microsoft.com/office/powerpoint/2010/main" val="3366133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chart" Target="../charts/chart3.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375" y="2035176"/>
            <a:ext cx="10455964" cy="1470025"/>
          </a:xfrm>
        </p:spPr>
        <p:txBody>
          <a:bodyPr>
            <a:normAutofit fontScale="90000"/>
          </a:bodyPr>
          <a:lstStyle/>
          <a:p>
            <a:pPr lvl="0">
              <a:defRPr/>
            </a:pPr>
            <a:r>
              <a:rPr lang="en-US" b="1" dirty="0"/>
              <a:t>Progress in the Use of Web-Scraped List Frames and Capture-Recapture Methods: </a:t>
            </a:r>
            <a:br>
              <a:rPr lang="en-US" b="1" dirty="0"/>
            </a:br>
            <a:r>
              <a:rPr lang="en-US" sz="3600" b="1" dirty="0"/>
              <a:t>Insights from a National Farmers Markets Managers Survey</a:t>
            </a:r>
            <a:endParaRPr lang="en-US" sz="3600" dirty="0"/>
          </a:p>
        </p:txBody>
      </p:sp>
      <p:sp>
        <p:nvSpPr>
          <p:cNvPr id="5" name="Subtitle 4"/>
          <p:cNvSpPr>
            <a:spLocks noGrp="1"/>
          </p:cNvSpPr>
          <p:nvPr>
            <p:ph type="subTitle" idx="1"/>
          </p:nvPr>
        </p:nvSpPr>
        <p:spPr>
          <a:xfrm>
            <a:off x="2895600" y="3825240"/>
            <a:ext cx="6400800" cy="1752601"/>
          </a:xfrm>
        </p:spPr>
        <p:txBody>
          <a:bodyPr>
            <a:normAutofit/>
          </a:bodyPr>
          <a:lstStyle/>
          <a:p>
            <a:pPr lvl="0">
              <a:defRPr/>
            </a:pPr>
            <a:r>
              <a:rPr lang="en-US" sz="1600" b="1" dirty="0">
                <a:solidFill>
                  <a:schemeClr val="tx1"/>
                </a:solidFill>
              </a:rPr>
              <a:t>Michael Jacobsen and Linda J Young</a:t>
            </a:r>
          </a:p>
          <a:p>
            <a:pPr lvl="0">
              <a:defRPr/>
            </a:pPr>
            <a:r>
              <a:rPr lang="en-US" sz="1600" b="1" dirty="0">
                <a:solidFill>
                  <a:schemeClr val="tx1"/>
                </a:solidFill>
              </a:rPr>
              <a:t>USDA/NASS</a:t>
            </a:r>
          </a:p>
          <a:p>
            <a:pPr lvl="0">
              <a:defRPr/>
            </a:pPr>
            <a:r>
              <a:rPr lang="en-US" sz="1600" b="1" dirty="0">
                <a:solidFill>
                  <a:schemeClr val="tx1"/>
                </a:solidFill>
              </a:rPr>
              <a:t>11/4/2021</a:t>
            </a:r>
          </a:p>
          <a:p>
            <a:endParaRPr lang="en-US" dirty="0"/>
          </a:p>
        </p:txBody>
      </p:sp>
      <p:sp>
        <p:nvSpPr>
          <p:cNvPr id="3" name="Slide Number Placeholder 2"/>
          <p:cNvSpPr>
            <a:spLocks noGrp="1"/>
          </p:cNvSpPr>
          <p:nvPr>
            <p:ph type="sldNum" sz="quarter" idx="12"/>
          </p:nvPr>
        </p:nvSpPr>
        <p:spPr/>
        <p:txBody>
          <a:bodyPr/>
          <a:lstStyle/>
          <a:p>
            <a:fld id="{734A15CE-9D31-44FE-A4A3-3DFF052127A3}" type="slidenum">
              <a:rPr lang="en-US">
                <a:solidFill>
                  <a:prstClr val="black">
                    <a:tint val="75000"/>
                  </a:prstClr>
                </a:solidFill>
                <a:latin typeface="Calibri"/>
              </a:rPr>
              <a:pPr/>
              <a:t>1</a:t>
            </a:fld>
            <a:endParaRPr lang="en-US">
              <a:solidFill>
                <a:prstClr val="black">
                  <a:tint val="75000"/>
                </a:prstClr>
              </a:solidFill>
              <a:latin typeface="Calibri"/>
            </a:endParaRPr>
          </a:p>
        </p:txBody>
      </p:sp>
      <p:sp>
        <p:nvSpPr>
          <p:cNvPr id="6" name="Flowchart: Alternate Process 5">
            <a:extLst>
              <a:ext uri="{FF2B5EF4-FFF2-40B4-BE49-F238E27FC236}">
                <a16:creationId xmlns:a16="http://schemas.microsoft.com/office/drawing/2014/main" id="{EE21BEB7-70E6-4F9E-8CB3-754FE322D35D}"/>
              </a:ext>
            </a:extLst>
          </p:cNvPr>
          <p:cNvSpPr/>
          <p:nvPr/>
        </p:nvSpPr>
        <p:spPr>
          <a:xfrm>
            <a:off x="1512277" y="5109743"/>
            <a:ext cx="9167446" cy="1241916"/>
          </a:xfrm>
          <a:prstGeom prst="flowChartAlternateProcess">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The findings and conclusions in this presentation are those of the authors and should not be construed to represent any official USDA or U.S. Government determination or policy.</a:t>
            </a:r>
          </a:p>
        </p:txBody>
      </p:sp>
      <p:pic>
        <p:nvPicPr>
          <p:cNvPr id="2" name="Audio 1">
            <a:hlinkClick r:id="" action="ppaction://media"/>
            <a:extLst>
              <a:ext uri="{FF2B5EF4-FFF2-40B4-BE49-F238E27FC236}">
                <a16:creationId xmlns:a16="http://schemas.microsoft.com/office/drawing/2014/main" id="{E45FBEE3-6245-417B-A1E4-E81AAFA4D9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35201958"/>
      </p:ext>
    </p:extLst>
  </p:cSld>
  <p:clrMapOvr>
    <a:masterClrMapping/>
  </p:clrMapOvr>
  <mc:AlternateContent xmlns:mc="http://schemas.openxmlformats.org/markup-compatibility/2006">
    <mc:Choice xmlns:p14="http://schemas.microsoft.com/office/powerpoint/2010/main" Requires="p14">
      <p:transition spd="slow" p14:dur="2000" advTm="29945"/>
    </mc:Choice>
    <mc:Fallback>
      <p:transition spd="slow" advTm="2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67E3-A421-4E56-A971-C5C2AC43E6C0}"/>
              </a:ext>
            </a:extLst>
          </p:cNvPr>
          <p:cNvSpPr>
            <a:spLocks noGrp="1"/>
          </p:cNvSpPr>
          <p:nvPr>
            <p:ph type="title"/>
          </p:nvPr>
        </p:nvSpPr>
        <p:spPr>
          <a:xfrm>
            <a:off x="1016000" y="0"/>
            <a:ext cx="10261600" cy="1066800"/>
          </a:xfrm>
        </p:spPr>
        <p:txBody>
          <a:bodyPr/>
          <a:lstStyle/>
          <a:p>
            <a:r>
              <a:rPr lang="en-US" dirty="0"/>
              <a:t>Overlapped Frame Characteristics</a:t>
            </a:r>
          </a:p>
        </p:txBody>
      </p:sp>
      <p:sp>
        <p:nvSpPr>
          <p:cNvPr id="3" name="Content Placeholder 2">
            <a:extLst>
              <a:ext uri="{FF2B5EF4-FFF2-40B4-BE49-F238E27FC236}">
                <a16:creationId xmlns:a16="http://schemas.microsoft.com/office/drawing/2014/main" id="{9634FEC2-E96B-4164-930A-6F5552EA22D7}"/>
              </a:ext>
            </a:extLst>
          </p:cNvPr>
          <p:cNvSpPr>
            <a:spLocks noGrp="1"/>
          </p:cNvSpPr>
          <p:nvPr>
            <p:ph idx="1"/>
          </p:nvPr>
        </p:nvSpPr>
        <p:spPr>
          <a:xfrm>
            <a:off x="609600" y="1390651"/>
            <a:ext cx="10972800" cy="4571999"/>
          </a:xfrm>
        </p:spPr>
        <p:txBody>
          <a:bodyPr/>
          <a:lstStyle/>
          <a:p>
            <a:r>
              <a:rPr lang="en-US" dirty="0"/>
              <a:t>Records on the AMS list frame more likely to have postal addresses and phone numbers</a:t>
            </a:r>
          </a:p>
          <a:p>
            <a:endParaRPr lang="en-US" dirty="0"/>
          </a:p>
          <a:p>
            <a:endParaRPr lang="en-US" dirty="0"/>
          </a:p>
          <a:p>
            <a:r>
              <a:rPr lang="en-US" dirty="0"/>
              <a:t>Overlap records: higher % of suburban and rural records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7BE12402-FEEA-4FAA-B1C9-4ADD3DEC46A1}"/>
              </a:ext>
            </a:extLst>
          </p:cNvPr>
          <p:cNvSpPr>
            <a:spLocks noGrp="1"/>
          </p:cNvSpPr>
          <p:nvPr>
            <p:ph type="sldNum" sz="quarter" idx="12"/>
          </p:nvPr>
        </p:nvSpPr>
        <p:spPr/>
        <p:txBody>
          <a:bodyPr/>
          <a:lstStyle/>
          <a:p>
            <a:fld id="{734A15CE-9D31-44FE-A4A3-3DFF052127A3}" type="slidenum">
              <a:rPr lang="en-US" smtClean="0"/>
              <a:pPr/>
              <a:t>10</a:t>
            </a:fld>
            <a:endParaRPr lang="en-US"/>
          </a:p>
        </p:txBody>
      </p:sp>
      <p:graphicFrame>
        <p:nvGraphicFramePr>
          <p:cNvPr id="5" name="Table 4">
            <a:extLst>
              <a:ext uri="{FF2B5EF4-FFF2-40B4-BE49-F238E27FC236}">
                <a16:creationId xmlns:a16="http://schemas.microsoft.com/office/drawing/2014/main" id="{85BF02E0-C77C-421B-BFF6-A6AA01D1AF46}"/>
              </a:ext>
            </a:extLst>
          </p:cNvPr>
          <p:cNvGraphicFramePr>
            <a:graphicFrameLocks noGrp="1"/>
          </p:cNvGraphicFramePr>
          <p:nvPr>
            <p:extLst>
              <p:ext uri="{D42A27DB-BD31-4B8C-83A1-F6EECF244321}">
                <p14:modId xmlns:p14="http://schemas.microsoft.com/office/powerpoint/2010/main" val="2493472459"/>
              </p:ext>
            </p:extLst>
          </p:nvPr>
        </p:nvGraphicFramePr>
        <p:xfrm>
          <a:off x="1192169" y="4324518"/>
          <a:ext cx="8923594" cy="2011680"/>
        </p:xfrm>
        <a:graphic>
          <a:graphicData uri="http://schemas.openxmlformats.org/drawingml/2006/table">
            <a:tbl>
              <a:tblPr firstRow="1" firstCol="1" bandRow="1">
                <a:tableStyleId>{5C22544A-7EE6-4342-B048-85BDC9FD1C3A}</a:tableStyleId>
              </a:tblPr>
              <a:tblGrid>
                <a:gridCol w="1853035">
                  <a:extLst>
                    <a:ext uri="{9D8B030D-6E8A-4147-A177-3AD203B41FA5}">
                      <a16:colId xmlns:a16="http://schemas.microsoft.com/office/drawing/2014/main" val="1229751458"/>
                    </a:ext>
                  </a:extLst>
                </a:gridCol>
                <a:gridCol w="1601259">
                  <a:extLst>
                    <a:ext uri="{9D8B030D-6E8A-4147-A177-3AD203B41FA5}">
                      <a16:colId xmlns:a16="http://schemas.microsoft.com/office/drawing/2014/main" val="394898661"/>
                    </a:ext>
                  </a:extLst>
                </a:gridCol>
                <a:gridCol w="1823100">
                  <a:extLst>
                    <a:ext uri="{9D8B030D-6E8A-4147-A177-3AD203B41FA5}">
                      <a16:colId xmlns:a16="http://schemas.microsoft.com/office/drawing/2014/main" val="4222548520"/>
                    </a:ext>
                  </a:extLst>
                </a:gridCol>
                <a:gridCol w="1823100">
                  <a:extLst>
                    <a:ext uri="{9D8B030D-6E8A-4147-A177-3AD203B41FA5}">
                      <a16:colId xmlns:a16="http://schemas.microsoft.com/office/drawing/2014/main" val="1855179617"/>
                    </a:ext>
                  </a:extLst>
                </a:gridCol>
                <a:gridCol w="1823100">
                  <a:extLst>
                    <a:ext uri="{9D8B030D-6E8A-4147-A177-3AD203B41FA5}">
                      <a16:colId xmlns:a16="http://schemas.microsoft.com/office/drawing/2014/main" val="2849417607"/>
                    </a:ext>
                  </a:extLst>
                </a:gridCol>
              </a:tblGrid>
              <a:tr h="342679">
                <a:tc>
                  <a:txBody>
                    <a:bodyPr/>
                    <a:lstStyle/>
                    <a:p>
                      <a:r>
                        <a:rPr lang="en-US" dirty="0"/>
                        <a:t>Urbanicity Status</a:t>
                      </a:r>
                    </a:p>
                  </a:txBody>
                  <a:tcPr/>
                </a:tc>
                <a:tc>
                  <a:txBody>
                    <a:bodyPr/>
                    <a:lstStyle/>
                    <a:p>
                      <a:pPr marL="0" marR="0" algn="ctr">
                        <a:spcBef>
                          <a:spcPts val="0"/>
                        </a:spcBef>
                        <a:spcAft>
                          <a:spcPts val="0"/>
                        </a:spcAft>
                      </a:pPr>
                      <a:r>
                        <a:rPr lang="en-US" sz="1800" dirty="0">
                          <a:effectLst/>
                        </a:rPr>
                        <a:t>AMS-Only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Overlap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W-S Only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Total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873996"/>
                  </a:ext>
                </a:extLst>
              </a:tr>
              <a:tr h="171340">
                <a:tc rowSpan="2">
                  <a:txBody>
                    <a:bodyPr/>
                    <a:lstStyle/>
                    <a:p>
                      <a:pPr marL="0" marR="0">
                        <a:spcBef>
                          <a:spcPts val="0"/>
                        </a:spcBef>
                        <a:spcAft>
                          <a:spcPts val="0"/>
                        </a:spcAft>
                      </a:pPr>
                      <a:r>
                        <a:rPr lang="en-US" sz="1800" dirty="0">
                          <a:effectLst/>
                        </a:rPr>
                        <a:t>Urban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1,515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4,056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3,102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8,673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6229460"/>
                  </a:ext>
                </a:extLst>
              </a:tr>
              <a:tr h="171340">
                <a:tc vMerge="1">
                  <a: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(76.8%)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(67.6%)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(74.6%)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(71.5%)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8512746"/>
                  </a:ext>
                </a:extLst>
              </a:tr>
              <a:tr h="171340">
                <a:tc rowSpan="2">
                  <a:txBody>
                    <a:bodyPr/>
                    <a:lstStyle/>
                    <a:p>
                      <a:pPr marL="0" marR="0">
                        <a:spcBef>
                          <a:spcPts val="0"/>
                        </a:spcBef>
                        <a:spcAft>
                          <a:spcPts val="0"/>
                        </a:spcAft>
                      </a:pPr>
                      <a:r>
                        <a:rPr lang="en-US" sz="1800" dirty="0">
                          <a:effectLst/>
                        </a:rPr>
                        <a:t>Suburban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315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1,173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    673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2,161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2400976"/>
                  </a:ext>
                </a:extLst>
              </a:tr>
              <a:tr h="171340">
                <a:tc vMerge="1">
                  <a: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(16.0%)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highlight>
                            <a:srgbClr val="FFFF00"/>
                          </a:highlight>
                        </a:rPr>
                        <a:t>(19.5%)</a:t>
                      </a: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(16.2%)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(17.8%)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9462621"/>
                  </a:ext>
                </a:extLst>
              </a:tr>
              <a:tr h="171340">
                <a:tc rowSpan="2">
                  <a:txBody>
                    <a:bodyPr/>
                    <a:lstStyle/>
                    <a:p>
                      <a:pPr marL="0" marR="0">
                        <a:spcBef>
                          <a:spcPts val="0"/>
                        </a:spcBef>
                        <a:spcAft>
                          <a:spcPts val="0"/>
                        </a:spcAft>
                      </a:pPr>
                      <a:r>
                        <a:rPr lang="en-US" sz="1800" dirty="0">
                          <a:effectLst/>
                        </a:rPr>
                        <a:t>Rural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   143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 772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    379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1,294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6443599"/>
                  </a:ext>
                </a:extLst>
              </a:tr>
              <a:tr h="171340">
                <a:tc vMerge="1">
                  <a: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(7.2%)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highlight>
                            <a:srgbClr val="FFFF00"/>
                          </a:highlight>
                        </a:rPr>
                        <a:t>(12.9%)</a:t>
                      </a: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(9.1%)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(10.7%)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83697644"/>
                  </a:ext>
                </a:extLst>
              </a:tr>
            </a:tbl>
          </a:graphicData>
        </a:graphic>
      </p:graphicFrame>
      <p:graphicFrame>
        <p:nvGraphicFramePr>
          <p:cNvPr id="6" name="Table 6">
            <a:extLst>
              <a:ext uri="{FF2B5EF4-FFF2-40B4-BE49-F238E27FC236}">
                <a16:creationId xmlns:a16="http://schemas.microsoft.com/office/drawing/2014/main" id="{CF38F762-BA81-406E-AE27-F79D64B016B3}"/>
              </a:ext>
            </a:extLst>
          </p:cNvPr>
          <p:cNvGraphicFramePr>
            <a:graphicFrameLocks noGrp="1"/>
          </p:cNvGraphicFramePr>
          <p:nvPr>
            <p:extLst>
              <p:ext uri="{D42A27DB-BD31-4B8C-83A1-F6EECF244321}">
                <p14:modId xmlns:p14="http://schemas.microsoft.com/office/powerpoint/2010/main" val="3838163998"/>
              </p:ext>
            </p:extLst>
          </p:nvPr>
        </p:nvGraphicFramePr>
        <p:xfrm>
          <a:off x="1770077" y="2633947"/>
          <a:ext cx="8121474" cy="919480"/>
        </p:xfrm>
        <a:graphic>
          <a:graphicData uri="http://schemas.openxmlformats.org/drawingml/2006/table">
            <a:tbl>
              <a:tblPr firstRow="1" bandRow="1">
                <a:tableStyleId>{5C22544A-7EE6-4342-B048-85BDC9FD1C3A}</a:tableStyleId>
              </a:tblPr>
              <a:tblGrid>
                <a:gridCol w="2703534">
                  <a:extLst>
                    <a:ext uri="{9D8B030D-6E8A-4147-A177-3AD203B41FA5}">
                      <a16:colId xmlns:a16="http://schemas.microsoft.com/office/drawing/2014/main" val="3020529821"/>
                    </a:ext>
                  </a:extLst>
                </a:gridCol>
                <a:gridCol w="1354485">
                  <a:extLst>
                    <a:ext uri="{9D8B030D-6E8A-4147-A177-3AD203B41FA5}">
                      <a16:colId xmlns:a16="http://schemas.microsoft.com/office/drawing/2014/main" val="3330586592"/>
                    </a:ext>
                  </a:extLst>
                </a:gridCol>
                <a:gridCol w="1354485">
                  <a:extLst>
                    <a:ext uri="{9D8B030D-6E8A-4147-A177-3AD203B41FA5}">
                      <a16:colId xmlns:a16="http://schemas.microsoft.com/office/drawing/2014/main" val="3268215330"/>
                    </a:ext>
                  </a:extLst>
                </a:gridCol>
                <a:gridCol w="1354485">
                  <a:extLst>
                    <a:ext uri="{9D8B030D-6E8A-4147-A177-3AD203B41FA5}">
                      <a16:colId xmlns:a16="http://schemas.microsoft.com/office/drawing/2014/main" val="1451771902"/>
                    </a:ext>
                  </a:extLst>
                </a:gridCol>
                <a:gridCol w="1354485">
                  <a:extLst>
                    <a:ext uri="{9D8B030D-6E8A-4147-A177-3AD203B41FA5}">
                      <a16:colId xmlns:a16="http://schemas.microsoft.com/office/drawing/2014/main" val="2585618393"/>
                    </a:ext>
                  </a:extLst>
                </a:gridCol>
              </a:tblGrid>
              <a:tr h="370840">
                <a:tc>
                  <a:txBody>
                    <a:bodyPr/>
                    <a:lstStyle/>
                    <a:p>
                      <a:pPr marL="0" marR="0" algn="ctr">
                        <a:spcBef>
                          <a:spcPts val="0"/>
                        </a:spcBef>
                        <a:spcAft>
                          <a:spcPts val="0"/>
                        </a:spcAft>
                      </a:pPr>
                      <a:r>
                        <a:rPr lang="en-US" sz="1800" dirty="0">
                          <a:effectLst/>
                        </a:rPr>
                        <a:t>Stratum Characteristic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AMS-Only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Overlap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W-S Only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Total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34039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Postal Address and Telephone</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r">
                        <a:spcBef>
                          <a:spcPts val="0"/>
                        </a:spcBef>
                        <a:spcAft>
                          <a:spcPts val="0"/>
                        </a:spcAft>
                      </a:pPr>
                      <a:r>
                        <a:rPr lang="en-US" sz="1800" dirty="0">
                          <a:effectLst/>
                        </a:rPr>
                        <a:t>1,634 (82.8%)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5,121 (85.3%)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2,900 </a:t>
                      </a:r>
                      <a:r>
                        <a:rPr lang="en-US" sz="1800" dirty="0">
                          <a:effectLst/>
                          <a:highlight>
                            <a:srgbClr val="FFFF00"/>
                          </a:highlight>
                        </a:rPr>
                        <a:t>(69.8%)</a:t>
                      </a: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9,655 (79.6%)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03762927"/>
                  </a:ext>
                </a:extLst>
              </a:tr>
            </a:tbl>
          </a:graphicData>
        </a:graphic>
      </p:graphicFrame>
      <p:pic>
        <p:nvPicPr>
          <p:cNvPr id="8" name="Audio 7">
            <a:hlinkClick r:id="" action="ppaction://media"/>
            <a:extLst>
              <a:ext uri="{FF2B5EF4-FFF2-40B4-BE49-F238E27FC236}">
                <a16:creationId xmlns:a16="http://schemas.microsoft.com/office/drawing/2014/main" id="{3C8DB166-5DB0-46ED-A7B8-7E25735BD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4049098"/>
      </p:ext>
    </p:extLst>
  </p:cSld>
  <p:clrMapOvr>
    <a:masterClrMapping/>
  </p:clrMapOvr>
  <mc:AlternateContent xmlns:mc="http://schemas.openxmlformats.org/markup-compatibility/2006">
    <mc:Choice xmlns:p14="http://schemas.microsoft.com/office/powerpoint/2010/main" Requires="p14">
      <p:transition spd="slow" p14:dur="2000" advTm="67035"/>
    </mc:Choice>
    <mc:Fallback>
      <p:transition spd="slow" advTm="6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5CF46-2956-43BB-BF62-10A412FA1793}"/>
              </a:ext>
            </a:extLst>
          </p:cNvPr>
          <p:cNvSpPr>
            <a:spLocks noGrp="1"/>
          </p:cNvSpPr>
          <p:nvPr>
            <p:ph type="title"/>
          </p:nvPr>
        </p:nvSpPr>
        <p:spPr/>
        <p:txBody>
          <a:bodyPr/>
          <a:lstStyle/>
          <a:p>
            <a:r>
              <a:rPr lang="en-US" dirty="0"/>
              <a:t>Sample Design</a:t>
            </a:r>
          </a:p>
        </p:txBody>
      </p:sp>
      <p:sp>
        <p:nvSpPr>
          <p:cNvPr id="3" name="Content Placeholder 2">
            <a:extLst>
              <a:ext uri="{FF2B5EF4-FFF2-40B4-BE49-F238E27FC236}">
                <a16:creationId xmlns:a16="http://schemas.microsoft.com/office/drawing/2014/main" id="{CBDD31F0-CF8C-4D10-B08E-9EB89B64825A}"/>
              </a:ext>
            </a:extLst>
          </p:cNvPr>
          <p:cNvSpPr>
            <a:spLocks noGrp="1"/>
          </p:cNvSpPr>
          <p:nvPr>
            <p:ph idx="1"/>
          </p:nvPr>
        </p:nvSpPr>
        <p:spPr>
          <a:xfrm>
            <a:off x="4306921" y="1730610"/>
            <a:ext cx="3909391" cy="4571999"/>
          </a:xfrm>
        </p:spPr>
        <p:txBody>
          <a:bodyPr>
            <a:normAutofit lnSpcReduction="10000"/>
          </a:bodyPr>
          <a:lstStyle/>
          <a:p>
            <a:r>
              <a:rPr lang="en-US" sz="2400" dirty="0"/>
              <a:t>Stratified the frame by</a:t>
            </a:r>
          </a:p>
          <a:p>
            <a:pPr lvl="1"/>
            <a:r>
              <a:rPr lang="en-US" sz="2400" dirty="0"/>
              <a:t>Frame/overlap status</a:t>
            </a:r>
          </a:p>
          <a:p>
            <a:pPr lvl="1"/>
            <a:r>
              <a:rPr lang="en-US" sz="2400" dirty="0"/>
              <a:t>Census Division</a:t>
            </a:r>
          </a:p>
          <a:p>
            <a:pPr lvl="1"/>
            <a:r>
              <a:rPr lang="en-US" sz="2400" dirty="0"/>
              <a:t>Urbanicity </a:t>
            </a:r>
          </a:p>
          <a:p>
            <a:pPr lvl="1"/>
            <a:r>
              <a:rPr lang="en-US" sz="2400" dirty="0"/>
              <a:t>Contact info</a:t>
            </a:r>
          </a:p>
          <a:p>
            <a:pPr lvl="1"/>
            <a:r>
              <a:rPr lang="en-US" sz="2400" dirty="0"/>
              <a:t>Collapsed into 15 final strata prior to sampling</a:t>
            </a:r>
          </a:p>
          <a:p>
            <a:r>
              <a:rPr lang="en-US" sz="2400" dirty="0"/>
              <a:t>Stratified systematic sample</a:t>
            </a:r>
          </a:p>
          <a:p>
            <a:r>
              <a:rPr lang="en-US" sz="2400" dirty="0"/>
              <a:t>2% CV assuming 60% response rate and 70% in-scope rate</a:t>
            </a:r>
          </a:p>
          <a:p>
            <a:pPr lvl="1"/>
            <a:endParaRPr lang="en-US" sz="2400" dirty="0"/>
          </a:p>
        </p:txBody>
      </p:sp>
      <p:sp>
        <p:nvSpPr>
          <p:cNvPr id="4" name="Slide Number Placeholder 3">
            <a:extLst>
              <a:ext uri="{FF2B5EF4-FFF2-40B4-BE49-F238E27FC236}">
                <a16:creationId xmlns:a16="http://schemas.microsoft.com/office/drawing/2014/main" id="{F3457526-BD3E-4569-88FF-952D533342BF}"/>
              </a:ext>
            </a:extLst>
          </p:cNvPr>
          <p:cNvSpPr>
            <a:spLocks noGrp="1"/>
          </p:cNvSpPr>
          <p:nvPr>
            <p:ph type="sldNum" sz="quarter" idx="12"/>
          </p:nvPr>
        </p:nvSpPr>
        <p:spPr/>
        <p:txBody>
          <a:bodyPr/>
          <a:lstStyle/>
          <a:p>
            <a:fld id="{734A15CE-9D31-44FE-A4A3-3DFF052127A3}" type="slidenum">
              <a:rPr lang="en-US" smtClean="0"/>
              <a:pPr/>
              <a:t>11</a:t>
            </a:fld>
            <a:endParaRPr lang="en-US" dirty="0"/>
          </a:p>
        </p:txBody>
      </p:sp>
      <p:sp>
        <p:nvSpPr>
          <p:cNvPr id="14" name="TextBox 13">
            <a:extLst>
              <a:ext uri="{FF2B5EF4-FFF2-40B4-BE49-F238E27FC236}">
                <a16:creationId xmlns:a16="http://schemas.microsoft.com/office/drawing/2014/main" id="{05207DED-D405-4990-A60C-0387455263AC}"/>
              </a:ext>
            </a:extLst>
          </p:cNvPr>
          <p:cNvSpPr txBox="1"/>
          <p:nvPr/>
        </p:nvSpPr>
        <p:spPr>
          <a:xfrm>
            <a:off x="404288" y="1749095"/>
            <a:ext cx="3642146" cy="830997"/>
          </a:xfrm>
          <a:prstGeom prst="rect">
            <a:avLst/>
          </a:prstGeom>
          <a:noFill/>
        </p:spPr>
        <p:txBody>
          <a:bodyPr wrap="square" rtlCol="0">
            <a:spAutoFit/>
          </a:bodyPr>
          <a:lstStyle/>
          <a:p>
            <a:r>
              <a:rPr lang="en-US" sz="2400" dirty="0"/>
              <a:t>Sampling frame = union of AMS and W-S =  12,128 rec</a:t>
            </a:r>
          </a:p>
        </p:txBody>
      </p:sp>
      <p:sp>
        <p:nvSpPr>
          <p:cNvPr id="15" name="TextBox 14">
            <a:extLst>
              <a:ext uri="{FF2B5EF4-FFF2-40B4-BE49-F238E27FC236}">
                <a16:creationId xmlns:a16="http://schemas.microsoft.com/office/drawing/2014/main" id="{C60B2038-48D6-4951-9505-B27E2203F0D6}"/>
              </a:ext>
            </a:extLst>
          </p:cNvPr>
          <p:cNvSpPr txBox="1"/>
          <p:nvPr/>
        </p:nvSpPr>
        <p:spPr>
          <a:xfrm>
            <a:off x="8698946" y="1771573"/>
            <a:ext cx="2815681" cy="830997"/>
          </a:xfrm>
          <a:prstGeom prst="rect">
            <a:avLst/>
          </a:prstGeom>
          <a:noFill/>
        </p:spPr>
        <p:txBody>
          <a:bodyPr wrap="square" rtlCol="0">
            <a:spAutoFit/>
          </a:bodyPr>
          <a:lstStyle/>
          <a:p>
            <a:r>
              <a:rPr lang="en-US" sz="2400" dirty="0"/>
              <a:t>Full sample drawn at one time = 10K rec</a:t>
            </a:r>
          </a:p>
        </p:txBody>
      </p:sp>
      <p:grpSp>
        <p:nvGrpSpPr>
          <p:cNvPr id="19" name="Group 18">
            <a:extLst>
              <a:ext uri="{FF2B5EF4-FFF2-40B4-BE49-F238E27FC236}">
                <a16:creationId xmlns:a16="http://schemas.microsoft.com/office/drawing/2014/main" id="{1113A45D-9357-46A1-9633-AD56FB8DA106}"/>
              </a:ext>
            </a:extLst>
          </p:cNvPr>
          <p:cNvGrpSpPr/>
          <p:nvPr/>
        </p:nvGrpSpPr>
        <p:grpSpPr>
          <a:xfrm>
            <a:off x="329711" y="2756627"/>
            <a:ext cx="3716723" cy="2614841"/>
            <a:chOff x="617161" y="2809739"/>
            <a:chExt cx="3716723" cy="2614841"/>
          </a:xfrm>
        </p:grpSpPr>
        <p:sp>
          <p:nvSpPr>
            <p:cNvPr id="5" name="Oval 4">
              <a:extLst>
                <a:ext uri="{FF2B5EF4-FFF2-40B4-BE49-F238E27FC236}">
                  <a16:creationId xmlns:a16="http://schemas.microsoft.com/office/drawing/2014/main" id="{836A40AD-85F1-461C-9D8C-E58604018E9C}"/>
                </a:ext>
              </a:extLst>
            </p:cNvPr>
            <p:cNvSpPr/>
            <p:nvPr/>
          </p:nvSpPr>
          <p:spPr>
            <a:xfrm>
              <a:off x="617161" y="2809739"/>
              <a:ext cx="2628486" cy="2614841"/>
            </a:xfrm>
            <a:prstGeom prst="ellipse">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Rounded Corners 5">
              <a:extLst>
                <a:ext uri="{FF2B5EF4-FFF2-40B4-BE49-F238E27FC236}">
                  <a16:creationId xmlns:a16="http://schemas.microsoft.com/office/drawing/2014/main" id="{D76C3F17-26E4-4110-8918-58B82E7D1D8F}"/>
                </a:ext>
              </a:extLst>
            </p:cNvPr>
            <p:cNvSpPr/>
            <p:nvPr/>
          </p:nvSpPr>
          <p:spPr>
            <a:xfrm>
              <a:off x="2479367" y="2881923"/>
              <a:ext cx="1564369" cy="2491612"/>
            </a:xfrm>
            <a:prstGeom prst="roundRect">
              <a:avLst/>
            </a:prstGeom>
            <a:solidFill>
              <a:schemeClr val="accent2">
                <a:lumMod val="60000"/>
                <a:lumOff val="4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95B3412-2121-4611-B458-C607EF7D7AF4}"/>
                </a:ext>
              </a:extLst>
            </p:cNvPr>
            <p:cNvSpPr txBox="1"/>
            <p:nvPr/>
          </p:nvSpPr>
          <p:spPr>
            <a:xfrm>
              <a:off x="2471807" y="3516996"/>
              <a:ext cx="716507" cy="1200329"/>
            </a:xfrm>
            <a:prstGeom prst="rect">
              <a:avLst/>
            </a:prstGeom>
            <a:noFill/>
          </p:spPr>
          <p:txBody>
            <a:bodyPr wrap="square" rtlCol="0">
              <a:spAutoFit/>
            </a:bodyPr>
            <a:lstStyle/>
            <a:p>
              <a:r>
                <a:rPr lang="en-US" dirty="0"/>
                <a:t>Over-lap: 6,001 rec</a:t>
              </a:r>
            </a:p>
          </p:txBody>
        </p:sp>
        <p:sp>
          <p:nvSpPr>
            <p:cNvPr id="17" name="TextBox 16">
              <a:extLst>
                <a:ext uri="{FF2B5EF4-FFF2-40B4-BE49-F238E27FC236}">
                  <a16:creationId xmlns:a16="http://schemas.microsoft.com/office/drawing/2014/main" id="{94E9A8CE-6488-4CE4-A093-5BE0FE87035A}"/>
                </a:ext>
              </a:extLst>
            </p:cNvPr>
            <p:cNvSpPr txBox="1"/>
            <p:nvPr/>
          </p:nvSpPr>
          <p:spPr>
            <a:xfrm>
              <a:off x="995099" y="3660507"/>
              <a:ext cx="1186346" cy="646331"/>
            </a:xfrm>
            <a:prstGeom prst="rect">
              <a:avLst/>
            </a:prstGeom>
            <a:noFill/>
          </p:spPr>
          <p:txBody>
            <a:bodyPr wrap="square" rtlCol="0">
              <a:spAutoFit/>
            </a:bodyPr>
            <a:lstStyle/>
            <a:p>
              <a:r>
                <a:rPr lang="en-US" dirty="0"/>
                <a:t>AMS-only: 1,973 rec</a:t>
              </a:r>
            </a:p>
          </p:txBody>
        </p:sp>
        <p:sp>
          <p:nvSpPr>
            <p:cNvPr id="18" name="TextBox 17">
              <a:extLst>
                <a:ext uri="{FF2B5EF4-FFF2-40B4-BE49-F238E27FC236}">
                  <a16:creationId xmlns:a16="http://schemas.microsoft.com/office/drawing/2014/main" id="{A85CCBA8-89F9-4FA9-9FFA-AFDDF1F9EC5D}"/>
                </a:ext>
              </a:extLst>
            </p:cNvPr>
            <p:cNvSpPr txBox="1"/>
            <p:nvPr/>
          </p:nvSpPr>
          <p:spPr>
            <a:xfrm>
              <a:off x="3341666" y="3563163"/>
              <a:ext cx="992218" cy="1200329"/>
            </a:xfrm>
            <a:prstGeom prst="rect">
              <a:avLst/>
            </a:prstGeom>
            <a:noFill/>
          </p:spPr>
          <p:txBody>
            <a:bodyPr wrap="square" rtlCol="0">
              <a:spAutoFit/>
            </a:bodyPr>
            <a:lstStyle/>
            <a:p>
              <a:r>
                <a:rPr lang="en-US" dirty="0"/>
                <a:t>W-S only: 4,154 rec</a:t>
              </a:r>
            </a:p>
          </p:txBody>
        </p:sp>
      </p:grpSp>
      <p:grpSp>
        <p:nvGrpSpPr>
          <p:cNvPr id="11" name="Group 10">
            <a:extLst>
              <a:ext uri="{FF2B5EF4-FFF2-40B4-BE49-F238E27FC236}">
                <a16:creationId xmlns:a16="http://schemas.microsoft.com/office/drawing/2014/main" id="{43B47EB1-A47E-42BB-B0DE-2809BFBB8099}"/>
              </a:ext>
            </a:extLst>
          </p:cNvPr>
          <p:cNvGrpSpPr/>
          <p:nvPr/>
        </p:nvGrpSpPr>
        <p:grpSpPr>
          <a:xfrm>
            <a:off x="8627623" y="3077627"/>
            <a:ext cx="2754303" cy="2458421"/>
            <a:chOff x="4269349" y="3237211"/>
            <a:chExt cx="2754303" cy="2458421"/>
          </a:xfrm>
        </p:grpSpPr>
        <p:sp>
          <p:nvSpPr>
            <p:cNvPr id="8" name="Oval 7">
              <a:extLst>
                <a:ext uri="{FF2B5EF4-FFF2-40B4-BE49-F238E27FC236}">
                  <a16:creationId xmlns:a16="http://schemas.microsoft.com/office/drawing/2014/main" id="{AA4BAA04-0957-4221-8F10-808A3E563E7D}"/>
                </a:ext>
              </a:extLst>
            </p:cNvPr>
            <p:cNvSpPr/>
            <p:nvPr/>
          </p:nvSpPr>
          <p:spPr>
            <a:xfrm>
              <a:off x="5467980" y="3237211"/>
              <a:ext cx="1555672" cy="1972843"/>
            </a:xfrm>
            <a:prstGeom prst="ellipse">
              <a:avLst/>
            </a:prstGeom>
            <a:solidFill>
              <a:schemeClr val="accent2">
                <a:lumMod val="60000"/>
                <a:lumOff val="40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W-S only: 2,447 rec</a:t>
              </a:r>
            </a:p>
          </p:txBody>
        </p:sp>
        <p:sp>
          <p:nvSpPr>
            <p:cNvPr id="9" name="Oval 8">
              <a:extLst>
                <a:ext uri="{FF2B5EF4-FFF2-40B4-BE49-F238E27FC236}">
                  <a16:creationId xmlns:a16="http://schemas.microsoft.com/office/drawing/2014/main" id="{752869FB-0FCE-4252-8BA0-F6C176EA29C1}"/>
                </a:ext>
              </a:extLst>
            </p:cNvPr>
            <p:cNvSpPr/>
            <p:nvPr/>
          </p:nvSpPr>
          <p:spPr>
            <a:xfrm>
              <a:off x="4269349" y="3237211"/>
              <a:ext cx="1479164" cy="1972843"/>
            </a:xfrm>
            <a:prstGeom prst="ellipse">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AMS-only: 1,552 rec</a:t>
              </a:r>
            </a:p>
          </p:txBody>
        </p:sp>
        <p:sp>
          <p:nvSpPr>
            <p:cNvPr id="22" name="TextBox 21">
              <a:extLst>
                <a:ext uri="{FF2B5EF4-FFF2-40B4-BE49-F238E27FC236}">
                  <a16:creationId xmlns:a16="http://schemas.microsoft.com/office/drawing/2014/main" id="{CAD5FD90-DF89-4C22-95FC-139768B8F603}"/>
                </a:ext>
              </a:extLst>
            </p:cNvPr>
            <p:cNvSpPr txBox="1"/>
            <p:nvPr/>
          </p:nvSpPr>
          <p:spPr>
            <a:xfrm>
              <a:off x="4582754" y="5326300"/>
              <a:ext cx="1982772" cy="369332"/>
            </a:xfrm>
            <a:prstGeom prst="rect">
              <a:avLst/>
            </a:prstGeom>
            <a:noFill/>
          </p:spPr>
          <p:txBody>
            <a:bodyPr wrap="square" rtlCol="0">
              <a:spAutoFit/>
            </a:bodyPr>
            <a:lstStyle/>
            <a:p>
              <a:r>
                <a:rPr lang="en-US" dirty="0"/>
                <a:t>Overlap: 6,001 rec</a:t>
              </a:r>
            </a:p>
          </p:txBody>
        </p:sp>
        <p:sp>
          <p:nvSpPr>
            <p:cNvPr id="24" name="Arrow: Down 23">
              <a:extLst>
                <a:ext uri="{FF2B5EF4-FFF2-40B4-BE49-F238E27FC236}">
                  <a16:creationId xmlns:a16="http://schemas.microsoft.com/office/drawing/2014/main" id="{0DF67AE8-66E3-46DF-B6F4-596DF890A445}"/>
                </a:ext>
              </a:extLst>
            </p:cNvPr>
            <p:cNvSpPr/>
            <p:nvPr/>
          </p:nvSpPr>
          <p:spPr>
            <a:xfrm rot="10800000">
              <a:off x="5532515" y="4338871"/>
              <a:ext cx="73155" cy="987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Audio 9">
            <a:hlinkClick r:id="" action="ppaction://media"/>
            <a:extLst>
              <a:ext uri="{FF2B5EF4-FFF2-40B4-BE49-F238E27FC236}">
                <a16:creationId xmlns:a16="http://schemas.microsoft.com/office/drawing/2014/main" id="{AEB46349-265C-4B71-8A81-397E619ED8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6851198"/>
      </p:ext>
    </p:extLst>
  </p:cSld>
  <p:clrMapOvr>
    <a:masterClrMapping/>
  </p:clrMapOvr>
  <mc:AlternateContent xmlns:mc="http://schemas.openxmlformats.org/markup-compatibility/2006">
    <mc:Choice xmlns:p14="http://schemas.microsoft.com/office/powerpoint/2010/main" Requires="p14">
      <p:transition spd="slow" p14:dur="2000" advTm="89628"/>
    </mc:Choice>
    <mc:Fallback>
      <p:transition spd="slow" advTm="8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6A7E-E238-42D7-9D55-99F65CC24B37}"/>
              </a:ext>
            </a:extLst>
          </p:cNvPr>
          <p:cNvSpPr>
            <a:spLocks noGrp="1"/>
          </p:cNvSpPr>
          <p:nvPr>
            <p:ph type="title"/>
          </p:nvPr>
        </p:nvSpPr>
        <p:spPr>
          <a:xfrm>
            <a:off x="965199" y="-97447"/>
            <a:ext cx="10261600" cy="1066800"/>
          </a:xfrm>
        </p:spPr>
        <p:txBody>
          <a:bodyPr/>
          <a:lstStyle/>
          <a:p>
            <a:r>
              <a:rPr lang="en-US" dirty="0"/>
              <a:t>Sample Characteristics</a:t>
            </a:r>
          </a:p>
        </p:txBody>
      </p:sp>
      <p:graphicFrame>
        <p:nvGraphicFramePr>
          <p:cNvPr id="5" name="Content Placeholder 4">
            <a:extLst>
              <a:ext uri="{FF2B5EF4-FFF2-40B4-BE49-F238E27FC236}">
                <a16:creationId xmlns:a16="http://schemas.microsoft.com/office/drawing/2014/main" id="{782ED9C5-32C0-40E2-84CA-4723B0AEEF7E}"/>
              </a:ext>
            </a:extLst>
          </p:cNvPr>
          <p:cNvGraphicFramePr>
            <a:graphicFrameLocks noGrp="1"/>
          </p:cNvGraphicFramePr>
          <p:nvPr>
            <p:ph idx="1"/>
            <p:extLst>
              <p:ext uri="{D42A27DB-BD31-4B8C-83A1-F6EECF244321}">
                <p14:modId xmlns:p14="http://schemas.microsoft.com/office/powerpoint/2010/main" val="1137748382"/>
              </p:ext>
            </p:extLst>
          </p:nvPr>
        </p:nvGraphicFramePr>
        <p:xfrm>
          <a:off x="609600" y="3346174"/>
          <a:ext cx="10972800" cy="2743200"/>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3998810996"/>
                    </a:ext>
                  </a:extLst>
                </a:gridCol>
                <a:gridCol w="1828800">
                  <a:extLst>
                    <a:ext uri="{9D8B030D-6E8A-4147-A177-3AD203B41FA5}">
                      <a16:colId xmlns:a16="http://schemas.microsoft.com/office/drawing/2014/main" val="1891921196"/>
                    </a:ext>
                  </a:extLst>
                </a:gridCol>
                <a:gridCol w="1828800">
                  <a:extLst>
                    <a:ext uri="{9D8B030D-6E8A-4147-A177-3AD203B41FA5}">
                      <a16:colId xmlns:a16="http://schemas.microsoft.com/office/drawing/2014/main" val="3632727109"/>
                    </a:ext>
                  </a:extLst>
                </a:gridCol>
                <a:gridCol w="1828800">
                  <a:extLst>
                    <a:ext uri="{9D8B030D-6E8A-4147-A177-3AD203B41FA5}">
                      <a16:colId xmlns:a16="http://schemas.microsoft.com/office/drawing/2014/main" val="370582683"/>
                    </a:ext>
                  </a:extLst>
                </a:gridCol>
                <a:gridCol w="1828800">
                  <a:extLst>
                    <a:ext uri="{9D8B030D-6E8A-4147-A177-3AD203B41FA5}">
                      <a16:colId xmlns:a16="http://schemas.microsoft.com/office/drawing/2014/main" val="454994287"/>
                    </a:ext>
                  </a:extLst>
                </a:gridCol>
                <a:gridCol w="1828800">
                  <a:extLst>
                    <a:ext uri="{9D8B030D-6E8A-4147-A177-3AD203B41FA5}">
                      <a16:colId xmlns:a16="http://schemas.microsoft.com/office/drawing/2014/main" val="3185416805"/>
                    </a:ext>
                  </a:extLst>
                </a:gridCol>
              </a:tblGrid>
              <a:tr h="0">
                <a:tc>
                  <a:txBody>
                    <a:bodyPr/>
                    <a:lstStyle/>
                    <a:p>
                      <a:pPr marL="0" marR="0" algn="ctr">
                        <a:spcBef>
                          <a:spcPts val="0"/>
                        </a:spcBef>
                        <a:spcAft>
                          <a:spcPts val="0"/>
                        </a:spcAft>
                      </a:pPr>
                      <a:r>
                        <a:rPr lang="en-US" sz="2000" dirty="0">
                          <a:effectLst/>
                          <a:latin typeface="+mn-lt"/>
                        </a:rPr>
                        <a:t>Source Frame</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In-Scope</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Out-of-Scope</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Out of Business</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Nonresponse</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Total</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79065"/>
                  </a:ext>
                </a:extLst>
              </a:tr>
              <a:tr h="0">
                <a:tc>
                  <a:txBody>
                    <a:bodyPr/>
                    <a:lstStyle/>
                    <a:p>
                      <a:pPr marL="0" marR="0">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AMS-only</a:t>
                      </a:r>
                    </a:p>
                  </a:txBody>
                  <a:tcPr marL="68580" marR="68580" marT="0" marB="0"/>
                </a:tc>
                <a:tc>
                  <a:txBody>
                    <a:bodyPr/>
                    <a:lstStyle/>
                    <a:p>
                      <a:pPr marL="0" marR="0" algn="ctr">
                        <a:spcBef>
                          <a:spcPts val="0"/>
                        </a:spcBef>
                        <a:spcAft>
                          <a:spcPts val="0"/>
                        </a:spcAft>
                      </a:pPr>
                      <a:r>
                        <a:rPr lang="en-US" sz="2000">
                          <a:effectLst/>
                          <a:latin typeface="+mn-lt"/>
                        </a:rPr>
                        <a:t>440</a:t>
                      </a:r>
                    </a:p>
                    <a:p>
                      <a:pPr marL="0" marR="0" algn="ctr">
                        <a:spcBef>
                          <a:spcPts val="0"/>
                        </a:spcBef>
                        <a:spcAft>
                          <a:spcPts val="0"/>
                        </a:spcAft>
                      </a:pPr>
                      <a:r>
                        <a:rPr lang="en-US" sz="2000">
                          <a:effectLst/>
                          <a:latin typeface="+mn-lt"/>
                        </a:rPr>
                        <a:t>(26.0%)</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76</a:t>
                      </a:r>
                    </a:p>
                    <a:p>
                      <a:pPr marL="0" marR="0" algn="ctr">
                        <a:spcBef>
                          <a:spcPts val="0"/>
                        </a:spcBef>
                        <a:spcAft>
                          <a:spcPts val="0"/>
                        </a:spcAft>
                      </a:pPr>
                      <a:r>
                        <a:rPr lang="en-US" sz="2000">
                          <a:effectLst/>
                          <a:latin typeface="+mn-lt"/>
                        </a:rPr>
                        <a:t>(4.9%)</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rPr>
                        <a:t>403</a:t>
                      </a:r>
                    </a:p>
                    <a:p>
                      <a:pPr marL="0" marR="0" algn="ctr">
                        <a:spcBef>
                          <a:spcPts val="0"/>
                        </a:spcBef>
                        <a:spcAft>
                          <a:spcPts val="0"/>
                        </a:spcAft>
                      </a:pPr>
                      <a:r>
                        <a:rPr lang="en-US" sz="2000" dirty="0">
                          <a:effectLst/>
                          <a:latin typeface="+mn-lt"/>
                        </a:rPr>
                        <a:t>(26.0%)</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633</a:t>
                      </a:r>
                    </a:p>
                    <a:p>
                      <a:pPr marL="0" marR="0" algn="ctr">
                        <a:spcBef>
                          <a:spcPts val="0"/>
                        </a:spcBef>
                        <a:spcAft>
                          <a:spcPts val="0"/>
                        </a:spcAft>
                      </a:pPr>
                      <a:r>
                        <a:rPr lang="en-US" sz="2000">
                          <a:effectLst/>
                          <a:latin typeface="+mn-lt"/>
                        </a:rPr>
                        <a:t>(40.8%)</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1,552</a:t>
                      </a:r>
                    </a:p>
                    <a:p>
                      <a:pPr marL="0" marR="0" algn="ctr">
                        <a:spcBef>
                          <a:spcPts val="0"/>
                        </a:spcBef>
                        <a:spcAft>
                          <a:spcPts val="0"/>
                        </a:spcAft>
                      </a:pPr>
                      <a:r>
                        <a:rPr lang="en-US" sz="2000">
                          <a:effectLst/>
                          <a:latin typeface="+mn-lt"/>
                        </a:rPr>
                        <a:t>(15.5%)</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6491987"/>
                  </a:ext>
                </a:extLst>
              </a:tr>
              <a:tr h="0">
                <a:tc>
                  <a:txBody>
                    <a:bodyPr/>
                    <a:lstStyle/>
                    <a:p>
                      <a:pPr marL="0" marR="0">
                        <a:spcBef>
                          <a:spcPts val="0"/>
                        </a:spcBef>
                        <a:spcAft>
                          <a:spcPts val="0"/>
                        </a:spcAft>
                      </a:pPr>
                      <a:r>
                        <a:rPr lang="en-US" sz="2000" dirty="0">
                          <a:effectLst/>
                          <a:latin typeface="+mn-lt"/>
                        </a:rPr>
                        <a:t>W-S-only</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rPr>
                        <a:t>536</a:t>
                      </a:r>
                    </a:p>
                    <a:p>
                      <a:pPr marL="0" marR="0" algn="ctr">
                        <a:spcBef>
                          <a:spcPts val="0"/>
                        </a:spcBef>
                        <a:spcAft>
                          <a:spcPts val="0"/>
                        </a:spcAft>
                      </a:pPr>
                      <a:r>
                        <a:rPr lang="en-US" sz="2000" dirty="0">
                          <a:effectLst/>
                          <a:latin typeface="+mn-lt"/>
                        </a:rPr>
                        <a:t>(21.9%)</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83</a:t>
                      </a:r>
                    </a:p>
                    <a:p>
                      <a:pPr marL="0" marR="0" algn="ctr">
                        <a:spcBef>
                          <a:spcPts val="0"/>
                        </a:spcBef>
                        <a:spcAft>
                          <a:spcPts val="0"/>
                        </a:spcAft>
                      </a:pPr>
                      <a:r>
                        <a:rPr lang="en-US" sz="2000">
                          <a:effectLst/>
                          <a:latin typeface="+mn-lt"/>
                        </a:rPr>
                        <a:t>(3.4%)</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700</a:t>
                      </a:r>
                    </a:p>
                    <a:p>
                      <a:pPr marL="0" marR="0" algn="ctr">
                        <a:spcBef>
                          <a:spcPts val="0"/>
                        </a:spcBef>
                        <a:spcAft>
                          <a:spcPts val="0"/>
                        </a:spcAft>
                      </a:pPr>
                      <a:r>
                        <a:rPr lang="en-US" sz="2000">
                          <a:effectLst/>
                          <a:latin typeface="+mn-lt"/>
                        </a:rPr>
                        <a:t>(28.6%)</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rPr>
                        <a:t>1,128</a:t>
                      </a:r>
                    </a:p>
                    <a:p>
                      <a:pPr marL="0" marR="0" algn="ctr">
                        <a:spcBef>
                          <a:spcPts val="0"/>
                        </a:spcBef>
                        <a:spcAft>
                          <a:spcPts val="0"/>
                        </a:spcAft>
                      </a:pPr>
                      <a:r>
                        <a:rPr lang="en-US" sz="2000" dirty="0">
                          <a:effectLst/>
                          <a:latin typeface="+mn-lt"/>
                        </a:rPr>
                        <a:t>(</a:t>
                      </a:r>
                      <a:r>
                        <a:rPr lang="en-US" sz="2000" dirty="0">
                          <a:effectLst/>
                          <a:highlight>
                            <a:srgbClr val="FFFF00"/>
                          </a:highlight>
                          <a:latin typeface="+mn-lt"/>
                        </a:rPr>
                        <a:t>46.1%</a:t>
                      </a:r>
                      <a:r>
                        <a:rPr lang="en-US" sz="2000" dirty="0">
                          <a:effectLst/>
                          <a:latin typeface="+mn-lt"/>
                        </a:rPr>
                        <a:t>)</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2,447</a:t>
                      </a:r>
                    </a:p>
                    <a:p>
                      <a:pPr marL="0" marR="0" algn="ctr">
                        <a:spcBef>
                          <a:spcPts val="0"/>
                        </a:spcBef>
                        <a:spcAft>
                          <a:spcPts val="0"/>
                        </a:spcAft>
                      </a:pPr>
                      <a:r>
                        <a:rPr lang="en-US" sz="2000">
                          <a:effectLst/>
                          <a:latin typeface="+mn-lt"/>
                        </a:rPr>
                        <a:t>(24.5%)</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5419892"/>
                  </a:ext>
                </a:extLst>
              </a:tr>
              <a:tr h="0">
                <a:tc>
                  <a:txBody>
                    <a:bodyPr/>
                    <a:lstStyle/>
                    <a:p>
                      <a:pPr marL="0" marR="0">
                        <a:spcBef>
                          <a:spcPts val="0"/>
                        </a:spcBef>
                        <a:spcAft>
                          <a:spcPts val="0"/>
                        </a:spcAft>
                      </a:pPr>
                      <a:r>
                        <a:rPr lang="en-US" sz="2000" dirty="0">
                          <a:effectLst/>
                          <a:latin typeface="+mn-lt"/>
                        </a:rPr>
                        <a:t>Overlap</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rPr>
                        <a:t>2,059</a:t>
                      </a:r>
                    </a:p>
                    <a:p>
                      <a:pPr marL="0" marR="0" algn="ctr">
                        <a:spcBef>
                          <a:spcPts val="0"/>
                        </a:spcBef>
                        <a:spcAft>
                          <a:spcPts val="0"/>
                        </a:spcAft>
                      </a:pPr>
                      <a:r>
                        <a:rPr lang="en-US" sz="2000" dirty="0">
                          <a:effectLst/>
                          <a:latin typeface="+mn-lt"/>
                        </a:rPr>
                        <a:t>(</a:t>
                      </a:r>
                      <a:r>
                        <a:rPr lang="en-US" sz="2000" dirty="0">
                          <a:effectLst/>
                          <a:highlight>
                            <a:srgbClr val="FFFF00"/>
                          </a:highlight>
                          <a:latin typeface="+mn-lt"/>
                        </a:rPr>
                        <a:t>34.3%</a:t>
                      </a:r>
                      <a:r>
                        <a:rPr lang="en-US" sz="2000" dirty="0">
                          <a:effectLst/>
                          <a:latin typeface="+mn-lt"/>
                        </a:rPr>
                        <a:t>)</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240</a:t>
                      </a:r>
                    </a:p>
                    <a:p>
                      <a:pPr marL="0" marR="0" algn="ctr">
                        <a:spcBef>
                          <a:spcPts val="0"/>
                        </a:spcBef>
                        <a:spcAft>
                          <a:spcPts val="0"/>
                        </a:spcAft>
                      </a:pPr>
                      <a:r>
                        <a:rPr lang="en-US" sz="2000">
                          <a:effectLst/>
                          <a:latin typeface="+mn-lt"/>
                        </a:rPr>
                        <a:t>(4.0%)</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1,344</a:t>
                      </a:r>
                    </a:p>
                    <a:p>
                      <a:pPr marL="0" marR="0" algn="ctr">
                        <a:spcBef>
                          <a:spcPts val="0"/>
                        </a:spcBef>
                        <a:spcAft>
                          <a:spcPts val="0"/>
                        </a:spcAft>
                      </a:pPr>
                      <a:r>
                        <a:rPr lang="en-US" sz="2000">
                          <a:effectLst/>
                          <a:latin typeface="+mn-lt"/>
                        </a:rPr>
                        <a:t>(22.4%)</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2,358</a:t>
                      </a:r>
                    </a:p>
                    <a:p>
                      <a:pPr marL="0" marR="0" algn="ctr">
                        <a:spcBef>
                          <a:spcPts val="0"/>
                        </a:spcBef>
                        <a:spcAft>
                          <a:spcPts val="0"/>
                        </a:spcAft>
                      </a:pPr>
                      <a:r>
                        <a:rPr lang="en-US" sz="2000">
                          <a:effectLst/>
                          <a:latin typeface="+mn-lt"/>
                        </a:rPr>
                        <a:t>(39.3%)</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6,001</a:t>
                      </a:r>
                    </a:p>
                    <a:p>
                      <a:pPr marL="0" marR="0" algn="ctr">
                        <a:spcBef>
                          <a:spcPts val="0"/>
                        </a:spcBef>
                        <a:spcAft>
                          <a:spcPts val="0"/>
                        </a:spcAft>
                      </a:pPr>
                      <a:r>
                        <a:rPr lang="en-US" sz="2000">
                          <a:effectLst/>
                          <a:latin typeface="+mn-lt"/>
                        </a:rPr>
                        <a:t>(60.0%)</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1577189"/>
                  </a:ext>
                </a:extLst>
              </a:tr>
              <a:tr h="0">
                <a:tc>
                  <a:txBody>
                    <a:bodyPr/>
                    <a:lstStyle/>
                    <a:p>
                      <a:pPr marL="0" marR="0">
                        <a:spcBef>
                          <a:spcPts val="0"/>
                        </a:spcBef>
                        <a:spcAft>
                          <a:spcPts val="0"/>
                        </a:spcAft>
                      </a:pPr>
                      <a:r>
                        <a:rPr lang="en-US" sz="2000">
                          <a:effectLst/>
                          <a:latin typeface="+mn-lt"/>
                        </a:rPr>
                        <a:t>Total</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3,035</a:t>
                      </a:r>
                    </a:p>
                    <a:p>
                      <a:pPr marL="0" marR="0" algn="ctr">
                        <a:spcBef>
                          <a:spcPts val="0"/>
                        </a:spcBef>
                        <a:spcAft>
                          <a:spcPts val="0"/>
                        </a:spcAft>
                      </a:pPr>
                      <a:r>
                        <a:rPr lang="en-US" sz="2000">
                          <a:effectLst/>
                          <a:latin typeface="+mn-lt"/>
                        </a:rPr>
                        <a:t>(30.4%)</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399</a:t>
                      </a:r>
                    </a:p>
                    <a:p>
                      <a:pPr marL="0" marR="0" algn="ctr">
                        <a:spcBef>
                          <a:spcPts val="0"/>
                        </a:spcBef>
                        <a:spcAft>
                          <a:spcPts val="0"/>
                        </a:spcAft>
                      </a:pPr>
                      <a:r>
                        <a:rPr lang="en-US" sz="2000">
                          <a:effectLst/>
                          <a:latin typeface="+mn-lt"/>
                        </a:rPr>
                        <a:t>(4.0%)</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2,447</a:t>
                      </a:r>
                    </a:p>
                    <a:p>
                      <a:pPr marL="0" marR="0" algn="ctr">
                        <a:spcBef>
                          <a:spcPts val="0"/>
                        </a:spcBef>
                        <a:spcAft>
                          <a:spcPts val="0"/>
                        </a:spcAft>
                      </a:pPr>
                      <a:r>
                        <a:rPr lang="en-US" sz="2000">
                          <a:effectLst/>
                          <a:latin typeface="+mn-lt"/>
                        </a:rPr>
                        <a:t>(24.5%)</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mn-lt"/>
                        </a:rPr>
                        <a:t>4,119</a:t>
                      </a:r>
                    </a:p>
                    <a:p>
                      <a:pPr marL="0" marR="0" algn="ctr">
                        <a:spcBef>
                          <a:spcPts val="0"/>
                        </a:spcBef>
                        <a:spcAft>
                          <a:spcPts val="0"/>
                        </a:spcAft>
                      </a:pPr>
                      <a:r>
                        <a:rPr lang="en-US" sz="2000">
                          <a:effectLst/>
                          <a:latin typeface="+mn-lt"/>
                        </a:rPr>
                        <a:t>(41.2%)</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rPr>
                        <a:t>10,000</a:t>
                      </a:r>
                    </a:p>
                    <a:p>
                      <a:pPr marL="0" marR="0" algn="ctr">
                        <a:spcBef>
                          <a:spcPts val="0"/>
                        </a:spcBef>
                        <a:spcAft>
                          <a:spcPts val="0"/>
                        </a:spcAft>
                      </a:pPr>
                      <a:r>
                        <a:rPr lang="en-US" sz="2000" dirty="0">
                          <a:effectLst/>
                          <a:latin typeface="+mn-lt"/>
                        </a:rPr>
                        <a:t>(100%)</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985911"/>
                  </a:ext>
                </a:extLst>
              </a:tr>
            </a:tbl>
          </a:graphicData>
        </a:graphic>
      </p:graphicFrame>
      <p:sp>
        <p:nvSpPr>
          <p:cNvPr id="4" name="Slide Number Placeholder 3">
            <a:extLst>
              <a:ext uri="{FF2B5EF4-FFF2-40B4-BE49-F238E27FC236}">
                <a16:creationId xmlns:a16="http://schemas.microsoft.com/office/drawing/2014/main" id="{9C883DBB-9694-4245-BEF1-2A5E1A717188}"/>
              </a:ext>
            </a:extLst>
          </p:cNvPr>
          <p:cNvSpPr>
            <a:spLocks noGrp="1"/>
          </p:cNvSpPr>
          <p:nvPr>
            <p:ph type="sldNum" sz="quarter" idx="12"/>
          </p:nvPr>
        </p:nvSpPr>
        <p:spPr/>
        <p:txBody>
          <a:bodyPr/>
          <a:lstStyle/>
          <a:p>
            <a:fld id="{734A15CE-9D31-44FE-A4A3-3DFF052127A3}" type="slidenum">
              <a:rPr lang="en-US" smtClean="0"/>
              <a:pPr/>
              <a:t>12</a:t>
            </a:fld>
            <a:endParaRPr lang="en-US"/>
          </a:p>
        </p:txBody>
      </p:sp>
      <p:sp>
        <p:nvSpPr>
          <p:cNvPr id="6" name="TextBox 5">
            <a:extLst>
              <a:ext uri="{FF2B5EF4-FFF2-40B4-BE49-F238E27FC236}">
                <a16:creationId xmlns:a16="http://schemas.microsoft.com/office/drawing/2014/main" id="{F444F74E-0331-4D65-AA83-426791C68087}"/>
              </a:ext>
            </a:extLst>
          </p:cNvPr>
          <p:cNvSpPr txBox="1"/>
          <p:nvPr/>
        </p:nvSpPr>
        <p:spPr>
          <a:xfrm>
            <a:off x="609600" y="1280380"/>
            <a:ext cx="10972799"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AAPOR Response Rate 4 = 58.8% </a:t>
            </a:r>
          </a:p>
          <a:p>
            <a:pPr marL="285750" indent="-285750">
              <a:buFont typeface="Arial" panose="020B0604020202020204" pitchFamily="34" charset="0"/>
              <a:buChar char="•"/>
            </a:pPr>
            <a:r>
              <a:rPr lang="en-US" sz="2800" dirty="0"/>
              <a:t>Higher in-scope rate in overlap sample</a:t>
            </a:r>
          </a:p>
          <a:p>
            <a:pPr marL="285750" indent="-285750">
              <a:buFont typeface="Arial" panose="020B0604020202020204" pitchFamily="34" charset="0"/>
              <a:buChar char="•"/>
            </a:pPr>
            <a:r>
              <a:rPr lang="en-US" sz="2800" dirty="0"/>
              <a:t>Higher nonresponse rate in W-S only sample</a:t>
            </a:r>
          </a:p>
        </p:txBody>
      </p:sp>
      <p:pic>
        <p:nvPicPr>
          <p:cNvPr id="7" name="Audio 6">
            <a:hlinkClick r:id="" action="ppaction://media"/>
            <a:extLst>
              <a:ext uri="{FF2B5EF4-FFF2-40B4-BE49-F238E27FC236}">
                <a16:creationId xmlns:a16="http://schemas.microsoft.com/office/drawing/2014/main" id="{92C6E074-D1D5-412E-B47F-238E56C6CB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4402700"/>
      </p:ext>
    </p:extLst>
  </p:cSld>
  <p:clrMapOvr>
    <a:masterClrMapping/>
  </p:clrMapOvr>
  <mc:AlternateContent xmlns:mc="http://schemas.openxmlformats.org/markup-compatibility/2006">
    <mc:Choice xmlns:p14="http://schemas.microsoft.com/office/powerpoint/2010/main" Requires="p14">
      <p:transition spd="slow" p14:dur="2000" advTm="73885"/>
    </mc:Choice>
    <mc:Fallback>
      <p:transition spd="slow" advTm="73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8D15-90C4-48BA-AC7B-502A385E3269}"/>
              </a:ext>
            </a:extLst>
          </p:cNvPr>
          <p:cNvSpPr>
            <a:spLocks noGrp="1"/>
          </p:cNvSpPr>
          <p:nvPr>
            <p:ph type="title"/>
          </p:nvPr>
        </p:nvSpPr>
        <p:spPr>
          <a:xfrm>
            <a:off x="965200" y="-28575"/>
            <a:ext cx="10261600" cy="1066800"/>
          </a:xfrm>
        </p:spPr>
        <p:txBody>
          <a:bodyPr>
            <a:normAutofit/>
          </a:bodyPr>
          <a:lstStyle/>
          <a:p>
            <a:r>
              <a:rPr lang="en-US" sz="4000" dirty="0"/>
              <a:t>Adjusting for Coverage</a:t>
            </a:r>
          </a:p>
        </p:txBody>
      </p:sp>
      <p:sp>
        <p:nvSpPr>
          <p:cNvPr id="3" name="Content Placeholder 2">
            <a:extLst>
              <a:ext uri="{FF2B5EF4-FFF2-40B4-BE49-F238E27FC236}">
                <a16:creationId xmlns:a16="http://schemas.microsoft.com/office/drawing/2014/main" id="{2287E6BE-6FB7-4C69-AC58-15F634B36762}"/>
              </a:ext>
            </a:extLst>
          </p:cNvPr>
          <p:cNvSpPr>
            <a:spLocks noGrp="1"/>
          </p:cNvSpPr>
          <p:nvPr>
            <p:ph idx="1"/>
          </p:nvPr>
        </p:nvSpPr>
        <p:spPr>
          <a:xfrm>
            <a:off x="609600" y="974725"/>
            <a:ext cx="10972800" cy="5466829"/>
          </a:xfrm>
        </p:spPr>
        <p:txBody>
          <a:bodyPr>
            <a:normAutofit fontScale="77500" lnSpcReduction="20000"/>
          </a:bodyPr>
          <a:lstStyle/>
          <a:p>
            <a:r>
              <a:rPr lang="en-US" dirty="0"/>
              <a:t>Logistic model based on the responding records in the secondary frame</a:t>
            </a:r>
          </a:p>
          <a:p>
            <a:pPr lvl="1"/>
            <a:r>
              <a:rPr lang="en-US" dirty="0"/>
              <a:t>Classified as 1 if on the primary list frame, 0 otherwise</a:t>
            </a:r>
          </a:p>
          <a:p>
            <a:pPr lvl="1"/>
            <a:r>
              <a:rPr lang="en-US" dirty="0"/>
              <a:t>Covariates selected to account for differential catchability of the different farmers markets</a:t>
            </a:r>
          </a:p>
          <a:p>
            <a:pPr lvl="1"/>
            <a:r>
              <a:rPr lang="en-US" dirty="0"/>
              <a:t>Model used to estimate probability of coverage (and hence weight adjustment) for each responding record on the primary list frame</a:t>
            </a:r>
          </a:p>
          <a:p>
            <a:r>
              <a:rPr lang="en-US" dirty="0"/>
              <a:t>Logistic models also used to adjust weights for nonresponse </a:t>
            </a:r>
          </a:p>
          <a:p>
            <a:r>
              <a:rPr lang="en-US" dirty="0"/>
              <a:t>Each list frame treated as the primary list frame</a:t>
            </a:r>
          </a:p>
          <a:p>
            <a:r>
              <a:rPr lang="en-US" dirty="0"/>
              <a:t>Records on only the primary list frame get a weight adjustment for coverage; those on the secondary list frame do not</a:t>
            </a:r>
          </a:p>
          <a:p>
            <a:pPr lvl="1"/>
            <a:r>
              <a:rPr lang="en-US" dirty="0"/>
              <a:t>One set of weights if only on one list </a:t>
            </a:r>
          </a:p>
          <a:p>
            <a:pPr lvl="1"/>
            <a:r>
              <a:rPr lang="en-US" dirty="0"/>
              <a:t>Two sets of weights if on both lists</a:t>
            </a:r>
          </a:p>
          <a:p>
            <a:r>
              <a:rPr lang="en-US" dirty="0"/>
              <a:t>Adjustment for nonresponse did not depend on whether the record is on primary list frame, secondary list frame, or both</a:t>
            </a:r>
          </a:p>
          <a:p>
            <a:pPr marL="0" indent="0">
              <a:buNone/>
            </a:pPr>
            <a:r>
              <a:rPr lang="en-US" dirty="0"/>
              <a:t>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448C613-C6D3-46D4-9CA6-58B8F37F4A98}"/>
              </a:ext>
            </a:extLst>
          </p:cNvPr>
          <p:cNvSpPr>
            <a:spLocks noGrp="1"/>
          </p:cNvSpPr>
          <p:nvPr>
            <p:ph type="sldNum" sz="quarter" idx="12"/>
          </p:nvPr>
        </p:nvSpPr>
        <p:spPr/>
        <p:txBody>
          <a:bodyPr/>
          <a:lstStyle/>
          <a:p>
            <a:fld id="{734A15CE-9D31-44FE-A4A3-3DFF052127A3}" type="slidenum">
              <a:rPr lang="en-US" smtClean="0"/>
              <a:pPr/>
              <a:t>13</a:t>
            </a:fld>
            <a:endParaRPr lang="en-US"/>
          </a:p>
        </p:txBody>
      </p:sp>
      <p:pic>
        <p:nvPicPr>
          <p:cNvPr id="6" name="Audio 5">
            <a:hlinkClick r:id="" action="ppaction://media"/>
            <a:extLst>
              <a:ext uri="{FF2B5EF4-FFF2-40B4-BE49-F238E27FC236}">
                <a16:creationId xmlns:a16="http://schemas.microsoft.com/office/drawing/2014/main" id="{DCD6D75E-FAC5-4EF0-8AF2-2AE800C85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5388381"/>
      </p:ext>
    </p:extLst>
  </p:cSld>
  <p:clrMapOvr>
    <a:masterClrMapping/>
  </p:clrMapOvr>
  <mc:AlternateContent xmlns:mc="http://schemas.openxmlformats.org/markup-compatibility/2006">
    <mc:Choice xmlns:p14="http://schemas.microsoft.com/office/powerpoint/2010/main" Requires="p14">
      <p:transition spd="slow" p14:dur="2000" advTm="78320"/>
    </mc:Choice>
    <mc:Fallback>
      <p:transition spd="slow" advTm="7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407F-897B-4F8A-B7D3-FE7C5C58E7FD}"/>
              </a:ext>
            </a:extLst>
          </p:cNvPr>
          <p:cNvSpPr>
            <a:spLocks noGrp="1"/>
          </p:cNvSpPr>
          <p:nvPr>
            <p:ph type="title"/>
          </p:nvPr>
        </p:nvSpPr>
        <p:spPr/>
        <p:txBody>
          <a:bodyPr/>
          <a:lstStyle/>
          <a:p>
            <a:r>
              <a:rPr lang="en-US" dirty="0"/>
              <a:t>Composite Estimator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A7C471-6642-4B8F-9DC6-A76B29C1E054}"/>
                  </a:ext>
                </a:extLst>
              </p:cNvPr>
              <p:cNvSpPr>
                <a:spLocks noGrp="1"/>
              </p:cNvSpPr>
              <p:nvPr>
                <p:ph idx="1"/>
              </p:nvPr>
            </p:nvSpPr>
            <p:spPr/>
            <p:txBody>
              <a:bodyPr>
                <a:normAutofit/>
              </a:bodyPr>
              <a:lstStyle/>
              <a:p>
                <a:r>
                  <a:rPr lang="en-US" sz="2400" dirty="0"/>
                  <a:t>Composite estimator for population total</a:t>
                </a:r>
              </a:p>
              <a:p>
                <a:pPr marL="0" indent="0">
                  <a:buNone/>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𝑌</m:t>
                          </m:r>
                        </m:e>
                      </m:acc>
                      <m:r>
                        <a:rPr lang="en-US" sz="2000" i="1">
                          <a:latin typeface="Cambria Math" panose="02040503050406030204" pitchFamily="18" charset="0"/>
                        </a:rPr>
                        <m:t>= </m:t>
                      </m:r>
                      <m:nary>
                        <m:naryPr>
                          <m:chr m:val="∑"/>
                          <m:limLoc m:val="undOvr"/>
                          <m:supHide m:val="on"/>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m:t>
                          </m:r>
                          <m:r>
                            <a:rPr lang="en-US" sz="2000" b="0" i="1" smtClean="0">
                              <a:latin typeface="Cambria Math" panose="02040503050406030204" pitchFamily="18" charset="0"/>
                            </a:rPr>
                            <m:t>𝐴𝑀𝑆</m:t>
                          </m:r>
                          <m:r>
                            <a:rPr lang="en-US" sz="2000" b="0" i="1" smtClean="0">
                              <a:latin typeface="Cambria Math" panose="02040503050406030204" pitchFamily="18" charset="0"/>
                            </a:rPr>
                            <m:t>−</m:t>
                          </m:r>
                          <m:r>
                            <a:rPr lang="en-US" sz="2000" b="0" i="1" smtClean="0">
                              <a:latin typeface="Cambria Math" panose="02040503050406030204" pitchFamily="18" charset="0"/>
                            </a:rPr>
                            <m:t>𝑜𝑛𝑙𝑦</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𝑤</m:t>
                                  </m:r>
                                </m:e>
                              </m:acc>
                            </m:e>
                            <m:sub>
                              <m:r>
                                <a:rPr lang="en-US" sz="2000" b="0" i="1" smtClean="0">
                                  <a:latin typeface="Cambria Math" panose="02040503050406030204" pitchFamily="18" charset="0"/>
                                </a:rPr>
                                <m:t>𝐴𝑀𝑆</m:t>
                              </m:r>
                              <m:r>
                                <a:rPr lang="en-US" sz="2000" i="1">
                                  <a:latin typeface="Cambria Math" panose="02040503050406030204" pitchFamily="18" charset="0"/>
                                </a:rPr>
                                <m:t>,</m:t>
                              </m:r>
                              <m:r>
                                <a:rPr lang="en-US" sz="2000" i="1">
                                  <a:latin typeface="Cambria Math" panose="02040503050406030204" pitchFamily="18" charset="0"/>
                                </a:rPr>
                                <m:t>𝑖</m:t>
                              </m:r>
                            </m:sub>
                          </m:sSub>
                        </m:e>
                      </m:nary>
                      <m:r>
                        <a:rPr lang="en-US" sz="2000" i="1">
                          <a:latin typeface="Cambria Math" panose="02040503050406030204" pitchFamily="18" charset="0"/>
                        </a:rPr>
                        <m:t>+</m:t>
                      </m:r>
                      <m:nary>
                        <m:naryPr>
                          <m:chr m:val="∑"/>
                          <m:limLoc m:val="undOvr"/>
                          <m:supHide m:val="on"/>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m:t>
                          </m:r>
                          <m:r>
                            <a:rPr lang="en-US" sz="2000" b="0" i="1" smtClean="0">
                              <a:latin typeface="Cambria Math" panose="02040503050406030204" pitchFamily="18" charset="0"/>
                            </a:rPr>
                            <m:t>𝑊</m:t>
                          </m:r>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b="0" i="1" smtClean="0">
                              <a:latin typeface="Cambria Math" panose="02040503050406030204" pitchFamily="18" charset="0"/>
                            </a:rPr>
                            <m:t> </m:t>
                          </m:r>
                          <m:r>
                            <a:rPr lang="en-US" sz="2000" b="0" i="1" smtClean="0">
                              <a:latin typeface="Cambria Math" panose="02040503050406030204" pitchFamily="18" charset="0"/>
                            </a:rPr>
                            <m:t>𝑜𝑛𝑙𝑦</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𝑤</m:t>
                                  </m:r>
                                </m:e>
                              </m:acc>
                            </m:e>
                            <m:sub>
                              <m:r>
                                <a:rPr lang="en-US" sz="2000" i="1">
                                  <a:latin typeface="Cambria Math" panose="02040503050406030204" pitchFamily="18" charset="0"/>
                                </a:rPr>
                                <m:t>𝑊</m:t>
                              </m:r>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i="1">
                                  <a:latin typeface="Cambria Math" panose="02040503050406030204" pitchFamily="18" charset="0"/>
                                </a:rPr>
                                <m:t>,</m:t>
                              </m:r>
                              <m:r>
                                <a:rPr lang="en-US" sz="2000" i="1">
                                  <a:latin typeface="Cambria Math" panose="02040503050406030204" pitchFamily="18" charset="0"/>
                                </a:rPr>
                                <m:t>𝑖</m:t>
                              </m:r>
                            </m:sub>
                          </m:sSub>
                          <m:r>
                            <a:rPr lang="en-US" sz="2000" i="1">
                              <a:latin typeface="Cambria Math" panose="02040503050406030204" pitchFamily="18" charset="0"/>
                            </a:rPr>
                            <m:t>+</m:t>
                          </m:r>
                          <m:nary>
                            <m:naryPr>
                              <m:chr m:val="∑"/>
                              <m:limLoc m:val="undOvr"/>
                              <m:supHide m:val="on"/>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m:t>
                              </m:r>
                              <m:r>
                                <a:rPr lang="en-US" sz="2000" b="0" i="1" smtClean="0">
                                  <a:latin typeface="Cambria Math" panose="02040503050406030204" pitchFamily="18" charset="0"/>
                                </a:rPr>
                                <m:t>𝑂𝑣𝑒𝑟𝑙𝑎𝑝</m:t>
                              </m:r>
                            </m:sub>
                            <m:sup/>
                            <m:e>
                              <m:d>
                                <m:dPr>
                                  <m:ctrlPr>
                                    <a:rPr lang="en-US" sz="2000" i="1">
                                      <a:latin typeface="Cambria Math" panose="02040503050406030204" pitchFamily="18" charset="0"/>
                                    </a:rPr>
                                  </m:ctrlPr>
                                </m:dPr>
                                <m:e>
                                  <m:r>
                                    <a:rPr lang="en-US" sz="2000" i="1">
                                      <a:latin typeface="Cambria Math" panose="02040503050406030204" pitchFamily="18" charset="0"/>
                                    </a:rPr>
                                    <m:t>𝜆</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𝑤</m:t>
                                          </m:r>
                                        </m:e>
                                      </m:acc>
                                    </m:e>
                                    <m:sub>
                                      <m:r>
                                        <a:rPr lang="en-US" sz="2000" b="0" i="1" smtClean="0">
                                          <a:latin typeface="Cambria Math" panose="02040503050406030204" pitchFamily="18" charset="0"/>
                                        </a:rPr>
                                        <m:t>𝐴𝑀𝑆</m:t>
                                      </m:r>
                                      <m:r>
                                        <a:rPr lang="en-US" sz="2000" i="1">
                                          <a:latin typeface="Cambria Math" panose="02040503050406030204" pitchFamily="18" charset="0"/>
                                        </a:rPr>
                                        <m:t>,</m:t>
                                      </m:r>
                                      <m:r>
                                        <a:rPr lang="en-US" sz="2000" i="1">
                                          <a:latin typeface="Cambria Math" panose="02040503050406030204" pitchFamily="18" charset="0"/>
                                        </a:rPr>
                                        <m:t>𝑖</m:t>
                                      </m:r>
                                    </m:sub>
                                  </m:sSub>
                                  <m:r>
                                    <a:rPr lang="en-US" sz="2000" i="1">
                                      <a:latin typeface="Cambria Math" panose="02040503050406030204" pitchFamily="18" charset="0"/>
                                    </a:rPr>
                                    <m:t>+(1−</m:t>
                                  </m:r>
                                  <m:r>
                                    <a:rPr lang="en-US" sz="2000" i="1">
                                      <a:latin typeface="Cambria Math" panose="02040503050406030204" pitchFamily="18" charset="0"/>
                                    </a:rPr>
                                    <m:t>𝜆</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𝑤</m:t>
                                          </m:r>
                                        </m:e>
                                      </m:acc>
                                    </m:e>
                                    <m:sub>
                                      <m:r>
                                        <a:rPr lang="en-US" sz="2000" i="1">
                                          <a:latin typeface="Cambria Math" panose="02040503050406030204" pitchFamily="18" charset="0"/>
                                        </a:rPr>
                                        <m:t>𝑊</m:t>
                                      </m:r>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i="1">
                                          <a:latin typeface="Cambria Math" panose="02040503050406030204" pitchFamily="18" charset="0"/>
                                        </a:rPr>
                                        <m:t>,</m:t>
                                      </m:r>
                                      <m:r>
                                        <a:rPr lang="en-US" sz="2000" i="1">
                                          <a:latin typeface="Cambria Math" panose="02040503050406030204" pitchFamily="18" charset="0"/>
                                        </a:rPr>
                                        <m:t>𝑖</m:t>
                                      </m:r>
                                    </m:sub>
                                  </m:sSub>
                                </m:e>
                              </m:d>
                            </m:e>
                          </m:nary>
                        </m:e>
                      </m:nary>
                    </m:oMath>
                  </m:oMathPara>
                </a14:m>
                <a:endParaRPr lang="en-US" sz="2000" dirty="0"/>
              </a:p>
              <a:p>
                <a:endParaRPr lang="en-US" sz="2400" i="1" dirty="0">
                  <a:latin typeface="Cambria Math" panose="02040503050406030204" pitchFamily="18" charset="0"/>
                </a:endParaRPr>
              </a:p>
              <a:p>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𝑤</m:t>
                            </m:r>
                          </m:e>
                        </m:acc>
                      </m:e>
                      <m:sub>
                        <m:r>
                          <a:rPr lang="en-US" sz="2400" b="0" i="1" smtClean="0">
                            <a:latin typeface="Cambria Math" panose="02040503050406030204" pitchFamily="18" charset="0"/>
                          </a:rPr>
                          <m:t>𝐴𝑀𝑆</m:t>
                        </m:r>
                        <m:r>
                          <a:rPr lang="en-US" sz="2400" b="0" i="1" smtClean="0">
                            <a:latin typeface="Cambria Math" panose="02040503050406030204" pitchFamily="18" charset="0"/>
                          </a:rPr>
                          <m:t>,</m:t>
                        </m:r>
                        <m:r>
                          <a:rPr lang="en-US" sz="2400" i="1">
                            <a:latin typeface="Cambria Math" panose="02040503050406030204" pitchFamily="18" charset="0"/>
                          </a:rPr>
                          <m:t>𝑖</m:t>
                        </m:r>
                      </m:sub>
                    </m:sSub>
                  </m:oMath>
                </a14:m>
                <a:r>
                  <a:rPr lang="en-US" sz="2400" dirty="0"/>
                  <a:t> is the adjusted weight when the AMS list frame is primary</a:t>
                </a:r>
              </a:p>
              <a:p>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𝑤</m:t>
                            </m:r>
                          </m:e>
                        </m:acc>
                      </m:e>
                      <m:sub>
                        <m:r>
                          <a:rPr lang="en-US" sz="2400" b="0" i="1" smtClean="0">
                            <a:latin typeface="Cambria Math" panose="02040503050406030204" pitchFamily="18" charset="0"/>
                          </a:rPr>
                          <m:t>𝑊</m:t>
                        </m:r>
                        <m:r>
                          <a:rPr lang="en-US" sz="2400" b="0" i="1" smtClean="0">
                            <a:latin typeface="Cambria Math" panose="02040503050406030204" pitchFamily="18" charset="0"/>
                          </a:rPr>
                          <m:t>−</m:t>
                        </m:r>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i="1">
                            <a:latin typeface="Cambria Math" panose="02040503050406030204" pitchFamily="18" charset="0"/>
                          </a:rPr>
                          <m:t>𝑖</m:t>
                        </m:r>
                      </m:sub>
                    </m:sSub>
                  </m:oMath>
                </a14:m>
                <a:r>
                  <a:rPr lang="en-US" sz="2400" dirty="0"/>
                  <a:t> is the adjusted weight when the W-S list frame is primary</a:t>
                </a:r>
              </a:p>
              <a:p>
                <a:r>
                  <a:rPr lang="el-GR" sz="2400" dirty="0"/>
                  <a:t>λ</a:t>
                </a:r>
                <a:r>
                  <a:rPr lang="en-US" sz="2400" dirty="0"/>
                  <a:t> determines the relative weight given to each set of adjusted weights</a:t>
                </a:r>
              </a:p>
              <a:p>
                <a:r>
                  <a:rPr lang="en-US" sz="2400" dirty="0">
                    <a:sym typeface="Wingdings" panose="05000000000000000000" pitchFamily="2" charset="2"/>
                  </a:rPr>
                  <a:t>Delete-a-group jackknife </a:t>
                </a:r>
                <a:r>
                  <a:rPr lang="en-US" sz="2400">
                    <a:sym typeface="Wingdings" panose="05000000000000000000" pitchFamily="2" charset="2"/>
                  </a:rPr>
                  <a:t>variance estimation</a:t>
                </a:r>
                <a:endParaRPr lang="en-US" sz="2400" dirty="0"/>
              </a:p>
            </p:txBody>
          </p:sp>
        </mc:Choice>
        <mc:Fallback xmlns="">
          <p:sp>
            <p:nvSpPr>
              <p:cNvPr id="3" name="Content Placeholder 2">
                <a:extLst>
                  <a:ext uri="{FF2B5EF4-FFF2-40B4-BE49-F238E27FC236}">
                    <a16:creationId xmlns:a16="http://schemas.microsoft.com/office/drawing/2014/main" id="{85A7C471-6642-4B8F-9DC6-A76B29C1E054}"/>
                  </a:ext>
                </a:extLst>
              </p:cNvPr>
              <p:cNvSpPr>
                <a:spLocks noGrp="1" noRot="1" noChangeAspect="1" noMove="1" noResize="1" noEditPoints="1" noAdjustHandles="1" noChangeArrowheads="1" noChangeShapeType="1" noTextEdit="1"/>
              </p:cNvSpPr>
              <p:nvPr>
                <p:ph idx="1"/>
              </p:nvPr>
            </p:nvSpPr>
            <p:spPr>
              <a:blipFill>
                <a:blip r:embed="rId5"/>
                <a:stretch>
                  <a:fillRect l="-722" t="-10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7E55D00-A3F4-4389-9B1B-D6D48584E6F3}"/>
              </a:ext>
            </a:extLst>
          </p:cNvPr>
          <p:cNvSpPr>
            <a:spLocks noGrp="1"/>
          </p:cNvSpPr>
          <p:nvPr>
            <p:ph type="sldNum" sz="quarter" idx="12"/>
          </p:nvPr>
        </p:nvSpPr>
        <p:spPr/>
        <p:txBody>
          <a:bodyPr/>
          <a:lstStyle/>
          <a:p>
            <a:fld id="{734A15CE-9D31-44FE-A4A3-3DFF052127A3}" type="slidenum">
              <a:rPr lang="en-US" smtClean="0"/>
              <a:pPr/>
              <a:t>14</a:t>
            </a:fld>
            <a:endParaRPr lang="en-US"/>
          </a:p>
        </p:txBody>
      </p:sp>
      <p:pic>
        <p:nvPicPr>
          <p:cNvPr id="5" name="Audio 4">
            <a:hlinkClick r:id="" action="ppaction://media"/>
            <a:extLst>
              <a:ext uri="{FF2B5EF4-FFF2-40B4-BE49-F238E27FC236}">
                <a16:creationId xmlns:a16="http://schemas.microsoft.com/office/drawing/2014/main" id="{127F9769-153D-439D-9473-8CDBC1817A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7153889"/>
      </p:ext>
    </p:extLst>
  </p:cSld>
  <p:clrMapOvr>
    <a:masterClrMapping/>
  </p:clrMapOvr>
  <mc:AlternateContent xmlns:mc="http://schemas.openxmlformats.org/markup-compatibility/2006">
    <mc:Choice xmlns:p14="http://schemas.microsoft.com/office/powerpoint/2010/main" Requires="p14">
      <p:transition spd="slow" p14:dur="2000" advTm="42840"/>
    </mc:Choice>
    <mc:Fallback>
      <p:transition spd="slow" advTm="4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A338-F24E-4DCB-A6D2-FDD5D0CE1D8E}"/>
              </a:ext>
            </a:extLst>
          </p:cNvPr>
          <p:cNvSpPr>
            <a:spLocks noGrp="1"/>
          </p:cNvSpPr>
          <p:nvPr>
            <p:ph type="title"/>
          </p:nvPr>
        </p:nvSpPr>
        <p:spPr>
          <a:xfrm>
            <a:off x="965200" y="8913"/>
            <a:ext cx="10261600" cy="1066800"/>
          </a:xfrm>
        </p:spPr>
        <p:txBody>
          <a:bodyPr/>
          <a:lstStyle/>
          <a:p>
            <a:r>
              <a:rPr lang="en-US" dirty="0"/>
              <a:t>Composite and Published Farm Number</a:t>
            </a:r>
          </a:p>
        </p:txBody>
      </p:sp>
      <p:sp>
        <p:nvSpPr>
          <p:cNvPr id="3" name="Content Placeholder 2">
            <a:extLst>
              <a:ext uri="{FF2B5EF4-FFF2-40B4-BE49-F238E27FC236}">
                <a16:creationId xmlns:a16="http://schemas.microsoft.com/office/drawing/2014/main" id="{D8383B28-F91A-466B-A881-73FCD13027C3}"/>
              </a:ext>
            </a:extLst>
          </p:cNvPr>
          <p:cNvSpPr>
            <a:spLocks noGrp="1"/>
          </p:cNvSpPr>
          <p:nvPr>
            <p:ph idx="1"/>
          </p:nvPr>
        </p:nvSpPr>
        <p:spPr>
          <a:xfrm>
            <a:off x="820721" y="987806"/>
            <a:ext cx="10972800" cy="1663116"/>
          </a:xfrm>
        </p:spPr>
        <p:txBody>
          <a:bodyPr>
            <a:normAutofit/>
          </a:bodyPr>
          <a:lstStyle/>
          <a:p>
            <a:r>
              <a:rPr lang="en-US" sz="2800" dirty="0"/>
              <a:t>Choice of lambda had little effect on the estimate or its CV</a:t>
            </a:r>
          </a:p>
          <a:p>
            <a:r>
              <a:rPr lang="en-US" sz="2800" dirty="0"/>
              <a:t>Chose </a:t>
            </a:r>
            <a:r>
              <a:rPr lang="el-GR" sz="2800" dirty="0"/>
              <a:t>λ</a:t>
            </a:r>
            <a:r>
              <a:rPr lang="en-US" sz="2800" dirty="0"/>
              <a:t> = 0.5 consistent with </a:t>
            </a:r>
            <a:r>
              <a:rPr lang="en-US" sz="2800" b="0" i="0" u="none" strike="noStrike" baseline="0" dirty="0" err="1"/>
              <a:t>Lohr</a:t>
            </a:r>
            <a:r>
              <a:rPr lang="en-US" sz="2800" b="0" i="0" u="none" strike="noStrike" baseline="0" dirty="0"/>
              <a:t> 2011, </a:t>
            </a:r>
            <a:r>
              <a:rPr lang="en-US" sz="2800" b="0" i="0" u="none" strike="noStrike" baseline="0" dirty="0" err="1"/>
              <a:t>Mecatti</a:t>
            </a:r>
            <a:r>
              <a:rPr lang="en-US" sz="2800" b="0" i="0" u="none" strike="noStrike" baseline="0" dirty="0"/>
              <a:t> 2007</a:t>
            </a:r>
            <a:endParaRPr lang="en-US" sz="2800" dirty="0"/>
          </a:p>
          <a:p>
            <a:r>
              <a:rPr lang="en-US" sz="2800" dirty="0"/>
              <a:t>Published population estimate: 8,140 FM, </a:t>
            </a:r>
            <a:r>
              <a:rPr lang="en-US" sz="2800" dirty="0" err="1"/>
              <a:t>s.e.</a:t>
            </a:r>
            <a:r>
              <a:rPr lang="en-US" sz="2800" dirty="0"/>
              <a:t> 169.3</a:t>
            </a:r>
          </a:p>
        </p:txBody>
      </p:sp>
      <p:sp>
        <p:nvSpPr>
          <p:cNvPr id="4" name="Slide Number Placeholder 3">
            <a:extLst>
              <a:ext uri="{FF2B5EF4-FFF2-40B4-BE49-F238E27FC236}">
                <a16:creationId xmlns:a16="http://schemas.microsoft.com/office/drawing/2014/main" id="{2D092A0F-EEC8-4F7E-AE21-EE512D1C275C}"/>
              </a:ext>
            </a:extLst>
          </p:cNvPr>
          <p:cNvSpPr>
            <a:spLocks noGrp="1"/>
          </p:cNvSpPr>
          <p:nvPr>
            <p:ph type="sldNum" sz="quarter" idx="12"/>
          </p:nvPr>
        </p:nvSpPr>
        <p:spPr/>
        <p:txBody>
          <a:bodyPr/>
          <a:lstStyle/>
          <a:p>
            <a:fld id="{734A15CE-9D31-44FE-A4A3-3DFF052127A3}" type="slidenum">
              <a:rPr lang="en-US" smtClean="0"/>
              <a:pPr/>
              <a:t>15</a:t>
            </a:fld>
            <a:endParaRPr lang="en-US"/>
          </a:p>
        </p:txBody>
      </p:sp>
      <p:graphicFrame>
        <p:nvGraphicFramePr>
          <p:cNvPr id="5" name="Chart 4">
            <a:extLst>
              <a:ext uri="{FF2B5EF4-FFF2-40B4-BE49-F238E27FC236}">
                <a16:creationId xmlns:a16="http://schemas.microsoft.com/office/drawing/2014/main" id="{8AA2D555-3D05-4423-B2A5-F0B1CA90D5CA}"/>
              </a:ext>
            </a:extLst>
          </p:cNvPr>
          <p:cNvGraphicFramePr>
            <a:graphicFrameLocks/>
          </p:cNvGraphicFramePr>
          <p:nvPr>
            <p:extLst>
              <p:ext uri="{D42A27DB-BD31-4B8C-83A1-F6EECF244321}">
                <p14:modId xmlns:p14="http://schemas.microsoft.com/office/powerpoint/2010/main" val="2223410104"/>
              </p:ext>
            </p:extLst>
          </p:nvPr>
        </p:nvGraphicFramePr>
        <p:xfrm>
          <a:off x="1699819" y="2508307"/>
          <a:ext cx="8792362" cy="4055553"/>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B73B4BEB-6624-4D8A-81AC-44E66F93D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7725713"/>
      </p:ext>
    </p:extLst>
  </p:cSld>
  <p:clrMapOvr>
    <a:masterClrMapping/>
  </p:clrMapOvr>
  <mc:AlternateContent xmlns:mc="http://schemas.openxmlformats.org/markup-compatibility/2006">
    <mc:Choice xmlns:p14="http://schemas.microsoft.com/office/powerpoint/2010/main" Requires="p14">
      <p:transition spd="slow" p14:dur="2000" advTm="52059"/>
    </mc:Choice>
    <mc:Fallback>
      <p:transition spd="slow" advTm="5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C37D-AECC-43EA-B871-5BF69A4CC3E6}"/>
              </a:ext>
            </a:extLst>
          </p:cNvPr>
          <p:cNvSpPr>
            <a:spLocks noGrp="1"/>
          </p:cNvSpPr>
          <p:nvPr>
            <p:ph type="title"/>
          </p:nvPr>
        </p:nvSpPr>
        <p:spPr>
          <a:xfrm>
            <a:off x="965200" y="143396"/>
            <a:ext cx="10261600" cy="1066800"/>
          </a:xfrm>
        </p:spPr>
        <p:txBody>
          <a:bodyPr/>
          <a:lstStyle/>
          <a:p>
            <a:r>
              <a:rPr lang="en-US" dirty="0"/>
              <a:t>Discussion</a:t>
            </a:r>
          </a:p>
        </p:txBody>
      </p:sp>
      <p:sp>
        <p:nvSpPr>
          <p:cNvPr id="3" name="Content Placeholder 2">
            <a:extLst>
              <a:ext uri="{FF2B5EF4-FFF2-40B4-BE49-F238E27FC236}">
                <a16:creationId xmlns:a16="http://schemas.microsoft.com/office/drawing/2014/main" id="{E8733299-7045-4FDD-8739-D06BB0F02675}"/>
              </a:ext>
            </a:extLst>
          </p:cNvPr>
          <p:cNvSpPr>
            <a:spLocks noGrp="1"/>
          </p:cNvSpPr>
          <p:nvPr>
            <p:ph idx="1"/>
          </p:nvPr>
        </p:nvSpPr>
        <p:spPr>
          <a:xfrm>
            <a:off x="609600" y="1524521"/>
            <a:ext cx="10972800" cy="4648200"/>
          </a:xfrm>
        </p:spPr>
        <p:txBody>
          <a:bodyPr>
            <a:normAutofit/>
          </a:bodyPr>
          <a:lstStyle/>
          <a:p>
            <a:r>
              <a:rPr lang="en-US" dirty="0"/>
              <a:t>Capture-recapture used because the union of the AMS and   W-S lists did not cover the target population</a:t>
            </a:r>
          </a:p>
          <a:p>
            <a:r>
              <a:rPr lang="en-US" dirty="0"/>
              <a:t>Choice of a primary frame was not clear – equal quality</a:t>
            </a:r>
          </a:p>
          <a:p>
            <a:r>
              <a:rPr lang="en-US" dirty="0"/>
              <a:t>NFMMS study is first capture-recapture study to utilize frame overlap in the sample design</a:t>
            </a:r>
          </a:p>
          <a:p>
            <a:r>
              <a:rPr lang="en-US" dirty="0"/>
              <a:t>A composite estimator is useful - all information used from both frames</a:t>
            </a:r>
          </a:p>
          <a:p>
            <a:r>
              <a:rPr lang="en-US" dirty="0"/>
              <a:t>New advances in estimation for hard-to-reach populations </a:t>
            </a:r>
          </a:p>
          <a:p>
            <a:endParaRPr lang="en-US" dirty="0"/>
          </a:p>
        </p:txBody>
      </p:sp>
      <p:sp>
        <p:nvSpPr>
          <p:cNvPr id="4" name="Slide Number Placeholder 3">
            <a:extLst>
              <a:ext uri="{FF2B5EF4-FFF2-40B4-BE49-F238E27FC236}">
                <a16:creationId xmlns:a16="http://schemas.microsoft.com/office/drawing/2014/main" id="{7505167C-B219-463C-B806-DD16E04C48AD}"/>
              </a:ext>
            </a:extLst>
          </p:cNvPr>
          <p:cNvSpPr>
            <a:spLocks noGrp="1"/>
          </p:cNvSpPr>
          <p:nvPr>
            <p:ph type="sldNum" sz="quarter" idx="12"/>
          </p:nvPr>
        </p:nvSpPr>
        <p:spPr/>
        <p:txBody>
          <a:bodyPr/>
          <a:lstStyle/>
          <a:p>
            <a:fld id="{734A15CE-9D31-44FE-A4A3-3DFF052127A3}" type="slidenum">
              <a:rPr lang="en-US" smtClean="0"/>
              <a:pPr/>
              <a:t>16</a:t>
            </a:fld>
            <a:endParaRPr lang="en-US"/>
          </a:p>
        </p:txBody>
      </p:sp>
      <p:pic>
        <p:nvPicPr>
          <p:cNvPr id="5" name="Audio 4">
            <a:hlinkClick r:id="" action="ppaction://media"/>
            <a:extLst>
              <a:ext uri="{FF2B5EF4-FFF2-40B4-BE49-F238E27FC236}">
                <a16:creationId xmlns:a16="http://schemas.microsoft.com/office/drawing/2014/main" id="{BA59A3DC-4DCF-44F0-9AFB-4495C63CE5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7417830"/>
      </p:ext>
    </p:extLst>
  </p:cSld>
  <p:clrMapOvr>
    <a:masterClrMapping/>
  </p:clrMapOvr>
  <mc:AlternateContent xmlns:mc="http://schemas.openxmlformats.org/markup-compatibility/2006">
    <mc:Choice xmlns:p14="http://schemas.microsoft.com/office/powerpoint/2010/main" Requires="p14">
      <p:transition spd="slow" p14:dur="2000" advTm="48390"/>
    </mc:Choice>
    <mc:Fallback>
      <p:transition spd="slow" advTm="4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EDC8-4844-4BBC-8791-4974106D62CB}"/>
              </a:ext>
            </a:extLst>
          </p:cNvPr>
          <p:cNvSpPr>
            <a:spLocks noGrp="1"/>
          </p:cNvSpPr>
          <p:nvPr>
            <p:ph type="title"/>
          </p:nvPr>
        </p:nvSpPr>
        <p:spPr>
          <a:xfrm>
            <a:off x="965200" y="0"/>
            <a:ext cx="10261600" cy="1066800"/>
          </a:xfrm>
        </p:spPr>
        <p:txBody>
          <a:bodyPr/>
          <a:lstStyle/>
          <a:p>
            <a:r>
              <a:rPr lang="en-US" dirty="0"/>
              <a:t>Further Research</a:t>
            </a:r>
          </a:p>
        </p:txBody>
      </p:sp>
      <p:sp>
        <p:nvSpPr>
          <p:cNvPr id="3" name="Content Placeholder 2">
            <a:extLst>
              <a:ext uri="{FF2B5EF4-FFF2-40B4-BE49-F238E27FC236}">
                <a16:creationId xmlns:a16="http://schemas.microsoft.com/office/drawing/2014/main" id="{AD5502F6-1773-4DCA-8334-9F3EA59EF6F5}"/>
              </a:ext>
            </a:extLst>
          </p:cNvPr>
          <p:cNvSpPr>
            <a:spLocks noGrp="1"/>
          </p:cNvSpPr>
          <p:nvPr>
            <p:ph idx="1"/>
          </p:nvPr>
        </p:nvSpPr>
        <p:spPr>
          <a:xfrm>
            <a:off x="609600" y="951273"/>
            <a:ext cx="10972800" cy="3325760"/>
          </a:xfrm>
        </p:spPr>
        <p:txBody>
          <a:bodyPr>
            <a:normAutofit/>
          </a:bodyPr>
          <a:lstStyle/>
          <a:p>
            <a:pPr marL="514350" indent="-514350">
              <a:buFont typeface="+mj-lt"/>
              <a:buAutoNum type="arabicPeriod"/>
            </a:pPr>
            <a:r>
              <a:rPr lang="en-US" sz="2400" dirty="0"/>
              <a:t>Did removing records without contact data on the frames introduce bias?</a:t>
            </a:r>
          </a:p>
          <a:p>
            <a:pPr lvl="1"/>
            <a:r>
              <a:rPr lang="en-US" sz="2400" dirty="0"/>
              <a:t> Reduction in frame size: 25.2% for W-S, 7.3% for AMS</a:t>
            </a:r>
          </a:p>
          <a:p>
            <a:pPr marL="514350" indent="-514350">
              <a:buFont typeface="+mj-lt"/>
              <a:buAutoNum type="arabicPeriod"/>
            </a:pPr>
            <a:r>
              <a:rPr lang="en-US" sz="2400" dirty="0"/>
              <a:t>How does the age of the W-S data affect response and in-scope status?</a:t>
            </a:r>
          </a:p>
          <a:p>
            <a:pPr marL="914400" lvl="1" indent="-514350"/>
            <a:r>
              <a:rPr lang="en-US" sz="2400" dirty="0"/>
              <a:t>Older AMS records have higher nonresponse and lower in-scope %</a:t>
            </a:r>
          </a:p>
        </p:txBody>
      </p:sp>
      <p:sp>
        <p:nvSpPr>
          <p:cNvPr id="4" name="Slide Number Placeholder 3">
            <a:extLst>
              <a:ext uri="{FF2B5EF4-FFF2-40B4-BE49-F238E27FC236}">
                <a16:creationId xmlns:a16="http://schemas.microsoft.com/office/drawing/2014/main" id="{DA4E8475-8270-46F7-86D7-7352E2E18F92}"/>
              </a:ext>
            </a:extLst>
          </p:cNvPr>
          <p:cNvSpPr>
            <a:spLocks noGrp="1"/>
          </p:cNvSpPr>
          <p:nvPr>
            <p:ph type="sldNum" sz="quarter" idx="12"/>
          </p:nvPr>
        </p:nvSpPr>
        <p:spPr/>
        <p:txBody>
          <a:bodyPr/>
          <a:lstStyle/>
          <a:p>
            <a:fld id="{734A15CE-9D31-44FE-A4A3-3DFF052127A3}" type="slidenum">
              <a:rPr lang="en-US" smtClean="0"/>
              <a:pPr/>
              <a:t>17</a:t>
            </a:fld>
            <a:endParaRPr lang="en-US"/>
          </a:p>
        </p:txBody>
      </p:sp>
      <p:graphicFrame>
        <p:nvGraphicFramePr>
          <p:cNvPr id="6" name="Chart 5">
            <a:extLst>
              <a:ext uri="{FF2B5EF4-FFF2-40B4-BE49-F238E27FC236}">
                <a16:creationId xmlns:a16="http://schemas.microsoft.com/office/drawing/2014/main" id="{8C7ACC76-2F0E-49D3-8F0D-3C198095D739}"/>
              </a:ext>
            </a:extLst>
          </p:cNvPr>
          <p:cNvGraphicFramePr/>
          <p:nvPr>
            <p:extLst>
              <p:ext uri="{D42A27DB-BD31-4B8C-83A1-F6EECF244321}">
                <p14:modId xmlns:p14="http://schemas.microsoft.com/office/powerpoint/2010/main" val="3306588908"/>
              </p:ext>
            </p:extLst>
          </p:nvPr>
        </p:nvGraphicFramePr>
        <p:xfrm>
          <a:off x="2121309" y="2698955"/>
          <a:ext cx="7949381" cy="3650524"/>
        </p:xfrm>
        <a:graphic>
          <a:graphicData uri="http://schemas.openxmlformats.org/drawingml/2006/chart">
            <c:chart xmlns:c="http://schemas.openxmlformats.org/drawingml/2006/chart" xmlns:r="http://schemas.openxmlformats.org/officeDocument/2006/relationships" r:id="rId5"/>
          </a:graphicData>
        </a:graphic>
      </p:graphicFrame>
      <p:pic>
        <p:nvPicPr>
          <p:cNvPr id="7" name="Audio 6">
            <a:hlinkClick r:id="" action="ppaction://media"/>
            <a:extLst>
              <a:ext uri="{FF2B5EF4-FFF2-40B4-BE49-F238E27FC236}">
                <a16:creationId xmlns:a16="http://schemas.microsoft.com/office/drawing/2014/main" id="{9158B78C-0463-4DB1-9AB2-B98A0FBF8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7881936"/>
      </p:ext>
    </p:extLst>
  </p:cSld>
  <p:clrMapOvr>
    <a:masterClrMapping/>
  </p:clrMapOvr>
  <mc:AlternateContent xmlns:mc="http://schemas.openxmlformats.org/markup-compatibility/2006">
    <mc:Choice xmlns:p14="http://schemas.microsoft.com/office/powerpoint/2010/main" Requires="p14">
      <p:transition spd="slow" p14:dur="2000" advTm="109103"/>
    </mc:Choice>
    <mc:Fallback>
      <p:transition spd="slow" advTm="10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9656C-BB1F-4D7B-9CBB-D02C2169F9DF}"/>
              </a:ext>
            </a:extLst>
          </p:cNvPr>
          <p:cNvSpPr>
            <a:spLocks noGrp="1"/>
          </p:cNvSpPr>
          <p:nvPr>
            <p:ph type="title"/>
          </p:nvPr>
        </p:nvSpPr>
        <p:spPr>
          <a:xfrm>
            <a:off x="965200" y="0"/>
            <a:ext cx="10261600" cy="1066800"/>
          </a:xfrm>
        </p:spPr>
        <p:txBody>
          <a:bodyPr/>
          <a:lstStyle/>
          <a:p>
            <a:r>
              <a:rPr lang="en-US" dirty="0"/>
              <a:t>Further Research</a:t>
            </a:r>
          </a:p>
        </p:txBody>
      </p:sp>
      <p:sp>
        <p:nvSpPr>
          <p:cNvPr id="3" name="Content Placeholder 2">
            <a:extLst>
              <a:ext uri="{FF2B5EF4-FFF2-40B4-BE49-F238E27FC236}">
                <a16:creationId xmlns:a16="http://schemas.microsoft.com/office/drawing/2014/main" id="{1052C75A-7D9E-4DB5-AB5F-BC1DB1819F21}"/>
              </a:ext>
            </a:extLst>
          </p:cNvPr>
          <p:cNvSpPr>
            <a:spLocks noGrp="1"/>
          </p:cNvSpPr>
          <p:nvPr>
            <p:ph idx="1"/>
          </p:nvPr>
        </p:nvSpPr>
        <p:spPr>
          <a:xfrm>
            <a:off x="609600" y="833286"/>
            <a:ext cx="10972800" cy="2664924"/>
          </a:xfrm>
        </p:spPr>
        <p:txBody>
          <a:bodyPr>
            <a:noAutofit/>
          </a:bodyPr>
          <a:lstStyle/>
          <a:p>
            <a:pPr marL="514350" indent="-514350">
              <a:buFont typeface="+mj-lt"/>
              <a:buAutoNum type="arabicPeriod" startAt="3"/>
            </a:pPr>
            <a:r>
              <a:rPr lang="en-US" sz="2200" dirty="0"/>
              <a:t>Should frame data be assessed for quality?</a:t>
            </a:r>
          </a:p>
          <a:p>
            <a:pPr marL="914400" lvl="1" indent="-514350"/>
            <a:r>
              <a:rPr lang="en-US" sz="2200" dirty="0"/>
              <a:t>Same product types measured on the AMS frame included in the survey</a:t>
            </a:r>
          </a:p>
          <a:p>
            <a:pPr marL="914400" lvl="1" indent="-514350"/>
            <a:r>
              <a:rPr lang="en-US" sz="2200" dirty="0"/>
              <a:t>Match rate - % of respondents that reported the same product type on the survey as they had on their business register record</a:t>
            </a:r>
          </a:p>
          <a:p>
            <a:pPr marL="914400" lvl="1" indent="-514350"/>
            <a:r>
              <a:rPr lang="en-US" sz="2200" dirty="0"/>
              <a:t>AMS list frame match increases with record age but never exceeds 85% agreement</a:t>
            </a:r>
          </a:p>
        </p:txBody>
      </p:sp>
      <p:sp>
        <p:nvSpPr>
          <p:cNvPr id="4" name="Slide Number Placeholder 3">
            <a:extLst>
              <a:ext uri="{FF2B5EF4-FFF2-40B4-BE49-F238E27FC236}">
                <a16:creationId xmlns:a16="http://schemas.microsoft.com/office/drawing/2014/main" id="{B8DEA2C6-D31D-4EC0-B274-4EC060F6326C}"/>
              </a:ext>
            </a:extLst>
          </p:cNvPr>
          <p:cNvSpPr>
            <a:spLocks noGrp="1"/>
          </p:cNvSpPr>
          <p:nvPr>
            <p:ph type="sldNum" sz="quarter" idx="12"/>
          </p:nvPr>
        </p:nvSpPr>
        <p:spPr/>
        <p:txBody>
          <a:bodyPr/>
          <a:lstStyle/>
          <a:p>
            <a:fld id="{734A15CE-9D31-44FE-A4A3-3DFF052127A3}" type="slidenum">
              <a:rPr lang="en-US" smtClean="0"/>
              <a:pPr/>
              <a:t>18</a:t>
            </a:fld>
            <a:endParaRPr lang="en-US"/>
          </a:p>
        </p:txBody>
      </p:sp>
      <p:graphicFrame>
        <p:nvGraphicFramePr>
          <p:cNvPr id="5" name="Chart 4">
            <a:extLst>
              <a:ext uri="{FF2B5EF4-FFF2-40B4-BE49-F238E27FC236}">
                <a16:creationId xmlns:a16="http://schemas.microsoft.com/office/drawing/2014/main" id="{D436CEBA-708B-43E2-89B8-C58DD79F34B7}"/>
              </a:ext>
            </a:extLst>
          </p:cNvPr>
          <p:cNvGraphicFramePr>
            <a:graphicFrameLocks noChangeAspect="1"/>
          </p:cNvGraphicFramePr>
          <p:nvPr>
            <p:extLst>
              <p:ext uri="{D42A27DB-BD31-4B8C-83A1-F6EECF244321}">
                <p14:modId xmlns:p14="http://schemas.microsoft.com/office/powerpoint/2010/main" val="1744027775"/>
              </p:ext>
            </p:extLst>
          </p:nvPr>
        </p:nvGraphicFramePr>
        <p:xfrm>
          <a:off x="2300841" y="3019358"/>
          <a:ext cx="7230498" cy="3005356"/>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3CC3CCC7-D1F0-4919-B5DF-D5C6EDB350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6786409"/>
      </p:ext>
    </p:extLst>
  </p:cSld>
  <p:clrMapOvr>
    <a:masterClrMapping/>
  </p:clrMapOvr>
  <mc:AlternateContent xmlns:mc="http://schemas.openxmlformats.org/markup-compatibility/2006">
    <mc:Choice xmlns:p14="http://schemas.microsoft.com/office/powerpoint/2010/main" Requires="p14">
      <p:transition spd="slow" p14:dur="2000" advTm="51571"/>
    </mc:Choice>
    <mc:Fallback>
      <p:transition spd="slow" advTm="5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12E7-CB5F-44B7-B034-CC9D9102BC9B}"/>
              </a:ext>
            </a:extLst>
          </p:cNvPr>
          <p:cNvSpPr>
            <a:spLocks noGrp="1"/>
          </p:cNvSpPr>
          <p:nvPr>
            <p:ph type="title"/>
          </p:nvPr>
        </p:nvSpPr>
        <p:spPr/>
        <p:txBody>
          <a:bodyPr/>
          <a:lstStyle/>
          <a:p>
            <a:r>
              <a:rPr lang="en-US" dirty="0"/>
              <a:t>Presentation References</a:t>
            </a:r>
          </a:p>
        </p:txBody>
      </p:sp>
      <p:sp>
        <p:nvSpPr>
          <p:cNvPr id="3" name="Content Placeholder 2">
            <a:extLst>
              <a:ext uri="{FF2B5EF4-FFF2-40B4-BE49-F238E27FC236}">
                <a16:creationId xmlns:a16="http://schemas.microsoft.com/office/drawing/2014/main" id="{BBE8F1B5-BB43-46C1-89F6-3BD35A6D709B}"/>
              </a:ext>
            </a:extLst>
          </p:cNvPr>
          <p:cNvSpPr>
            <a:spLocks noGrp="1"/>
          </p:cNvSpPr>
          <p:nvPr>
            <p:ph idx="1"/>
          </p:nvPr>
        </p:nvSpPr>
        <p:spPr/>
        <p:txBody>
          <a:bodyPr>
            <a:normAutofit/>
          </a:bodyPr>
          <a:lstStyle/>
          <a:p>
            <a:r>
              <a:rPr lang="en-US" dirty="0" err="1"/>
              <a:t>Lohr</a:t>
            </a:r>
            <a:r>
              <a:rPr lang="en-US" dirty="0"/>
              <a:t>, S. (2011). Alternative survey sample designs: Sampling with multiple overlapping frames. </a:t>
            </a:r>
            <a:r>
              <a:rPr lang="en-US" i="1" dirty="0"/>
              <a:t>Survey Methodology</a:t>
            </a:r>
            <a:r>
              <a:rPr lang="en-US" dirty="0"/>
              <a:t>, 37, 197–213</a:t>
            </a:r>
          </a:p>
          <a:p>
            <a:r>
              <a:rPr lang="en-US" dirty="0" err="1"/>
              <a:t>Mecatti</a:t>
            </a:r>
            <a:r>
              <a:rPr lang="en-US" dirty="0"/>
              <a:t>, F. (2007). A single frame multiplicity estimator for multiple frame surveys. </a:t>
            </a:r>
            <a:r>
              <a:rPr lang="en-US" i="1" dirty="0"/>
              <a:t>Survey Methodology</a:t>
            </a:r>
            <a:r>
              <a:rPr lang="en-US" dirty="0"/>
              <a:t>, 33, 151-157</a:t>
            </a:r>
          </a:p>
          <a:p>
            <a:r>
              <a:rPr lang="en-US" dirty="0"/>
              <a:t>Young, L.J., Hyman, M., and Rater, R.R. (2018). Exploring a big data approach to building a list frame for urban agriculture: a pilot study in the City of Baltimore. </a:t>
            </a:r>
            <a:r>
              <a:rPr lang="en-US" i="1" dirty="0"/>
              <a:t>Journal of Official Statistics</a:t>
            </a:r>
          </a:p>
          <a:p>
            <a:endParaRPr lang="en-US" dirty="0"/>
          </a:p>
          <a:p>
            <a:endParaRPr lang="en-US" dirty="0"/>
          </a:p>
        </p:txBody>
      </p:sp>
      <p:sp>
        <p:nvSpPr>
          <p:cNvPr id="4" name="Slide Number Placeholder 3">
            <a:extLst>
              <a:ext uri="{FF2B5EF4-FFF2-40B4-BE49-F238E27FC236}">
                <a16:creationId xmlns:a16="http://schemas.microsoft.com/office/drawing/2014/main" id="{7FE3E33A-E248-49BA-A6E1-6B1976048D4B}"/>
              </a:ext>
            </a:extLst>
          </p:cNvPr>
          <p:cNvSpPr>
            <a:spLocks noGrp="1"/>
          </p:cNvSpPr>
          <p:nvPr>
            <p:ph type="sldNum" sz="quarter" idx="12"/>
          </p:nvPr>
        </p:nvSpPr>
        <p:spPr/>
        <p:txBody>
          <a:bodyPr/>
          <a:lstStyle/>
          <a:p>
            <a:fld id="{734A15CE-9D31-44FE-A4A3-3DFF052127A3}" type="slidenum">
              <a:rPr lang="en-US" smtClean="0"/>
              <a:pPr/>
              <a:t>19</a:t>
            </a:fld>
            <a:endParaRPr lang="en-US"/>
          </a:p>
        </p:txBody>
      </p:sp>
      <p:pic>
        <p:nvPicPr>
          <p:cNvPr id="5" name="Audio 4">
            <a:hlinkClick r:id="" action="ppaction://media"/>
            <a:extLst>
              <a:ext uri="{FF2B5EF4-FFF2-40B4-BE49-F238E27FC236}">
                <a16:creationId xmlns:a16="http://schemas.microsoft.com/office/drawing/2014/main" id="{9E8E04BB-EADA-479B-B77C-53858EEA1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4336570"/>
      </p:ext>
    </p:extLst>
  </p:cSld>
  <p:clrMapOvr>
    <a:masterClrMapping/>
  </p:clrMapOvr>
  <mc:AlternateContent xmlns:mc="http://schemas.openxmlformats.org/markup-compatibility/2006">
    <mc:Choice xmlns:p14="http://schemas.microsoft.com/office/powerpoint/2010/main" Requires="p14">
      <p:transition spd="slow" p14:dur="2000" advTm="6315"/>
    </mc:Choice>
    <mc:Fallback>
      <p:transition spd="slow" advTm="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0F5-3A46-4FDF-845A-95BADB78689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8D7CBA3-DA36-4B4D-9F76-C552EFDC7E71}"/>
              </a:ext>
            </a:extLst>
          </p:cNvPr>
          <p:cNvSpPr>
            <a:spLocks noGrp="1"/>
          </p:cNvSpPr>
          <p:nvPr>
            <p:ph idx="1"/>
          </p:nvPr>
        </p:nvSpPr>
        <p:spPr/>
        <p:txBody>
          <a:bodyPr/>
          <a:lstStyle/>
          <a:p>
            <a:r>
              <a:rPr lang="en-US" dirty="0"/>
              <a:t>National Farmers Market Managers Survey (NFMMS)</a:t>
            </a:r>
          </a:p>
          <a:p>
            <a:r>
              <a:rPr lang="en-US" dirty="0"/>
              <a:t>Two List Frames Used in the NFMMS</a:t>
            </a:r>
          </a:p>
          <a:p>
            <a:r>
              <a:rPr lang="en-US" dirty="0"/>
              <a:t>Sample</a:t>
            </a:r>
          </a:p>
          <a:p>
            <a:r>
              <a:rPr lang="en-US" dirty="0"/>
              <a:t>Capture-Recapture Analysis</a:t>
            </a:r>
          </a:p>
          <a:p>
            <a:r>
              <a:rPr lang="en-US" dirty="0"/>
              <a:t>Discussion</a:t>
            </a:r>
          </a:p>
          <a:p>
            <a:r>
              <a:rPr lang="en-US" dirty="0"/>
              <a:t>Further Research</a:t>
            </a:r>
          </a:p>
        </p:txBody>
      </p:sp>
      <p:sp>
        <p:nvSpPr>
          <p:cNvPr id="4" name="Slide Number Placeholder 3">
            <a:extLst>
              <a:ext uri="{FF2B5EF4-FFF2-40B4-BE49-F238E27FC236}">
                <a16:creationId xmlns:a16="http://schemas.microsoft.com/office/drawing/2014/main" id="{0C9E2306-3144-47CE-B218-733CB0BB4ADE}"/>
              </a:ext>
            </a:extLst>
          </p:cNvPr>
          <p:cNvSpPr>
            <a:spLocks noGrp="1"/>
          </p:cNvSpPr>
          <p:nvPr>
            <p:ph type="sldNum" sz="quarter" idx="12"/>
          </p:nvPr>
        </p:nvSpPr>
        <p:spPr/>
        <p:txBody>
          <a:bodyPr/>
          <a:lstStyle/>
          <a:p>
            <a:fld id="{734A15CE-9D31-44FE-A4A3-3DFF052127A3}" type="slidenum">
              <a:rPr lang="en-US">
                <a:solidFill>
                  <a:prstClr val="black">
                    <a:tint val="75000"/>
                  </a:prstClr>
                </a:solidFill>
                <a:latin typeface="Calibri"/>
              </a:rPr>
              <a:pPr/>
              <a:t>2</a:t>
            </a:fld>
            <a:endParaRPr lang="en-US">
              <a:solidFill>
                <a:prstClr val="black">
                  <a:tint val="75000"/>
                </a:prstClr>
              </a:solidFill>
              <a:latin typeface="Calibri"/>
            </a:endParaRPr>
          </a:p>
        </p:txBody>
      </p:sp>
      <p:pic>
        <p:nvPicPr>
          <p:cNvPr id="5" name="Audio 4">
            <a:hlinkClick r:id="" action="ppaction://media"/>
            <a:extLst>
              <a:ext uri="{FF2B5EF4-FFF2-40B4-BE49-F238E27FC236}">
                <a16:creationId xmlns:a16="http://schemas.microsoft.com/office/drawing/2014/main" id="{F7387D2F-877D-4F52-A42A-B7390B4DD1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4670036"/>
      </p:ext>
    </p:extLst>
  </p:cSld>
  <p:clrMapOvr>
    <a:masterClrMapping/>
  </p:clrMapOvr>
  <mc:AlternateContent xmlns:mc="http://schemas.openxmlformats.org/markup-compatibility/2006">
    <mc:Choice xmlns:p14="http://schemas.microsoft.com/office/powerpoint/2010/main" Requires="p14">
      <p:transition spd="slow" p14:dur="2000" advTm="47554"/>
    </mc:Choice>
    <mc:Fallback>
      <p:transition spd="slow" advTm="4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FCF2D-EA49-43EC-AB54-0797A87A8C9D}"/>
              </a:ext>
            </a:extLst>
          </p:cNvPr>
          <p:cNvSpPr>
            <a:spLocks noGrp="1"/>
          </p:cNvSpPr>
          <p:nvPr>
            <p:ph idx="1"/>
          </p:nvPr>
        </p:nvSpPr>
        <p:spPr>
          <a:xfrm>
            <a:off x="4247626" y="2768367"/>
            <a:ext cx="3696748" cy="828413"/>
          </a:xfrm>
        </p:spPr>
        <p:txBody>
          <a:bodyPr>
            <a:noAutofit/>
          </a:bodyPr>
          <a:lstStyle/>
          <a:p>
            <a:pPr marL="0" indent="0">
              <a:buNone/>
            </a:pPr>
            <a:r>
              <a:rPr lang="en-US" sz="6000" dirty="0"/>
              <a:t>Thank you</a:t>
            </a:r>
          </a:p>
        </p:txBody>
      </p:sp>
      <p:sp>
        <p:nvSpPr>
          <p:cNvPr id="4" name="Slide Number Placeholder 3">
            <a:extLst>
              <a:ext uri="{FF2B5EF4-FFF2-40B4-BE49-F238E27FC236}">
                <a16:creationId xmlns:a16="http://schemas.microsoft.com/office/drawing/2014/main" id="{0AA22675-2B5A-4187-8207-C43299FEFE5D}"/>
              </a:ext>
            </a:extLst>
          </p:cNvPr>
          <p:cNvSpPr>
            <a:spLocks noGrp="1"/>
          </p:cNvSpPr>
          <p:nvPr>
            <p:ph type="sldNum" sz="quarter" idx="12"/>
          </p:nvPr>
        </p:nvSpPr>
        <p:spPr/>
        <p:txBody>
          <a:bodyPr/>
          <a:lstStyle/>
          <a:p>
            <a:fld id="{734A15CE-9D31-44FE-A4A3-3DFF052127A3}" type="slidenum">
              <a:rPr lang="en-US" smtClean="0"/>
              <a:pPr/>
              <a:t>20</a:t>
            </a:fld>
            <a:endParaRPr lang="en-US"/>
          </a:p>
        </p:txBody>
      </p:sp>
      <p:pic>
        <p:nvPicPr>
          <p:cNvPr id="2" name="Audio 1">
            <a:hlinkClick r:id="" action="ppaction://media"/>
            <a:extLst>
              <a:ext uri="{FF2B5EF4-FFF2-40B4-BE49-F238E27FC236}">
                <a16:creationId xmlns:a16="http://schemas.microsoft.com/office/drawing/2014/main" id="{CDC87D63-D560-453E-801B-32DD2033BA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326420"/>
      </p:ext>
    </p:extLst>
  </p:cSld>
  <p:clrMapOvr>
    <a:masterClrMapping/>
  </p:clrMapOvr>
  <mc:AlternateContent xmlns:mc="http://schemas.openxmlformats.org/markup-compatibility/2006">
    <mc:Choice xmlns:p14="http://schemas.microsoft.com/office/powerpoint/2010/main" Requires="p14">
      <p:transition spd="slow" p14:dur="2000" advTm="4635"/>
    </mc:Choice>
    <mc:Fallback>
      <p:transition spd="slow" advTm="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6AE7-DD03-4770-9BE3-A588EB68EAFF}"/>
              </a:ext>
            </a:extLst>
          </p:cNvPr>
          <p:cNvSpPr>
            <a:spLocks noGrp="1"/>
          </p:cNvSpPr>
          <p:nvPr>
            <p:ph type="title"/>
          </p:nvPr>
        </p:nvSpPr>
        <p:spPr>
          <a:xfrm>
            <a:off x="157168" y="76192"/>
            <a:ext cx="11948146" cy="612843"/>
          </a:xfrm>
        </p:spPr>
        <p:txBody>
          <a:bodyPr>
            <a:noAutofit/>
          </a:bodyPr>
          <a:lstStyle/>
          <a:p>
            <a:r>
              <a:rPr lang="en-US" sz="3800" dirty="0"/>
              <a:t>National Farmers Market Manager Survey (NFMMS)</a:t>
            </a:r>
          </a:p>
        </p:txBody>
      </p:sp>
      <p:sp>
        <p:nvSpPr>
          <p:cNvPr id="4" name="Slide Number Placeholder 3">
            <a:extLst>
              <a:ext uri="{FF2B5EF4-FFF2-40B4-BE49-F238E27FC236}">
                <a16:creationId xmlns:a16="http://schemas.microsoft.com/office/drawing/2014/main" id="{42CF809E-CC9D-4104-B745-741F53017E30}"/>
              </a:ext>
            </a:extLst>
          </p:cNvPr>
          <p:cNvSpPr>
            <a:spLocks noGrp="1"/>
          </p:cNvSpPr>
          <p:nvPr>
            <p:ph type="sldNum" sz="quarter" idx="12"/>
          </p:nvPr>
        </p:nvSpPr>
        <p:spPr/>
        <p:txBody>
          <a:bodyPr/>
          <a:lstStyle/>
          <a:p>
            <a:fld id="{734A15CE-9D31-44FE-A4A3-3DFF052127A3}" type="slidenum">
              <a:rPr lang="en-US" smtClean="0"/>
              <a:pPr/>
              <a:t>3</a:t>
            </a:fld>
            <a:endParaRPr lang="en-US"/>
          </a:p>
        </p:txBody>
      </p:sp>
      <p:pic>
        <p:nvPicPr>
          <p:cNvPr id="1026" name="Picture 2" descr="DC-Area Farmers Markets Remain Open, Adjust Practices During Pandemic |  Washingtonian (DC)">
            <a:extLst>
              <a:ext uri="{FF2B5EF4-FFF2-40B4-BE49-F238E27FC236}">
                <a16:creationId xmlns:a16="http://schemas.microsoft.com/office/drawing/2014/main" id="{B484633F-0443-4916-80CF-840683AA4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5995" y="1817684"/>
            <a:ext cx="6953250" cy="463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1EA4F4-849A-4437-B945-AB84BBCEB0FC}"/>
              </a:ext>
            </a:extLst>
          </p:cNvPr>
          <p:cNvSpPr txBox="1"/>
          <p:nvPr/>
        </p:nvSpPr>
        <p:spPr>
          <a:xfrm>
            <a:off x="176213" y="853716"/>
            <a:ext cx="12015787" cy="830997"/>
          </a:xfrm>
          <a:prstGeom prst="rect">
            <a:avLst/>
          </a:prstGeom>
          <a:noFill/>
        </p:spPr>
        <p:txBody>
          <a:bodyPr wrap="square" rtlCol="0">
            <a:spAutoFit/>
          </a:bodyPr>
          <a:lstStyle/>
          <a:p>
            <a:r>
              <a:rPr lang="en-US" sz="2400" dirty="0"/>
              <a:t>Measures customer demand for local foods from the farmers market (FM) managers’ perspectives</a:t>
            </a:r>
          </a:p>
        </p:txBody>
      </p:sp>
      <p:sp>
        <p:nvSpPr>
          <p:cNvPr id="8" name="TextBox 7">
            <a:extLst>
              <a:ext uri="{FF2B5EF4-FFF2-40B4-BE49-F238E27FC236}">
                <a16:creationId xmlns:a16="http://schemas.microsoft.com/office/drawing/2014/main" id="{F8449880-9B71-4720-B2C9-681B01DB59C1}"/>
              </a:ext>
            </a:extLst>
          </p:cNvPr>
          <p:cNvSpPr txBox="1"/>
          <p:nvPr/>
        </p:nvSpPr>
        <p:spPr>
          <a:xfrm>
            <a:off x="544500" y="1943100"/>
            <a:ext cx="3684599" cy="400110"/>
          </a:xfrm>
          <a:prstGeom prst="rect">
            <a:avLst/>
          </a:prstGeom>
          <a:solidFill>
            <a:schemeClr val="bg1"/>
          </a:solidFill>
        </p:spPr>
        <p:txBody>
          <a:bodyPr wrap="square" rtlCol="0">
            <a:spAutoFit/>
          </a:bodyPr>
          <a:lstStyle/>
          <a:p>
            <a:r>
              <a:rPr lang="en-US" sz="2000" dirty="0"/>
              <a:t>Potential expansion opportunities</a:t>
            </a:r>
          </a:p>
        </p:txBody>
      </p:sp>
      <p:sp>
        <p:nvSpPr>
          <p:cNvPr id="10" name="TextBox 9">
            <a:extLst>
              <a:ext uri="{FF2B5EF4-FFF2-40B4-BE49-F238E27FC236}">
                <a16:creationId xmlns:a16="http://schemas.microsoft.com/office/drawing/2014/main" id="{15B00953-47C2-40D2-8191-D69D8EC38FE4}"/>
              </a:ext>
            </a:extLst>
          </p:cNvPr>
          <p:cNvSpPr txBox="1"/>
          <p:nvPr/>
        </p:nvSpPr>
        <p:spPr>
          <a:xfrm>
            <a:off x="8027999" y="2532957"/>
            <a:ext cx="3556012" cy="400110"/>
          </a:xfrm>
          <a:prstGeom prst="rect">
            <a:avLst/>
          </a:prstGeom>
          <a:solidFill>
            <a:schemeClr val="bg1"/>
          </a:solidFill>
        </p:spPr>
        <p:txBody>
          <a:bodyPr wrap="square" rtlCol="0">
            <a:spAutoFit/>
          </a:bodyPr>
          <a:lstStyle/>
          <a:p>
            <a:r>
              <a:rPr lang="en-US" sz="2000" dirty="0"/>
              <a:t>Access to nutritional foods</a:t>
            </a:r>
          </a:p>
        </p:txBody>
      </p:sp>
      <p:sp>
        <p:nvSpPr>
          <p:cNvPr id="11" name="TextBox 10">
            <a:extLst>
              <a:ext uri="{FF2B5EF4-FFF2-40B4-BE49-F238E27FC236}">
                <a16:creationId xmlns:a16="http://schemas.microsoft.com/office/drawing/2014/main" id="{11ACA748-26DB-4EB9-95D6-0A8D67CBFF85}"/>
              </a:ext>
            </a:extLst>
          </p:cNvPr>
          <p:cNvSpPr txBox="1"/>
          <p:nvPr/>
        </p:nvSpPr>
        <p:spPr>
          <a:xfrm>
            <a:off x="442918" y="3004059"/>
            <a:ext cx="3556012" cy="400110"/>
          </a:xfrm>
          <a:prstGeom prst="rect">
            <a:avLst/>
          </a:prstGeom>
          <a:solidFill>
            <a:schemeClr val="bg1"/>
          </a:solidFill>
        </p:spPr>
        <p:txBody>
          <a:bodyPr wrap="square" rtlCol="0">
            <a:spAutoFit/>
          </a:bodyPr>
          <a:lstStyle/>
          <a:p>
            <a:r>
              <a:rPr lang="en-US" sz="2000" dirty="0"/>
              <a:t>Market nutritional education</a:t>
            </a:r>
          </a:p>
        </p:txBody>
      </p:sp>
      <p:sp>
        <p:nvSpPr>
          <p:cNvPr id="12" name="TextBox 11">
            <a:extLst>
              <a:ext uri="{FF2B5EF4-FFF2-40B4-BE49-F238E27FC236}">
                <a16:creationId xmlns:a16="http://schemas.microsoft.com/office/drawing/2014/main" id="{C4864D34-B37A-42F3-88B9-0BD3765518A2}"/>
              </a:ext>
            </a:extLst>
          </p:cNvPr>
          <p:cNvSpPr txBox="1"/>
          <p:nvPr/>
        </p:nvSpPr>
        <p:spPr>
          <a:xfrm>
            <a:off x="7300913" y="4924425"/>
            <a:ext cx="4286238" cy="400110"/>
          </a:xfrm>
          <a:prstGeom prst="rect">
            <a:avLst/>
          </a:prstGeom>
          <a:solidFill>
            <a:schemeClr val="bg1"/>
          </a:solidFill>
        </p:spPr>
        <p:txBody>
          <a:bodyPr wrap="square" rtlCol="0">
            <a:spAutoFit/>
          </a:bodyPr>
          <a:lstStyle/>
          <a:p>
            <a:r>
              <a:rPr lang="en-US" sz="2000" dirty="0"/>
              <a:t>Access to local foods and organic foods</a:t>
            </a:r>
          </a:p>
        </p:txBody>
      </p:sp>
      <p:sp>
        <p:nvSpPr>
          <p:cNvPr id="13" name="TextBox 12">
            <a:extLst>
              <a:ext uri="{FF2B5EF4-FFF2-40B4-BE49-F238E27FC236}">
                <a16:creationId xmlns:a16="http://schemas.microsoft.com/office/drawing/2014/main" id="{C70EC627-C49D-44BE-9E8B-4AF52DCAD6CC}"/>
              </a:ext>
            </a:extLst>
          </p:cNvPr>
          <p:cNvSpPr txBox="1"/>
          <p:nvPr/>
        </p:nvSpPr>
        <p:spPr>
          <a:xfrm>
            <a:off x="314331" y="5670066"/>
            <a:ext cx="4057644" cy="400110"/>
          </a:xfrm>
          <a:prstGeom prst="rect">
            <a:avLst/>
          </a:prstGeom>
          <a:solidFill>
            <a:schemeClr val="bg1"/>
          </a:solidFill>
        </p:spPr>
        <p:txBody>
          <a:bodyPr wrap="square" rtlCol="0">
            <a:spAutoFit/>
          </a:bodyPr>
          <a:lstStyle/>
          <a:p>
            <a:r>
              <a:rPr lang="en-US" sz="2000" dirty="0"/>
              <a:t>Strength of community engagement</a:t>
            </a:r>
          </a:p>
        </p:txBody>
      </p:sp>
      <p:pic>
        <p:nvPicPr>
          <p:cNvPr id="6" name="Audio 5">
            <a:hlinkClick r:id="" action="ppaction://media"/>
            <a:extLst>
              <a:ext uri="{FF2B5EF4-FFF2-40B4-BE49-F238E27FC236}">
                <a16:creationId xmlns:a16="http://schemas.microsoft.com/office/drawing/2014/main" id="{314F0679-CC04-469F-AF35-2BAB47F69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2397155"/>
      </p:ext>
    </p:extLst>
  </p:cSld>
  <p:clrMapOvr>
    <a:masterClrMapping/>
  </p:clrMapOvr>
  <mc:AlternateContent xmlns:mc="http://schemas.openxmlformats.org/markup-compatibility/2006">
    <mc:Choice xmlns:p14="http://schemas.microsoft.com/office/powerpoint/2010/main" Requires="p14">
      <p:transition spd="slow" p14:dur="2000" advTm="12512"/>
    </mc:Choice>
    <mc:Fallback>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1E74-AE8F-4588-96F8-BC1127245783}"/>
              </a:ext>
            </a:extLst>
          </p:cNvPr>
          <p:cNvSpPr>
            <a:spLocks noGrp="1"/>
          </p:cNvSpPr>
          <p:nvPr>
            <p:ph type="title"/>
          </p:nvPr>
        </p:nvSpPr>
        <p:spPr>
          <a:xfrm>
            <a:off x="579120" y="304800"/>
            <a:ext cx="10972800" cy="1066800"/>
          </a:xfrm>
        </p:spPr>
        <p:txBody>
          <a:bodyPr>
            <a:normAutofit fontScale="90000"/>
          </a:bodyPr>
          <a:lstStyle/>
          <a:p>
            <a:r>
              <a:rPr lang="en-US" dirty="0"/>
              <a:t>Agricultural Marketing Service (AMS) National Farmers Market Directory</a:t>
            </a:r>
          </a:p>
        </p:txBody>
      </p:sp>
      <p:sp>
        <p:nvSpPr>
          <p:cNvPr id="3" name="Content Placeholder 2">
            <a:extLst>
              <a:ext uri="{FF2B5EF4-FFF2-40B4-BE49-F238E27FC236}">
                <a16:creationId xmlns:a16="http://schemas.microsoft.com/office/drawing/2014/main" id="{AAB8D0C4-7961-44CB-8699-F3C662BA8944}"/>
              </a:ext>
            </a:extLst>
          </p:cNvPr>
          <p:cNvSpPr>
            <a:spLocks noGrp="1"/>
          </p:cNvSpPr>
          <p:nvPr>
            <p:ph idx="1"/>
          </p:nvPr>
        </p:nvSpPr>
        <p:spPr>
          <a:xfrm>
            <a:off x="7699512" y="1600201"/>
            <a:ext cx="3882887" cy="4571999"/>
          </a:xfrm>
        </p:spPr>
        <p:txBody>
          <a:bodyPr>
            <a:normAutofit lnSpcReduction="10000"/>
          </a:bodyPr>
          <a:lstStyle/>
          <a:p>
            <a:r>
              <a:rPr lang="en-US" dirty="0"/>
              <a:t>All 50 states and US territories</a:t>
            </a:r>
          </a:p>
          <a:p>
            <a:r>
              <a:rPr lang="en-US" dirty="0"/>
              <a:t>Voluntary and continuous collection</a:t>
            </a:r>
          </a:p>
          <a:p>
            <a:r>
              <a:rPr lang="en-US" dirty="0"/>
              <a:t>AMS requests updates</a:t>
            </a:r>
          </a:p>
          <a:p>
            <a:r>
              <a:rPr lang="en-US" dirty="0"/>
              <a:t>Updated by managers</a:t>
            </a:r>
          </a:p>
        </p:txBody>
      </p:sp>
      <p:sp>
        <p:nvSpPr>
          <p:cNvPr id="4" name="Slide Number Placeholder 3">
            <a:extLst>
              <a:ext uri="{FF2B5EF4-FFF2-40B4-BE49-F238E27FC236}">
                <a16:creationId xmlns:a16="http://schemas.microsoft.com/office/drawing/2014/main" id="{BAF6F56B-7EAC-4A02-8EFA-91ADE654F6B0}"/>
              </a:ext>
            </a:extLst>
          </p:cNvPr>
          <p:cNvSpPr>
            <a:spLocks noGrp="1"/>
          </p:cNvSpPr>
          <p:nvPr>
            <p:ph type="sldNum" sz="quarter" idx="12"/>
          </p:nvPr>
        </p:nvSpPr>
        <p:spPr/>
        <p:txBody>
          <a:bodyPr/>
          <a:lstStyle/>
          <a:p>
            <a:fld id="{734A15CE-9D31-44FE-A4A3-3DFF052127A3}" type="slidenum">
              <a:rPr lang="en-US" smtClean="0"/>
              <a:pPr/>
              <a:t>4</a:t>
            </a:fld>
            <a:endParaRPr lang="en-US"/>
          </a:p>
        </p:txBody>
      </p:sp>
      <p:sp>
        <p:nvSpPr>
          <p:cNvPr id="5" name="Rectangle: Rounded Corners 4">
            <a:extLst>
              <a:ext uri="{FF2B5EF4-FFF2-40B4-BE49-F238E27FC236}">
                <a16:creationId xmlns:a16="http://schemas.microsoft.com/office/drawing/2014/main" id="{96680565-EF91-42F2-88FD-D9CF0861BA15}"/>
              </a:ext>
            </a:extLst>
          </p:cNvPr>
          <p:cNvSpPr/>
          <p:nvPr/>
        </p:nvSpPr>
        <p:spPr>
          <a:xfrm>
            <a:off x="1139687" y="1948070"/>
            <a:ext cx="2080591" cy="38431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Manager</a:t>
            </a:r>
          </a:p>
        </p:txBody>
      </p:sp>
      <p:sp>
        <p:nvSpPr>
          <p:cNvPr id="6" name="Rectangle: Rounded Corners 5">
            <a:extLst>
              <a:ext uri="{FF2B5EF4-FFF2-40B4-BE49-F238E27FC236}">
                <a16:creationId xmlns:a16="http://schemas.microsoft.com/office/drawing/2014/main" id="{9A1A1648-81E8-41D4-8D9F-C60F6A59F345}"/>
              </a:ext>
            </a:extLst>
          </p:cNvPr>
          <p:cNvSpPr/>
          <p:nvPr/>
        </p:nvSpPr>
        <p:spPr>
          <a:xfrm>
            <a:off x="1403097" y="3044687"/>
            <a:ext cx="2054087" cy="38431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Manager</a:t>
            </a:r>
          </a:p>
        </p:txBody>
      </p:sp>
      <p:sp>
        <p:nvSpPr>
          <p:cNvPr id="7" name="Rectangle: Rounded Corners 6">
            <a:extLst>
              <a:ext uri="{FF2B5EF4-FFF2-40B4-BE49-F238E27FC236}">
                <a16:creationId xmlns:a16="http://schemas.microsoft.com/office/drawing/2014/main" id="{EFE55357-7918-4135-B517-D0A440BBB382}"/>
              </a:ext>
            </a:extLst>
          </p:cNvPr>
          <p:cNvSpPr/>
          <p:nvPr/>
        </p:nvSpPr>
        <p:spPr>
          <a:xfrm>
            <a:off x="853130" y="4284609"/>
            <a:ext cx="2054087" cy="384313"/>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Manager</a:t>
            </a:r>
          </a:p>
        </p:txBody>
      </p:sp>
      <p:graphicFrame>
        <p:nvGraphicFramePr>
          <p:cNvPr id="8" name="Table 8">
            <a:extLst>
              <a:ext uri="{FF2B5EF4-FFF2-40B4-BE49-F238E27FC236}">
                <a16:creationId xmlns:a16="http://schemas.microsoft.com/office/drawing/2014/main" id="{6015AC20-21AD-479E-810A-DD6837D60ABA}"/>
              </a:ext>
            </a:extLst>
          </p:cNvPr>
          <p:cNvGraphicFramePr>
            <a:graphicFrameLocks noGrp="1"/>
          </p:cNvGraphicFramePr>
          <p:nvPr>
            <p:extLst>
              <p:ext uri="{D42A27DB-BD31-4B8C-83A1-F6EECF244321}">
                <p14:modId xmlns:p14="http://schemas.microsoft.com/office/powerpoint/2010/main" val="739032515"/>
              </p:ext>
            </p:extLst>
          </p:nvPr>
        </p:nvGraphicFramePr>
        <p:xfrm>
          <a:off x="4002155" y="1875183"/>
          <a:ext cx="3460451" cy="32004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460451">
                  <a:extLst>
                    <a:ext uri="{9D8B030D-6E8A-4147-A177-3AD203B41FA5}">
                      <a16:colId xmlns:a16="http://schemas.microsoft.com/office/drawing/2014/main" val="2443169787"/>
                    </a:ext>
                  </a:extLst>
                </a:gridCol>
              </a:tblGrid>
              <a:tr h="370840">
                <a:tc>
                  <a:txBody>
                    <a:bodyPr/>
                    <a:lstStyle/>
                    <a:p>
                      <a:pPr algn="ctr"/>
                      <a:r>
                        <a:rPr lang="en-US" dirty="0"/>
                        <a:t>AMS National Farmers Market Directory</a:t>
                      </a:r>
                    </a:p>
                  </a:txBody>
                  <a:tcPr/>
                </a:tc>
                <a:extLst>
                  <a:ext uri="{0D108BD9-81ED-4DB2-BD59-A6C34878D82A}">
                    <a16:rowId xmlns:a16="http://schemas.microsoft.com/office/drawing/2014/main" val="2286067415"/>
                  </a:ext>
                </a:extLst>
              </a:tr>
              <a:tr h="370840">
                <a:tc>
                  <a:txBody>
                    <a:bodyPr/>
                    <a:lstStyle/>
                    <a:p>
                      <a:pPr marL="285750" indent="-285750">
                        <a:buFont typeface="Arial" panose="020B0604020202020204" pitchFamily="34" charset="0"/>
                        <a:buChar char="•"/>
                      </a:pPr>
                      <a:r>
                        <a:rPr lang="en-US" dirty="0"/>
                        <a:t>Market Search and Info</a:t>
                      </a:r>
                    </a:p>
                    <a:p>
                      <a:pPr marL="285750" indent="-285750">
                        <a:buFont typeface="Arial" panose="020B0604020202020204" pitchFamily="34" charset="0"/>
                        <a:buChar char="•"/>
                      </a:pPr>
                      <a:r>
                        <a:rPr lang="en-US" dirty="0"/>
                        <a:t>Market Location</a:t>
                      </a:r>
                    </a:p>
                    <a:p>
                      <a:pPr marL="285750" indent="-285750">
                        <a:buFont typeface="Arial" panose="020B0604020202020204" pitchFamily="34" charset="0"/>
                        <a:buChar char="•"/>
                      </a:pPr>
                      <a:r>
                        <a:rPr lang="en-US" dirty="0"/>
                        <a:t>Products Available</a:t>
                      </a:r>
                    </a:p>
                    <a:p>
                      <a:pPr marL="285750" indent="-285750">
                        <a:buFont typeface="Arial" panose="020B0604020202020204" pitchFamily="34" charset="0"/>
                        <a:buChar char="•"/>
                      </a:pPr>
                      <a:r>
                        <a:rPr lang="en-US" dirty="0"/>
                        <a:t>Payments Accepted</a:t>
                      </a:r>
                    </a:p>
                    <a:p>
                      <a:pPr marL="285750" indent="-285750">
                        <a:buFont typeface="Arial" panose="020B0604020202020204" pitchFamily="34" charset="0"/>
                        <a:buChar char="•"/>
                      </a:pPr>
                      <a:r>
                        <a:rPr lang="en-US" dirty="0"/>
                        <a:t>Winter Markets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Contact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Record Update Date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1016436153"/>
                  </a:ext>
                </a:extLst>
              </a:tr>
            </a:tbl>
          </a:graphicData>
        </a:graphic>
      </p:graphicFrame>
      <p:cxnSp>
        <p:nvCxnSpPr>
          <p:cNvPr id="11" name="Straight Arrow Connector 10">
            <a:extLst>
              <a:ext uri="{FF2B5EF4-FFF2-40B4-BE49-F238E27FC236}">
                <a16:creationId xmlns:a16="http://schemas.microsoft.com/office/drawing/2014/main" id="{BBBEE9D6-06AD-4791-8289-4616C23196A3}"/>
              </a:ext>
            </a:extLst>
          </p:cNvPr>
          <p:cNvCxnSpPr>
            <a:cxnSpLocks/>
            <a:stCxn id="7" idx="3"/>
          </p:cNvCxnSpPr>
          <p:nvPr/>
        </p:nvCxnSpPr>
        <p:spPr>
          <a:xfrm flipV="1">
            <a:off x="2907217" y="4121426"/>
            <a:ext cx="1041931" cy="35534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AFF2BD-4D37-47DC-AA82-5337BA1A5811}"/>
              </a:ext>
            </a:extLst>
          </p:cNvPr>
          <p:cNvCxnSpPr>
            <a:cxnSpLocks/>
            <a:stCxn id="6" idx="3"/>
            <a:endCxn id="8" idx="1"/>
          </p:cNvCxnSpPr>
          <p:nvPr/>
        </p:nvCxnSpPr>
        <p:spPr>
          <a:xfrm>
            <a:off x="3457184" y="3236844"/>
            <a:ext cx="544971" cy="2385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EBB7FF-2FFA-4EAB-8840-B7C49FBB0BE3}"/>
              </a:ext>
            </a:extLst>
          </p:cNvPr>
          <p:cNvCxnSpPr>
            <a:cxnSpLocks/>
            <a:stCxn id="5" idx="3"/>
          </p:cNvCxnSpPr>
          <p:nvPr/>
        </p:nvCxnSpPr>
        <p:spPr>
          <a:xfrm>
            <a:off x="3220278" y="2140227"/>
            <a:ext cx="781877" cy="4380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C28CE1-EB03-4E7C-B195-5CD0B3E0090C}"/>
              </a:ext>
            </a:extLst>
          </p:cNvPr>
          <p:cNvSpPr txBox="1"/>
          <p:nvPr/>
        </p:nvSpPr>
        <p:spPr>
          <a:xfrm>
            <a:off x="677864" y="5556584"/>
            <a:ext cx="6853005" cy="369332"/>
          </a:xfrm>
          <a:prstGeom prst="rect">
            <a:avLst/>
          </a:prstGeom>
          <a:noFill/>
        </p:spPr>
        <p:txBody>
          <a:bodyPr wrap="square" rtlCol="0">
            <a:spAutoFit/>
          </a:bodyPr>
          <a:lstStyle/>
          <a:p>
            <a:r>
              <a:rPr lang="en-US" i="1" dirty="0"/>
              <a:t>URL: https://www.ams.usda.gov/local-food-directories/farmersmarkets</a:t>
            </a:r>
          </a:p>
        </p:txBody>
      </p:sp>
      <p:pic>
        <p:nvPicPr>
          <p:cNvPr id="9" name="Audio 8">
            <a:hlinkClick r:id="" action="ppaction://media"/>
            <a:extLst>
              <a:ext uri="{FF2B5EF4-FFF2-40B4-BE49-F238E27FC236}">
                <a16:creationId xmlns:a16="http://schemas.microsoft.com/office/drawing/2014/main" id="{322F1C33-7E5B-4809-9D39-EF591404E9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6845353"/>
      </p:ext>
    </p:extLst>
  </p:cSld>
  <p:clrMapOvr>
    <a:masterClrMapping/>
  </p:clrMapOvr>
  <mc:AlternateContent xmlns:mc="http://schemas.openxmlformats.org/markup-compatibility/2006">
    <mc:Choice xmlns:p14="http://schemas.microsoft.com/office/powerpoint/2010/main" Requires="p14">
      <p:transition spd="slow" p14:dur="2000" advTm="74886"/>
    </mc:Choice>
    <mc:Fallback>
      <p:transition spd="slow" advTm="7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E110D94-5B2F-46A9-A198-E94E0DD716E4}"/>
              </a:ext>
            </a:extLst>
          </p:cNvPr>
          <p:cNvSpPr>
            <a:spLocks noGrp="1"/>
          </p:cNvSpPr>
          <p:nvPr>
            <p:ph sz="half" idx="2"/>
          </p:nvPr>
        </p:nvSpPr>
        <p:spPr>
          <a:xfrm>
            <a:off x="1016000" y="1990302"/>
            <a:ext cx="10921534" cy="4366049"/>
          </a:xfrm>
        </p:spPr>
        <p:txBody>
          <a:bodyPr>
            <a:normAutofit/>
          </a:bodyPr>
          <a:lstStyle/>
          <a:p>
            <a:r>
              <a:rPr lang="en-US" dirty="0"/>
              <a:t>AMS List Frame is known to be incomplete</a:t>
            </a:r>
          </a:p>
          <a:p>
            <a:r>
              <a:rPr lang="en-US" dirty="0"/>
              <a:t>AMS partners with NASS to conduct the 2019 NFMMS </a:t>
            </a:r>
          </a:p>
          <a:p>
            <a:r>
              <a:rPr lang="en-US" dirty="0"/>
              <a:t>How to assess </a:t>
            </a:r>
            <a:r>
              <a:rPr lang="en-US" dirty="0" err="1"/>
              <a:t>undercoverage</a:t>
            </a:r>
            <a:r>
              <a:rPr lang="en-US" dirty="0"/>
              <a:t> of the AMS list frame</a:t>
            </a:r>
          </a:p>
          <a:p>
            <a:pPr lvl="1"/>
            <a:r>
              <a:rPr lang="en-US" dirty="0"/>
              <a:t>NASS List Frame includes farms, but not farmers markets</a:t>
            </a:r>
          </a:p>
          <a:p>
            <a:pPr lvl="1"/>
            <a:r>
              <a:rPr lang="en-US" dirty="0"/>
              <a:t>Hard to sample – transitory, spatially dispersed and seasonal</a:t>
            </a:r>
          </a:p>
          <a:p>
            <a:pPr lvl="1"/>
            <a:r>
              <a:rPr lang="en-US" dirty="0"/>
              <a:t>Web-scraped (W-S) list frame created based on NASS’s previous work with urban agriculture and local foods surveys</a:t>
            </a:r>
          </a:p>
        </p:txBody>
      </p:sp>
      <p:sp>
        <p:nvSpPr>
          <p:cNvPr id="4" name="Slide Number Placeholder 3">
            <a:extLst>
              <a:ext uri="{FF2B5EF4-FFF2-40B4-BE49-F238E27FC236}">
                <a16:creationId xmlns:a16="http://schemas.microsoft.com/office/drawing/2014/main" id="{0AB9828E-2133-4682-9D0B-1C36CB1C3AE4}"/>
              </a:ext>
            </a:extLst>
          </p:cNvPr>
          <p:cNvSpPr>
            <a:spLocks noGrp="1"/>
          </p:cNvSpPr>
          <p:nvPr>
            <p:ph type="sldNum" sz="quarter" idx="12"/>
          </p:nvPr>
        </p:nvSpPr>
        <p:spPr/>
        <p:txBody>
          <a:bodyPr/>
          <a:lstStyle/>
          <a:p>
            <a:fld id="{734A15CE-9D31-44FE-A4A3-3DFF052127A3}" type="slidenum">
              <a:rPr lang="en-US" smtClean="0"/>
              <a:pPr/>
              <a:t>5</a:t>
            </a:fld>
            <a:endParaRPr lang="en-US"/>
          </a:p>
        </p:txBody>
      </p:sp>
      <p:sp>
        <p:nvSpPr>
          <p:cNvPr id="8" name="Title 7">
            <a:extLst>
              <a:ext uri="{FF2B5EF4-FFF2-40B4-BE49-F238E27FC236}">
                <a16:creationId xmlns:a16="http://schemas.microsoft.com/office/drawing/2014/main" id="{D6552D56-22F1-4C5F-91B4-FE8F3A85DCA6}"/>
              </a:ext>
            </a:extLst>
          </p:cNvPr>
          <p:cNvSpPr>
            <a:spLocks noGrp="1"/>
          </p:cNvSpPr>
          <p:nvPr>
            <p:ph type="title"/>
          </p:nvPr>
        </p:nvSpPr>
        <p:spPr>
          <a:xfrm>
            <a:off x="1016000" y="472440"/>
            <a:ext cx="10261600" cy="990600"/>
          </a:xfrm>
        </p:spPr>
        <p:txBody>
          <a:bodyPr>
            <a:normAutofit fontScale="90000"/>
          </a:bodyPr>
          <a:lstStyle/>
          <a:p>
            <a:r>
              <a:rPr lang="en-US" dirty="0"/>
              <a:t>Agricultural Marketing Service (AMS) </a:t>
            </a:r>
            <a:br>
              <a:rPr lang="en-US" dirty="0"/>
            </a:br>
            <a:r>
              <a:rPr lang="en-US" dirty="0"/>
              <a:t>List Frame</a:t>
            </a:r>
          </a:p>
        </p:txBody>
      </p:sp>
      <p:pic>
        <p:nvPicPr>
          <p:cNvPr id="2" name="Audio 1">
            <a:hlinkClick r:id="" action="ppaction://media"/>
            <a:extLst>
              <a:ext uri="{FF2B5EF4-FFF2-40B4-BE49-F238E27FC236}">
                <a16:creationId xmlns:a16="http://schemas.microsoft.com/office/drawing/2014/main" id="{CF6BE722-D6B6-44BC-AA36-4EC19EF584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9042206"/>
      </p:ext>
    </p:extLst>
  </p:cSld>
  <p:clrMapOvr>
    <a:masterClrMapping/>
  </p:clrMapOvr>
  <mc:AlternateContent xmlns:mc="http://schemas.openxmlformats.org/markup-compatibility/2006">
    <mc:Choice xmlns:p14="http://schemas.microsoft.com/office/powerpoint/2010/main" Requires="p14">
      <p:transition spd="slow" p14:dur="2000" advTm="54636"/>
    </mc:Choice>
    <mc:Fallback>
      <p:transition spd="slow" advTm="5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884B-D2FE-460D-AC4E-ECEE6B04893F}"/>
              </a:ext>
            </a:extLst>
          </p:cNvPr>
          <p:cNvSpPr>
            <a:spLocks noGrp="1"/>
          </p:cNvSpPr>
          <p:nvPr>
            <p:ph type="title"/>
          </p:nvPr>
        </p:nvSpPr>
        <p:spPr>
          <a:xfrm>
            <a:off x="1090117" y="133079"/>
            <a:ext cx="10261600" cy="1066800"/>
          </a:xfrm>
        </p:spPr>
        <p:txBody>
          <a:bodyPr/>
          <a:lstStyle/>
          <a:p>
            <a:r>
              <a:rPr lang="en-US" dirty="0"/>
              <a:t>W-S List Frame</a:t>
            </a:r>
          </a:p>
        </p:txBody>
      </p:sp>
      <p:sp>
        <p:nvSpPr>
          <p:cNvPr id="4" name="Slide Number Placeholder 3">
            <a:extLst>
              <a:ext uri="{FF2B5EF4-FFF2-40B4-BE49-F238E27FC236}">
                <a16:creationId xmlns:a16="http://schemas.microsoft.com/office/drawing/2014/main" id="{1D672807-FB8A-4ED4-AA39-88D6E253950A}"/>
              </a:ext>
            </a:extLst>
          </p:cNvPr>
          <p:cNvSpPr>
            <a:spLocks noGrp="1"/>
          </p:cNvSpPr>
          <p:nvPr>
            <p:ph type="sldNum" sz="quarter" idx="12"/>
          </p:nvPr>
        </p:nvSpPr>
        <p:spPr/>
        <p:txBody>
          <a:bodyPr/>
          <a:lstStyle/>
          <a:p>
            <a:fld id="{734A15CE-9D31-44FE-A4A3-3DFF052127A3}" type="slidenum">
              <a:rPr lang="en-US" smtClean="0"/>
              <a:pPr/>
              <a:t>6</a:t>
            </a:fld>
            <a:endParaRPr lang="en-US" dirty="0"/>
          </a:p>
        </p:txBody>
      </p:sp>
      <p:grpSp>
        <p:nvGrpSpPr>
          <p:cNvPr id="2069" name="Group 2068">
            <a:extLst>
              <a:ext uri="{FF2B5EF4-FFF2-40B4-BE49-F238E27FC236}">
                <a16:creationId xmlns:a16="http://schemas.microsoft.com/office/drawing/2014/main" id="{CFD75966-FFE4-476A-B1F4-05D77766BE91}"/>
              </a:ext>
            </a:extLst>
          </p:cNvPr>
          <p:cNvGrpSpPr/>
          <p:nvPr/>
        </p:nvGrpSpPr>
        <p:grpSpPr>
          <a:xfrm>
            <a:off x="305788" y="2786238"/>
            <a:ext cx="11992392" cy="3180553"/>
            <a:chOff x="99804" y="1557513"/>
            <a:chExt cx="11992392" cy="3180553"/>
          </a:xfrm>
        </p:grpSpPr>
        <p:sp>
          <p:nvSpPr>
            <p:cNvPr id="5" name="Callout: Right Arrow 4">
              <a:extLst>
                <a:ext uri="{FF2B5EF4-FFF2-40B4-BE49-F238E27FC236}">
                  <a16:creationId xmlns:a16="http://schemas.microsoft.com/office/drawing/2014/main" id="{CAF6229A-F12E-4CB8-8DD3-F790BF482649}"/>
                </a:ext>
              </a:extLst>
            </p:cNvPr>
            <p:cNvSpPr/>
            <p:nvPr/>
          </p:nvSpPr>
          <p:spPr>
            <a:xfrm>
              <a:off x="7036905" y="1943069"/>
              <a:ext cx="3521558" cy="264218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Filters</a:t>
              </a:r>
            </a:p>
            <a:p>
              <a:pPr marL="285750" indent="-285750">
                <a:buFont typeface="Arial" panose="020B0604020202020204" pitchFamily="34" charset="0"/>
                <a:buChar char="•"/>
              </a:pPr>
              <a:r>
                <a:rPr lang="en-US" dirty="0"/>
                <a:t>Positive Keyword:</a:t>
              </a:r>
            </a:p>
            <a:p>
              <a:pPr marL="742950" lvl="1" indent="-285750">
                <a:buFont typeface="Arial" panose="020B0604020202020204" pitchFamily="34" charset="0"/>
                <a:buChar char="•"/>
              </a:pPr>
              <a:r>
                <a:rPr lang="en-US" dirty="0"/>
                <a:t>“Farm Stand”</a:t>
              </a:r>
            </a:p>
            <a:p>
              <a:pPr marL="742950" lvl="1" indent="-285750">
                <a:buFont typeface="Arial" panose="020B0604020202020204" pitchFamily="34" charset="0"/>
                <a:buChar char="•"/>
              </a:pPr>
              <a:r>
                <a:rPr lang="en-US" dirty="0"/>
                <a:t>“Farmers Market”</a:t>
              </a:r>
            </a:p>
            <a:p>
              <a:pPr marL="285750" indent="-285750">
                <a:buFont typeface="Arial" panose="020B0604020202020204" pitchFamily="34" charset="0"/>
                <a:buChar char="•"/>
              </a:pPr>
              <a:r>
                <a:rPr lang="en-US" dirty="0"/>
                <a:t>Negative Keyword:</a:t>
              </a:r>
            </a:p>
            <a:p>
              <a:pPr marL="742950" lvl="1" indent="-285750">
                <a:buFont typeface="Arial" panose="020B0604020202020204" pitchFamily="34" charset="0"/>
                <a:buChar char="•"/>
              </a:pPr>
              <a:r>
                <a:rPr lang="en-US" dirty="0"/>
                <a:t>4,207 entries</a:t>
              </a:r>
            </a:p>
            <a:p>
              <a:pPr marL="285750" indent="-285750">
                <a:buFont typeface="Arial" panose="020B0604020202020204" pitchFamily="34" charset="0"/>
                <a:buChar char="•"/>
              </a:pPr>
              <a:r>
                <a:rPr lang="en-US" dirty="0"/>
                <a:t>Contact info</a:t>
              </a:r>
            </a:p>
            <a:p>
              <a:pPr marL="285750" indent="-285750">
                <a:buFont typeface="Arial" panose="020B0604020202020204" pitchFamily="34" charset="0"/>
                <a:buChar char="•"/>
              </a:pPr>
              <a:r>
                <a:rPr lang="en-US" dirty="0"/>
                <a:t>Deduplication</a:t>
              </a:r>
            </a:p>
          </p:txBody>
        </p:sp>
        <p:sp>
          <p:nvSpPr>
            <p:cNvPr id="12" name="Arrow: Right 11">
              <a:extLst>
                <a:ext uri="{FF2B5EF4-FFF2-40B4-BE49-F238E27FC236}">
                  <a16:creationId xmlns:a16="http://schemas.microsoft.com/office/drawing/2014/main" id="{26FE6C58-5ACA-4D3A-92D8-0C63DCFE591A}"/>
                </a:ext>
              </a:extLst>
            </p:cNvPr>
            <p:cNvSpPr/>
            <p:nvPr/>
          </p:nvSpPr>
          <p:spPr>
            <a:xfrm rot="994633">
              <a:off x="4741187" y="2213849"/>
              <a:ext cx="2320854" cy="6634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49FD605-3094-4E21-BACF-48E59FE16B7E}"/>
                </a:ext>
              </a:extLst>
            </p:cNvPr>
            <p:cNvSpPr/>
            <p:nvPr/>
          </p:nvSpPr>
          <p:spPr>
            <a:xfrm rot="20715427">
              <a:off x="4851032" y="3708383"/>
              <a:ext cx="2202150" cy="498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nternet">
              <a:extLst>
                <a:ext uri="{FF2B5EF4-FFF2-40B4-BE49-F238E27FC236}">
                  <a16:creationId xmlns:a16="http://schemas.microsoft.com/office/drawing/2014/main" id="{23583C12-F26E-4B89-B416-771576562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 y="1775791"/>
              <a:ext cx="4723987" cy="29622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FF785F-4237-419B-84DB-B066F6C91FE5}"/>
                </a:ext>
              </a:extLst>
            </p:cNvPr>
            <p:cNvSpPr txBox="1"/>
            <p:nvPr/>
          </p:nvSpPr>
          <p:spPr>
            <a:xfrm>
              <a:off x="5352946" y="1557513"/>
              <a:ext cx="1476479" cy="369332"/>
            </a:xfrm>
            <a:prstGeom prst="rect">
              <a:avLst/>
            </a:prstGeom>
            <a:noFill/>
          </p:spPr>
          <p:txBody>
            <a:bodyPr wrap="square" rtlCol="0">
              <a:spAutoFit/>
            </a:bodyPr>
            <a:lstStyle/>
            <a:p>
              <a:r>
                <a:rPr lang="en-US" dirty="0"/>
                <a:t>Webpages</a:t>
              </a:r>
            </a:p>
          </p:txBody>
        </p:sp>
        <p:sp>
          <p:nvSpPr>
            <p:cNvPr id="18" name="TextBox 17">
              <a:extLst>
                <a:ext uri="{FF2B5EF4-FFF2-40B4-BE49-F238E27FC236}">
                  <a16:creationId xmlns:a16="http://schemas.microsoft.com/office/drawing/2014/main" id="{436919F6-CAEE-4DFC-8603-8040E73C6C23}"/>
                </a:ext>
              </a:extLst>
            </p:cNvPr>
            <p:cNvSpPr txBox="1"/>
            <p:nvPr/>
          </p:nvSpPr>
          <p:spPr>
            <a:xfrm>
              <a:off x="5117649" y="3052973"/>
              <a:ext cx="1476479" cy="369332"/>
            </a:xfrm>
            <a:prstGeom prst="rect">
              <a:avLst/>
            </a:prstGeom>
            <a:noFill/>
          </p:spPr>
          <p:txBody>
            <a:bodyPr wrap="square" rtlCol="0">
              <a:spAutoFit/>
            </a:bodyPr>
            <a:lstStyle/>
            <a:p>
              <a:r>
                <a:rPr lang="en-US" dirty="0"/>
                <a:t>Social media</a:t>
              </a:r>
            </a:p>
          </p:txBody>
        </p:sp>
        <p:sp>
          <p:nvSpPr>
            <p:cNvPr id="19" name="TextBox 18">
              <a:extLst>
                <a:ext uri="{FF2B5EF4-FFF2-40B4-BE49-F238E27FC236}">
                  <a16:creationId xmlns:a16="http://schemas.microsoft.com/office/drawing/2014/main" id="{714F2849-BDFC-4D1B-94A9-BE6580370254}"/>
                </a:ext>
              </a:extLst>
            </p:cNvPr>
            <p:cNvSpPr txBox="1"/>
            <p:nvPr/>
          </p:nvSpPr>
          <p:spPr>
            <a:xfrm>
              <a:off x="10692021" y="1742179"/>
              <a:ext cx="1400175" cy="954107"/>
            </a:xfrm>
            <a:prstGeom prst="rect">
              <a:avLst/>
            </a:prstGeom>
            <a:noFill/>
          </p:spPr>
          <p:txBody>
            <a:bodyPr wrap="square" rtlCol="0">
              <a:spAutoFit/>
            </a:bodyPr>
            <a:lstStyle/>
            <a:p>
              <a:r>
                <a:rPr lang="en-US" sz="2800" b="1" dirty="0"/>
                <a:t>W-S Frame</a:t>
              </a:r>
            </a:p>
          </p:txBody>
        </p:sp>
        <p:grpSp>
          <p:nvGrpSpPr>
            <p:cNvPr id="20" name="Content Placeholder 6" descr="Newspaper">
              <a:extLst>
                <a:ext uri="{FF2B5EF4-FFF2-40B4-BE49-F238E27FC236}">
                  <a16:creationId xmlns:a16="http://schemas.microsoft.com/office/drawing/2014/main" id="{0CF25BE5-EBD5-4130-9016-1D709A8C8716}"/>
                </a:ext>
              </a:extLst>
            </p:cNvPr>
            <p:cNvGrpSpPr/>
            <p:nvPr/>
          </p:nvGrpSpPr>
          <p:grpSpPr>
            <a:xfrm>
              <a:off x="5564979" y="1943069"/>
              <a:ext cx="581821" cy="581821"/>
              <a:chOff x="5564979" y="1943069"/>
              <a:chExt cx="581821" cy="581821"/>
            </a:xfrm>
          </p:grpSpPr>
          <p:sp>
            <p:nvSpPr>
              <p:cNvPr id="21" name="Freeform: Shape 20">
                <a:extLst>
                  <a:ext uri="{FF2B5EF4-FFF2-40B4-BE49-F238E27FC236}">
                    <a16:creationId xmlns:a16="http://schemas.microsoft.com/office/drawing/2014/main" id="{8A201B62-625E-4D2D-A847-ADD089EC68C7}"/>
                  </a:ext>
                </a:extLst>
              </p:cNvPr>
              <p:cNvSpPr/>
              <p:nvPr/>
            </p:nvSpPr>
            <p:spPr>
              <a:xfrm>
                <a:off x="5649827" y="2027917"/>
                <a:ext cx="412123" cy="412123"/>
              </a:xfrm>
              <a:custGeom>
                <a:avLst/>
                <a:gdLst>
                  <a:gd name="connsiteX0" fmla="*/ 375759 w 412123"/>
                  <a:gd name="connsiteY0" fmla="*/ 363638 h 412123"/>
                  <a:gd name="connsiteX1" fmla="*/ 363638 w 412123"/>
                  <a:gd name="connsiteY1" fmla="*/ 375759 h 412123"/>
                  <a:gd name="connsiteX2" fmla="*/ 351517 w 412123"/>
                  <a:gd name="connsiteY2" fmla="*/ 363638 h 412123"/>
                  <a:gd name="connsiteX3" fmla="*/ 351517 w 412123"/>
                  <a:gd name="connsiteY3" fmla="*/ 72728 h 412123"/>
                  <a:gd name="connsiteX4" fmla="*/ 375759 w 412123"/>
                  <a:gd name="connsiteY4" fmla="*/ 72728 h 412123"/>
                  <a:gd name="connsiteX5" fmla="*/ 375759 w 412123"/>
                  <a:gd name="connsiteY5" fmla="*/ 363638 h 412123"/>
                  <a:gd name="connsiteX6" fmla="*/ 48485 w 412123"/>
                  <a:gd name="connsiteY6" fmla="*/ 375759 h 412123"/>
                  <a:gd name="connsiteX7" fmla="*/ 36364 w 412123"/>
                  <a:gd name="connsiteY7" fmla="*/ 363638 h 412123"/>
                  <a:gd name="connsiteX8" fmla="*/ 36364 w 412123"/>
                  <a:gd name="connsiteY8" fmla="*/ 36364 h 412123"/>
                  <a:gd name="connsiteX9" fmla="*/ 315153 w 412123"/>
                  <a:gd name="connsiteY9" fmla="*/ 36364 h 412123"/>
                  <a:gd name="connsiteX10" fmla="*/ 315153 w 412123"/>
                  <a:gd name="connsiteY10" fmla="*/ 363638 h 412123"/>
                  <a:gd name="connsiteX11" fmla="*/ 316971 w 412123"/>
                  <a:gd name="connsiteY11" fmla="*/ 375759 h 412123"/>
                  <a:gd name="connsiteX12" fmla="*/ 48485 w 412123"/>
                  <a:gd name="connsiteY12" fmla="*/ 375759 h 412123"/>
                  <a:gd name="connsiteX13" fmla="*/ 351517 w 412123"/>
                  <a:gd name="connsiteY13" fmla="*/ 36364 h 412123"/>
                  <a:gd name="connsiteX14" fmla="*/ 351517 w 412123"/>
                  <a:gd name="connsiteY14" fmla="*/ 0 h 412123"/>
                  <a:gd name="connsiteX15" fmla="*/ 0 w 412123"/>
                  <a:gd name="connsiteY15" fmla="*/ 0 h 412123"/>
                  <a:gd name="connsiteX16" fmla="*/ 0 w 412123"/>
                  <a:gd name="connsiteY16" fmla="*/ 363638 h 412123"/>
                  <a:gd name="connsiteX17" fmla="*/ 48485 w 412123"/>
                  <a:gd name="connsiteY17" fmla="*/ 412123 h 412123"/>
                  <a:gd name="connsiteX18" fmla="*/ 363638 w 412123"/>
                  <a:gd name="connsiteY18" fmla="*/ 412123 h 412123"/>
                  <a:gd name="connsiteX19" fmla="*/ 412123 w 412123"/>
                  <a:gd name="connsiteY19" fmla="*/ 363638 h 412123"/>
                  <a:gd name="connsiteX20" fmla="*/ 412123 w 412123"/>
                  <a:gd name="connsiteY20" fmla="*/ 36364 h 412123"/>
                  <a:gd name="connsiteX21" fmla="*/ 351517 w 412123"/>
                  <a:gd name="connsiteY21" fmla="*/ 36364 h 4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123" h="412123">
                    <a:moveTo>
                      <a:pt x="375759" y="363638"/>
                    </a:moveTo>
                    <a:cubicBezTo>
                      <a:pt x="375759" y="370305"/>
                      <a:pt x="370305" y="375759"/>
                      <a:pt x="363638" y="375759"/>
                    </a:cubicBezTo>
                    <a:cubicBezTo>
                      <a:pt x="356971" y="375759"/>
                      <a:pt x="351517" y="370305"/>
                      <a:pt x="351517" y="363638"/>
                    </a:cubicBezTo>
                    <a:lnTo>
                      <a:pt x="351517" y="72728"/>
                    </a:lnTo>
                    <a:lnTo>
                      <a:pt x="375759" y="72728"/>
                    </a:lnTo>
                    <a:lnTo>
                      <a:pt x="375759" y="363638"/>
                    </a:lnTo>
                    <a:close/>
                    <a:moveTo>
                      <a:pt x="48485" y="375759"/>
                    </a:moveTo>
                    <a:cubicBezTo>
                      <a:pt x="41818" y="375759"/>
                      <a:pt x="36364" y="370305"/>
                      <a:pt x="36364" y="363638"/>
                    </a:cubicBezTo>
                    <a:lnTo>
                      <a:pt x="36364" y="36364"/>
                    </a:lnTo>
                    <a:lnTo>
                      <a:pt x="315153" y="36364"/>
                    </a:lnTo>
                    <a:lnTo>
                      <a:pt x="315153" y="363638"/>
                    </a:lnTo>
                    <a:cubicBezTo>
                      <a:pt x="315153" y="367881"/>
                      <a:pt x="315759" y="372123"/>
                      <a:pt x="316971" y="375759"/>
                    </a:cubicBezTo>
                    <a:lnTo>
                      <a:pt x="48485" y="375759"/>
                    </a:lnTo>
                    <a:close/>
                    <a:moveTo>
                      <a:pt x="351517" y="36364"/>
                    </a:moveTo>
                    <a:lnTo>
                      <a:pt x="351517" y="0"/>
                    </a:lnTo>
                    <a:lnTo>
                      <a:pt x="0" y="0"/>
                    </a:lnTo>
                    <a:lnTo>
                      <a:pt x="0" y="363638"/>
                    </a:lnTo>
                    <a:cubicBezTo>
                      <a:pt x="0" y="390305"/>
                      <a:pt x="21818" y="412123"/>
                      <a:pt x="48485" y="412123"/>
                    </a:cubicBezTo>
                    <a:lnTo>
                      <a:pt x="363638" y="412123"/>
                    </a:lnTo>
                    <a:cubicBezTo>
                      <a:pt x="390305" y="412123"/>
                      <a:pt x="412123" y="390305"/>
                      <a:pt x="412123" y="363638"/>
                    </a:cubicBezTo>
                    <a:lnTo>
                      <a:pt x="412123" y="36364"/>
                    </a:lnTo>
                    <a:lnTo>
                      <a:pt x="351517" y="36364"/>
                    </a:lnTo>
                    <a:close/>
                  </a:path>
                </a:pathLst>
              </a:custGeom>
              <a:solidFill>
                <a:srgbClr val="000000"/>
              </a:solidFill>
              <a:ln w="605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339AE46-7B33-485B-AE87-839C803503FA}"/>
                  </a:ext>
                </a:extLst>
              </p:cNvPr>
              <p:cNvSpPr/>
              <p:nvPr/>
            </p:nvSpPr>
            <p:spPr>
              <a:xfrm>
                <a:off x="5710434" y="2100645"/>
                <a:ext cx="230304" cy="24242"/>
              </a:xfrm>
              <a:custGeom>
                <a:avLst/>
                <a:gdLst>
                  <a:gd name="connsiteX0" fmla="*/ 0 w 230304"/>
                  <a:gd name="connsiteY0" fmla="*/ 0 h 24242"/>
                  <a:gd name="connsiteX1" fmla="*/ 230304 w 230304"/>
                  <a:gd name="connsiteY1" fmla="*/ 0 h 24242"/>
                  <a:gd name="connsiteX2" fmla="*/ 230304 w 230304"/>
                  <a:gd name="connsiteY2" fmla="*/ 24243 h 24242"/>
                  <a:gd name="connsiteX3" fmla="*/ 0 w 230304"/>
                  <a:gd name="connsiteY3" fmla="*/ 24243 h 24242"/>
                </a:gdLst>
                <a:ahLst/>
                <a:cxnLst>
                  <a:cxn ang="0">
                    <a:pos x="connsiteX0" y="connsiteY0"/>
                  </a:cxn>
                  <a:cxn ang="0">
                    <a:pos x="connsiteX1" y="connsiteY1"/>
                  </a:cxn>
                  <a:cxn ang="0">
                    <a:pos x="connsiteX2" y="connsiteY2"/>
                  </a:cxn>
                  <a:cxn ang="0">
                    <a:pos x="connsiteX3" y="connsiteY3"/>
                  </a:cxn>
                </a:cxnLst>
                <a:rect l="l" t="t" r="r" b="b"/>
                <a:pathLst>
                  <a:path w="230304" h="24242">
                    <a:moveTo>
                      <a:pt x="0" y="0"/>
                    </a:moveTo>
                    <a:lnTo>
                      <a:pt x="230304" y="0"/>
                    </a:lnTo>
                    <a:lnTo>
                      <a:pt x="230304"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06B12F5-9FFC-43CB-A361-79F32BBE5807}"/>
                  </a:ext>
                </a:extLst>
              </p:cNvPr>
              <p:cNvSpPr/>
              <p:nvPr/>
            </p:nvSpPr>
            <p:spPr>
              <a:xfrm>
                <a:off x="5837707" y="2149130"/>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EB3FED3-4078-44E6-BA88-D3609C49093C}"/>
                  </a:ext>
                </a:extLst>
              </p:cNvPr>
              <p:cNvSpPr/>
              <p:nvPr/>
            </p:nvSpPr>
            <p:spPr>
              <a:xfrm>
                <a:off x="5837707" y="2197615"/>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FD4575B-2740-4FEE-8327-0F48E2A2955F}"/>
                  </a:ext>
                </a:extLst>
              </p:cNvPr>
              <p:cNvSpPr/>
              <p:nvPr/>
            </p:nvSpPr>
            <p:spPr>
              <a:xfrm>
                <a:off x="5710434" y="2149130"/>
                <a:ext cx="103030" cy="72727"/>
              </a:xfrm>
              <a:custGeom>
                <a:avLst/>
                <a:gdLst>
                  <a:gd name="connsiteX0" fmla="*/ 0 w 103030"/>
                  <a:gd name="connsiteY0" fmla="*/ 0 h 72727"/>
                  <a:gd name="connsiteX1" fmla="*/ 103031 w 103030"/>
                  <a:gd name="connsiteY1" fmla="*/ 0 h 72727"/>
                  <a:gd name="connsiteX2" fmla="*/ 103031 w 103030"/>
                  <a:gd name="connsiteY2" fmla="*/ 72728 h 72727"/>
                  <a:gd name="connsiteX3" fmla="*/ 0 w 103030"/>
                  <a:gd name="connsiteY3" fmla="*/ 72728 h 72727"/>
                </a:gdLst>
                <a:ahLst/>
                <a:cxnLst>
                  <a:cxn ang="0">
                    <a:pos x="connsiteX0" y="connsiteY0"/>
                  </a:cxn>
                  <a:cxn ang="0">
                    <a:pos x="connsiteX1" y="connsiteY1"/>
                  </a:cxn>
                  <a:cxn ang="0">
                    <a:pos x="connsiteX2" y="connsiteY2"/>
                  </a:cxn>
                  <a:cxn ang="0">
                    <a:pos x="connsiteX3" y="connsiteY3"/>
                  </a:cxn>
                </a:cxnLst>
                <a:rect l="l" t="t" r="r" b="b"/>
                <a:pathLst>
                  <a:path w="103030" h="72727">
                    <a:moveTo>
                      <a:pt x="0" y="0"/>
                    </a:moveTo>
                    <a:lnTo>
                      <a:pt x="103031" y="0"/>
                    </a:lnTo>
                    <a:lnTo>
                      <a:pt x="103031" y="72728"/>
                    </a:lnTo>
                    <a:lnTo>
                      <a:pt x="0" y="72728"/>
                    </a:lnTo>
                    <a:close/>
                  </a:path>
                </a:pathLst>
              </a:custGeom>
              <a:solidFill>
                <a:srgbClr val="000000"/>
              </a:solidFill>
              <a:ln w="605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27B531B-F0F1-41A1-A3ED-039C7F5E8D28}"/>
                  </a:ext>
                </a:extLst>
              </p:cNvPr>
              <p:cNvSpPr/>
              <p:nvPr/>
            </p:nvSpPr>
            <p:spPr>
              <a:xfrm>
                <a:off x="5710434" y="2246100"/>
                <a:ext cx="230304" cy="24242"/>
              </a:xfrm>
              <a:custGeom>
                <a:avLst/>
                <a:gdLst>
                  <a:gd name="connsiteX0" fmla="*/ 0 w 230304"/>
                  <a:gd name="connsiteY0" fmla="*/ 0 h 24242"/>
                  <a:gd name="connsiteX1" fmla="*/ 230304 w 230304"/>
                  <a:gd name="connsiteY1" fmla="*/ 0 h 24242"/>
                  <a:gd name="connsiteX2" fmla="*/ 230304 w 230304"/>
                  <a:gd name="connsiteY2" fmla="*/ 24243 h 24242"/>
                  <a:gd name="connsiteX3" fmla="*/ 0 w 230304"/>
                  <a:gd name="connsiteY3" fmla="*/ 24243 h 24242"/>
                </a:gdLst>
                <a:ahLst/>
                <a:cxnLst>
                  <a:cxn ang="0">
                    <a:pos x="connsiteX0" y="connsiteY0"/>
                  </a:cxn>
                  <a:cxn ang="0">
                    <a:pos x="connsiteX1" y="connsiteY1"/>
                  </a:cxn>
                  <a:cxn ang="0">
                    <a:pos x="connsiteX2" y="connsiteY2"/>
                  </a:cxn>
                  <a:cxn ang="0">
                    <a:pos x="connsiteX3" y="connsiteY3"/>
                  </a:cxn>
                </a:cxnLst>
                <a:rect l="l" t="t" r="r" b="b"/>
                <a:pathLst>
                  <a:path w="230304" h="24242">
                    <a:moveTo>
                      <a:pt x="0" y="0"/>
                    </a:moveTo>
                    <a:lnTo>
                      <a:pt x="230304" y="0"/>
                    </a:lnTo>
                    <a:lnTo>
                      <a:pt x="230304"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0FC00C4-95B4-4D99-98AB-BD97A1E62331}"/>
                  </a:ext>
                </a:extLst>
              </p:cNvPr>
              <p:cNvSpPr/>
              <p:nvPr/>
            </p:nvSpPr>
            <p:spPr>
              <a:xfrm>
                <a:off x="5837707" y="2294585"/>
                <a:ext cx="103030" cy="72727"/>
              </a:xfrm>
              <a:custGeom>
                <a:avLst/>
                <a:gdLst>
                  <a:gd name="connsiteX0" fmla="*/ 0 w 103030"/>
                  <a:gd name="connsiteY0" fmla="*/ 0 h 72727"/>
                  <a:gd name="connsiteX1" fmla="*/ 103031 w 103030"/>
                  <a:gd name="connsiteY1" fmla="*/ 0 h 72727"/>
                  <a:gd name="connsiteX2" fmla="*/ 103031 w 103030"/>
                  <a:gd name="connsiteY2" fmla="*/ 72728 h 72727"/>
                  <a:gd name="connsiteX3" fmla="*/ 0 w 103030"/>
                  <a:gd name="connsiteY3" fmla="*/ 72728 h 72727"/>
                </a:gdLst>
                <a:ahLst/>
                <a:cxnLst>
                  <a:cxn ang="0">
                    <a:pos x="connsiteX0" y="connsiteY0"/>
                  </a:cxn>
                  <a:cxn ang="0">
                    <a:pos x="connsiteX1" y="connsiteY1"/>
                  </a:cxn>
                  <a:cxn ang="0">
                    <a:pos x="connsiteX2" y="connsiteY2"/>
                  </a:cxn>
                  <a:cxn ang="0">
                    <a:pos x="connsiteX3" y="connsiteY3"/>
                  </a:cxn>
                </a:cxnLst>
                <a:rect l="l" t="t" r="r" b="b"/>
                <a:pathLst>
                  <a:path w="103030" h="72727">
                    <a:moveTo>
                      <a:pt x="0" y="0"/>
                    </a:moveTo>
                    <a:lnTo>
                      <a:pt x="103031" y="0"/>
                    </a:lnTo>
                    <a:lnTo>
                      <a:pt x="103031" y="72728"/>
                    </a:lnTo>
                    <a:lnTo>
                      <a:pt x="0" y="72728"/>
                    </a:lnTo>
                    <a:close/>
                  </a:path>
                </a:pathLst>
              </a:custGeom>
              <a:solidFill>
                <a:srgbClr val="000000"/>
              </a:solidFill>
              <a:ln w="605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557A906-BFFA-46CB-9ACB-A8D64166DD0C}"/>
                  </a:ext>
                </a:extLst>
              </p:cNvPr>
              <p:cNvSpPr/>
              <p:nvPr/>
            </p:nvSpPr>
            <p:spPr>
              <a:xfrm>
                <a:off x="5710434" y="2294585"/>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2401E2B-296A-4EA6-A510-2860F634FB60}"/>
                  </a:ext>
                </a:extLst>
              </p:cNvPr>
              <p:cNvSpPr/>
              <p:nvPr/>
            </p:nvSpPr>
            <p:spPr>
              <a:xfrm>
                <a:off x="5710434" y="2343070"/>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grpSp>
        <p:grpSp>
          <p:nvGrpSpPr>
            <p:cNvPr id="30" name="Content Placeholder 6" descr="Newspaper">
              <a:extLst>
                <a:ext uri="{FF2B5EF4-FFF2-40B4-BE49-F238E27FC236}">
                  <a16:creationId xmlns:a16="http://schemas.microsoft.com/office/drawing/2014/main" id="{79170324-E87D-47F6-A317-3FA19AF00B16}"/>
                </a:ext>
              </a:extLst>
            </p:cNvPr>
            <p:cNvGrpSpPr/>
            <p:nvPr/>
          </p:nvGrpSpPr>
          <p:grpSpPr>
            <a:xfrm>
              <a:off x="5509364" y="3442388"/>
              <a:ext cx="581821" cy="581821"/>
              <a:chOff x="5509364" y="3442388"/>
              <a:chExt cx="581821" cy="581821"/>
            </a:xfrm>
          </p:grpSpPr>
          <p:sp>
            <p:nvSpPr>
              <p:cNvPr id="31" name="Freeform: Shape 30">
                <a:extLst>
                  <a:ext uri="{FF2B5EF4-FFF2-40B4-BE49-F238E27FC236}">
                    <a16:creationId xmlns:a16="http://schemas.microsoft.com/office/drawing/2014/main" id="{286D4227-A447-483F-B527-D75819C7D8EE}"/>
                  </a:ext>
                </a:extLst>
              </p:cNvPr>
              <p:cNvSpPr/>
              <p:nvPr/>
            </p:nvSpPr>
            <p:spPr>
              <a:xfrm>
                <a:off x="5594212" y="3527236"/>
                <a:ext cx="412123" cy="412123"/>
              </a:xfrm>
              <a:custGeom>
                <a:avLst/>
                <a:gdLst>
                  <a:gd name="connsiteX0" fmla="*/ 375759 w 412123"/>
                  <a:gd name="connsiteY0" fmla="*/ 363638 h 412123"/>
                  <a:gd name="connsiteX1" fmla="*/ 363638 w 412123"/>
                  <a:gd name="connsiteY1" fmla="*/ 375759 h 412123"/>
                  <a:gd name="connsiteX2" fmla="*/ 351517 w 412123"/>
                  <a:gd name="connsiteY2" fmla="*/ 363638 h 412123"/>
                  <a:gd name="connsiteX3" fmla="*/ 351517 w 412123"/>
                  <a:gd name="connsiteY3" fmla="*/ 72728 h 412123"/>
                  <a:gd name="connsiteX4" fmla="*/ 375759 w 412123"/>
                  <a:gd name="connsiteY4" fmla="*/ 72728 h 412123"/>
                  <a:gd name="connsiteX5" fmla="*/ 375759 w 412123"/>
                  <a:gd name="connsiteY5" fmla="*/ 363638 h 412123"/>
                  <a:gd name="connsiteX6" fmla="*/ 48485 w 412123"/>
                  <a:gd name="connsiteY6" fmla="*/ 375759 h 412123"/>
                  <a:gd name="connsiteX7" fmla="*/ 36364 w 412123"/>
                  <a:gd name="connsiteY7" fmla="*/ 363638 h 412123"/>
                  <a:gd name="connsiteX8" fmla="*/ 36364 w 412123"/>
                  <a:gd name="connsiteY8" fmla="*/ 36364 h 412123"/>
                  <a:gd name="connsiteX9" fmla="*/ 315153 w 412123"/>
                  <a:gd name="connsiteY9" fmla="*/ 36364 h 412123"/>
                  <a:gd name="connsiteX10" fmla="*/ 315153 w 412123"/>
                  <a:gd name="connsiteY10" fmla="*/ 363638 h 412123"/>
                  <a:gd name="connsiteX11" fmla="*/ 316971 w 412123"/>
                  <a:gd name="connsiteY11" fmla="*/ 375759 h 412123"/>
                  <a:gd name="connsiteX12" fmla="*/ 48485 w 412123"/>
                  <a:gd name="connsiteY12" fmla="*/ 375759 h 412123"/>
                  <a:gd name="connsiteX13" fmla="*/ 351517 w 412123"/>
                  <a:gd name="connsiteY13" fmla="*/ 36364 h 412123"/>
                  <a:gd name="connsiteX14" fmla="*/ 351517 w 412123"/>
                  <a:gd name="connsiteY14" fmla="*/ 0 h 412123"/>
                  <a:gd name="connsiteX15" fmla="*/ 0 w 412123"/>
                  <a:gd name="connsiteY15" fmla="*/ 0 h 412123"/>
                  <a:gd name="connsiteX16" fmla="*/ 0 w 412123"/>
                  <a:gd name="connsiteY16" fmla="*/ 363638 h 412123"/>
                  <a:gd name="connsiteX17" fmla="*/ 48485 w 412123"/>
                  <a:gd name="connsiteY17" fmla="*/ 412123 h 412123"/>
                  <a:gd name="connsiteX18" fmla="*/ 363638 w 412123"/>
                  <a:gd name="connsiteY18" fmla="*/ 412123 h 412123"/>
                  <a:gd name="connsiteX19" fmla="*/ 412123 w 412123"/>
                  <a:gd name="connsiteY19" fmla="*/ 363638 h 412123"/>
                  <a:gd name="connsiteX20" fmla="*/ 412123 w 412123"/>
                  <a:gd name="connsiteY20" fmla="*/ 36364 h 412123"/>
                  <a:gd name="connsiteX21" fmla="*/ 351517 w 412123"/>
                  <a:gd name="connsiteY21" fmla="*/ 36364 h 4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123" h="412123">
                    <a:moveTo>
                      <a:pt x="375759" y="363638"/>
                    </a:moveTo>
                    <a:cubicBezTo>
                      <a:pt x="375759" y="370305"/>
                      <a:pt x="370305" y="375759"/>
                      <a:pt x="363638" y="375759"/>
                    </a:cubicBezTo>
                    <a:cubicBezTo>
                      <a:pt x="356971" y="375759"/>
                      <a:pt x="351517" y="370305"/>
                      <a:pt x="351517" y="363638"/>
                    </a:cubicBezTo>
                    <a:lnTo>
                      <a:pt x="351517" y="72728"/>
                    </a:lnTo>
                    <a:lnTo>
                      <a:pt x="375759" y="72728"/>
                    </a:lnTo>
                    <a:lnTo>
                      <a:pt x="375759" y="363638"/>
                    </a:lnTo>
                    <a:close/>
                    <a:moveTo>
                      <a:pt x="48485" y="375759"/>
                    </a:moveTo>
                    <a:cubicBezTo>
                      <a:pt x="41818" y="375759"/>
                      <a:pt x="36364" y="370305"/>
                      <a:pt x="36364" y="363638"/>
                    </a:cubicBezTo>
                    <a:lnTo>
                      <a:pt x="36364" y="36364"/>
                    </a:lnTo>
                    <a:lnTo>
                      <a:pt x="315153" y="36364"/>
                    </a:lnTo>
                    <a:lnTo>
                      <a:pt x="315153" y="363638"/>
                    </a:lnTo>
                    <a:cubicBezTo>
                      <a:pt x="315153" y="367881"/>
                      <a:pt x="315759" y="372123"/>
                      <a:pt x="316971" y="375759"/>
                    </a:cubicBezTo>
                    <a:lnTo>
                      <a:pt x="48485" y="375759"/>
                    </a:lnTo>
                    <a:close/>
                    <a:moveTo>
                      <a:pt x="351517" y="36364"/>
                    </a:moveTo>
                    <a:lnTo>
                      <a:pt x="351517" y="0"/>
                    </a:lnTo>
                    <a:lnTo>
                      <a:pt x="0" y="0"/>
                    </a:lnTo>
                    <a:lnTo>
                      <a:pt x="0" y="363638"/>
                    </a:lnTo>
                    <a:cubicBezTo>
                      <a:pt x="0" y="390305"/>
                      <a:pt x="21818" y="412123"/>
                      <a:pt x="48485" y="412123"/>
                    </a:cubicBezTo>
                    <a:lnTo>
                      <a:pt x="363638" y="412123"/>
                    </a:lnTo>
                    <a:cubicBezTo>
                      <a:pt x="390305" y="412123"/>
                      <a:pt x="412123" y="390305"/>
                      <a:pt x="412123" y="363638"/>
                    </a:cubicBezTo>
                    <a:lnTo>
                      <a:pt x="412123" y="36364"/>
                    </a:lnTo>
                    <a:lnTo>
                      <a:pt x="351517" y="36364"/>
                    </a:lnTo>
                    <a:close/>
                  </a:path>
                </a:pathLst>
              </a:custGeom>
              <a:solidFill>
                <a:srgbClr val="000000"/>
              </a:solidFill>
              <a:ln w="6052" cap="flat">
                <a:noFill/>
                <a:prstDash val="solid"/>
                <a:miter/>
              </a:ln>
            </p:spPr>
            <p:txBody>
              <a:bodyPr rtlCol="0" anchor="ctr"/>
              <a:lstStyle/>
              <a:p>
                <a:endParaRPr lang="en-US"/>
              </a:p>
            </p:txBody>
          </p:sp>
          <p:sp>
            <p:nvSpPr>
              <p:cNvPr id="2048" name="Freeform: Shape 2047">
                <a:extLst>
                  <a:ext uri="{FF2B5EF4-FFF2-40B4-BE49-F238E27FC236}">
                    <a16:creationId xmlns:a16="http://schemas.microsoft.com/office/drawing/2014/main" id="{E00563AC-16C5-49F8-9649-A50524F1B105}"/>
                  </a:ext>
                </a:extLst>
              </p:cNvPr>
              <p:cNvSpPr/>
              <p:nvPr/>
            </p:nvSpPr>
            <p:spPr>
              <a:xfrm>
                <a:off x="5654819" y="3599964"/>
                <a:ext cx="230304" cy="24242"/>
              </a:xfrm>
              <a:custGeom>
                <a:avLst/>
                <a:gdLst>
                  <a:gd name="connsiteX0" fmla="*/ 0 w 230304"/>
                  <a:gd name="connsiteY0" fmla="*/ 0 h 24242"/>
                  <a:gd name="connsiteX1" fmla="*/ 230304 w 230304"/>
                  <a:gd name="connsiteY1" fmla="*/ 0 h 24242"/>
                  <a:gd name="connsiteX2" fmla="*/ 230304 w 230304"/>
                  <a:gd name="connsiteY2" fmla="*/ 24243 h 24242"/>
                  <a:gd name="connsiteX3" fmla="*/ 0 w 230304"/>
                  <a:gd name="connsiteY3" fmla="*/ 24243 h 24242"/>
                </a:gdLst>
                <a:ahLst/>
                <a:cxnLst>
                  <a:cxn ang="0">
                    <a:pos x="connsiteX0" y="connsiteY0"/>
                  </a:cxn>
                  <a:cxn ang="0">
                    <a:pos x="connsiteX1" y="connsiteY1"/>
                  </a:cxn>
                  <a:cxn ang="0">
                    <a:pos x="connsiteX2" y="connsiteY2"/>
                  </a:cxn>
                  <a:cxn ang="0">
                    <a:pos x="connsiteX3" y="connsiteY3"/>
                  </a:cxn>
                </a:cxnLst>
                <a:rect l="l" t="t" r="r" b="b"/>
                <a:pathLst>
                  <a:path w="230304" h="24242">
                    <a:moveTo>
                      <a:pt x="0" y="0"/>
                    </a:moveTo>
                    <a:lnTo>
                      <a:pt x="230304" y="0"/>
                    </a:lnTo>
                    <a:lnTo>
                      <a:pt x="230304"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049" name="Freeform: Shape 2048">
                <a:extLst>
                  <a:ext uri="{FF2B5EF4-FFF2-40B4-BE49-F238E27FC236}">
                    <a16:creationId xmlns:a16="http://schemas.microsoft.com/office/drawing/2014/main" id="{C6E9A52C-1FEA-4897-90EC-63A486A581CF}"/>
                  </a:ext>
                </a:extLst>
              </p:cNvPr>
              <p:cNvSpPr/>
              <p:nvPr/>
            </p:nvSpPr>
            <p:spPr>
              <a:xfrm>
                <a:off x="5782092" y="3648449"/>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051" name="Freeform: Shape 2050">
                <a:extLst>
                  <a:ext uri="{FF2B5EF4-FFF2-40B4-BE49-F238E27FC236}">
                    <a16:creationId xmlns:a16="http://schemas.microsoft.com/office/drawing/2014/main" id="{46E1268B-DAF5-45AB-9B85-03B8F4FD1BF6}"/>
                  </a:ext>
                </a:extLst>
              </p:cNvPr>
              <p:cNvSpPr/>
              <p:nvPr/>
            </p:nvSpPr>
            <p:spPr>
              <a:xfrm>
                <a:off x="5782092" y="3696934"/>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053" name="Freeform: Shape 2052">
                <a:extLst>
                  <a:ext uri="{FF2B5EF4-FFF2-40B4-BE49-F238E27FC236}">
                    <a16:creationId xmlns:a16="http://schemas.microsoft.com/office/drawing/2014/main" id="{48F8AB67-2B07-4726-95AC-692FB6F32B97}"/>
                  </a:ext>
                </a:extLst>
              </p:cNvPr>
              <p:cNvSpPr/>
              <p:nvPr/>
            </p:nvSpPr>
            <p:spPr>
              <a:xfrm>
                <a:off x="5654819" y="3648449"/>
                <a:ext cx="103030" cy="72727"/>
              </a:xfrm>
              <a:custGeom>
                <a:avLst/>
                <a:gdLst>
                  <a:gd name="connsiteX0" fmla="*/ 0 w 103030"/>
                  <a:gd name="connsiteY0" fmla="*/ 0 h 72727"/>
                  <a:gd name="connsiteX1" fmla="*/ 103031 w 103030"/>
                  <a:gd name="connsiteY1" fmla="*/ 0 h 72727"/>
                  <a:gd name="connsiteX2" fmla="*/ 103031 w 103030"/>
                  <a:gd name="connsiteY2" fmla="*/ 72728 h 72727"/>
                  <a:gd name="connsiteX3" fmla="*/ 0 w 103030"/>
                  <a:gd name="connsiteY3" fmla="*/ 72728 h 72727"/>
                </a:gdLst>
                <a:ahLst/>
                <a:cxnLst>
                  <a:cxn ang="0">
                    <a:pos x="connsiteX0" y="connsiteY0"/>
                  </a:cxn>
                  <a:cxn ang="0">
                    <a:pos x="connsiteX1" y="connsiteY1"/>
                  </a:cxn>
                  <a:cxn ang="0">
                    <a:pos x="connsiteX2" y="connsiteY2"/>
                  </a:cxn>
                  <a:cxn ang="0">
                    <a:pos x="connsiteX3" y="connsiteY3"/>
                  </a:cxn>
                </a:cxnLst>
                <a:rect l="l" t="t" r="r" b="b"/>
                <a:pathLst>
                  <a:path w="103030" h="72727">
                    <a:moveTo>
                      <a:pt x="0" y="0"/>
                    </a:moveTo>
                    <a:lnTo>
                      <a:pt x="103031" y="0"/>
                    </a:lnTo>
                    <a:lnTo>
                      <a:pt x="103031" y="72728"/>
                    </a:lnTo>
                    <a:lnTo>
                      <a:pt x="0" y="72728"/>
                    </a:lnTo>
                    <a:close/>
                  </a:path>
                </a:pathLst>
              </a:custGeom>
              <a:solidFill>
                <a:srgbClr val="000000"/>
              </a:solidFill>
              <a:ln w="6052" cap="flat">
                <a:noFill/>
                <a:prstDash val="solid"/>
                <a:miter/>
              </a:ln>
            </p:spPr>
            <p:txBody>
              <a:bodyPr rtlCol="0" anchor="ctr"/>
              <a:lstStyle/>
              <a:p>
                <a:endParaRPr lang="en-US"/>
              </a:p>
            </p:txBody>
          </p:sp>
          <p:sp>
            <p:nvSpPr>
              <p:cNvPr id="2054" name="Freeform: Shape 2053">
                <a:extLst>
                  <a:ext uri="{FF2B5EF4-FFF2-40B4-BE49-F238E27FC236}">
                    <a16:creationId xmlns:a16="http://schemas.microsoft.com/office/drawing/2014/main" id="{9D93A967-C054-471B-B3D7-190883B6EB4B}"/>
                  </a:ext>
                </a:extLst>
              </p:cNvPr>
              <p:cNvSpPr/>
              <p:nvPr/>
            </p:nvSpPr>
            <p:spPr>
              <a:xfrm>
                <a:off x="5654819" y="3745419"/>
                <a:ext cx="230304" cy="24242"/>
              </a:xfrm>
              <a:custGeom>
                <a:avLst/>
                <a:gdLst>
                  <a:gd name="connsiteX0" fmla="*/ 0 w 230304"/>
                  <a:gd name="connsiteY0" fmla="*/ 0 h 24242"/>
                  <a:gd name="connsiteX1" fmla="*/ 230304 w 230304"/>
                  <a:gd name="connsiteY1" fmla="*/ 0 h 24242"/>
                  <a:gd name="connsiteX2" fmla="*/ 230304 w 230304"/>
                  <a:gd name="connsiteY2" fmla="*/ 24243 h 24242"/>
                  <a:gd name="connsiteX3" fmla="*/ 0 w 230304"/>
                  <a:gd name="connsiteY3" fmla="*/ 24243 h 24242"/>
                </a:gdLst>
                <a:ahLst/>
                <a:cxnLst>
                  <a:cxn ang="0">
                    <a:pos x="connsiteX0" y="connsiteY0"/>
                  </a:cxn>
                  <a:cxn ang="0">
                    <a:pos x="connsiteX1" y="connsiteY1"/>
                  </a:cxn>
                  <a:cxn ang="0">
                    <a:pos x="connsiteX2" y="connsiteY2"/>
                  </a:cxn>
                  <a:cxn ang="0">
                    <a:pos x="connsiteX3" y="connsiteY3"/>
                  </a:cxn>
                </a:cxnLst>
                <a:rect l="l" t="t" r="r" b="b"/>
                <a:pathLst>
                  <a:path w="230304" h="24242">
                    <a:moveTo>
                      <a:pt x="0" y="0"/>
                    </a:moveTo>
                    <a:lnTo>
                      <a:pt x="230304" y="0"/>
                    </a:lnTo>
                    <a:lnTo>
                      <a:pt x="230304"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055" name="Freeform: Shape 2054">
                <a:extLst>
                  <a:ext uri="{FF2B5EF4-FFF2-40B4-BE49-F238E27FC236}">
                    <a16:creationId xmlns:a16="http://schemas.microsoft.com/office/drawing/2014/main" id="{7EC4BF3D-11F6-4BC4-9B5B-EB843412163F}"/>
                  </a:ext>
                </a:extLst>
              </p:cNvPr>
              <p:cNvSpPr/>
              <p:nvPr/>
            </p:nvSpPr>
            <p:spPr>
              <a:xfrm>
                <a:off x="5782092" y="3793904"/>
                <a:ext cx="103030" cy="72727"/>
              </a:xfrm>
              <a:custGeom>
                <a:avLst/>
                <a:gdLst>
                  <a:gd name="connsiteX0" fmla="*/ 0 w 103030"/>
                  <a:gd name="connsiteY0" fmla="*/ 0 h 72727"/>
                  <a:gd name="connsiteX1" fmla="*/ 103031 w 103030"/>
                  <a:gd name="connsiteY1" fmla="*/ 0 h 72727"/>
                  <a:gd name="connsiteX2" fmla="*/ 103031 w 103030"/>
                  <a:gd name="connsiteY2" fmla="*/ 72728 h 72727"/>
                  <a:gd name="connsiteX3" fmla="*/ 0 w 103030"/>
                  <a:gd name="connsiteY3" fmla="*/ 72728 h 72727"/>
                </a:gdLst>
                <a:ahLst/>
                <a:cxnLst>
                  <a:cxn ang="0">
                    <a:pos x="connsiteX0" y="connsiteY0"/>
                  </a:cxn>
                  <a:cxn ang="0">
                    <a:pos x="connsiteX1" y="connsiteY1"/>
                  </a:cxn>
                  <a:cxn ang="0">
                    <a:pos x="connsiteX2" y="connsiteY2"/>
                  </a:cxn>
                  <a:cxn ang="0">
                    <a:pos x="connsiteX3" y="connsiteY3"/>
                  </a:cxn>
                </a:cxnLst>
                <a:rect l="l" t="t" r="r" b="b"/>
                <a:pathLst>
                  <a:path w="103030" h="72727">
                    <a:moveTo>
                      <a:pt x="0" y="0"/>
                    </a:moveTo>
                    <a:lnTo>
                      <a:pt x="103031" y="0"/>
                    </a:lnTo>
                    <a:lnTo>
                      <a:pt x="103031" y="72728"/>
                    </a:lnTo>
                    <a:lnTo>
                      <a:pt x="0" y="72728"/>
                    </a:lnTo>
                    <a:close/>
                  </a:path>
                </a:pathLst>
              </a:custGeom>
              <a:solidFill>
                <a:srgbClr val="000000"/>
              </a:solidFill>
              <a:ln w="6052" cap="flat">
                <a:noFill/>
                <a:prstDash val="solid"/>
                <a:miter/>
              </a:ln>
            </p:spPr>
            <p:txBody>
              <a:bodyPr rtlCol="0" anchor="ctr"/>
              <a:lstStyle/>
              <a:p>
                <a:endParaRPr lang="en-US"/>
              </a:p>
            </p:txBody>
          </p:sp>
          <p:sp>
            <p:nvSpPr>
              <p:cNvPr id="2056" name="Freeform: Shape 2055">
                <a:extLst>
                  <a:ext uri="{FF2B5EF4-FFF2-40B4-BE49-F238E27FC236}">
                    <a16:creationId xmlns:a16="http://schemas.microsoft.com/office/drawing/2014/main" id="{7F4930B7-DCBB-48A3-83B4-165F493B10CA}"/>
                  </a:ext>
                </a:extLst>
              </p:cNvPr>
              <p:cNvSpPr/>
              <p:nvPr/>
            </p:nvSpPr>
            <p:spPr>
              <a:xfrm>
                <a:off x="5654819" y="3793904"/>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62D2D6E6-F05A-44E0-9445-FD86DCF8665E}"/>
                  </a:ext>
                </a:extLst>
              </p:cNvPr>
              <p:cNvSpPr/>
              <p:nvPr/>
            </p:nvSpPr>
            <p:spPr>
              <a:xfrm>
                <a:off x="5654819" y="3842389"/>
                <a:ext cx="103030" cy="24242"/>
              </a:xfrm>
              <a:custGeom>
                <a:avLst/>
                <a:gdLst>
                  <a:gd name="connsiteX0" fmla="*/ 0 w 103030"/>
                  <a:gd name="connsiteY0" fmla="*/ 0 h 24242"/>
                  <a:gd name="connsiteX1" fmla="*/ 103031 w 103030"/>
                  <a:gd name="connsiteY1" fmla="*/ 0 h 24242"/>
                  <a:gd name="connsiteX2" fmla="*/ 103031 w 103030"/>
                  <a:gd name="connsiteY2" fmla="*/ 24243 h 24242"/>
                  <a:gd name="connsiteX3" fmla="*/ 0 w 103030"/>
                  <a:gd name="connsiteY3" fmla="*/ 24243 h 24242"/>
                </a:gdLst>
                <a:ahLst/>
                <a:cxnLst>
                  <a:cxn ang="0">
                    <a:pos x="connsiteX0" y="connsiteY0"/>
                  </a:cxn>
                  <a:cxn ang="0">
                    <a:pos x="connsiteX1" y="connsiteY1"/>
                  </a:cxn>
                  <a:cxn ang="0">
                    <a:pos x="connsiteX2" y="connsiteY2"/>
                  </a:cxn>
                  <a:cxn ang="0">
                    <a:pos x="connsiteX3" y="connsiteY3"/>
                  </a:cxn>
                </a:cxnLst>
                <a:rect l="l" t="t" r="r" b="b"/>
                <a:pathLst>
                  <a:path w="103030" h="24242">
                    <a:moveTo>
                      <a:pt x="0" y="0"/>
                    </a:moveTo>
                    <a:lnTo>
                      <a:pt x="103031" y="0"/>
                    </a:lnTo>
                    <a:lnTo>
                      <a:pt x="103031" y="24243"/>
                    </a:lnTo>
                    <a:lnTo>
                      <a:pt x="0" y="24243"/>
                    </a:lnTo>
                    <a:close/>
                  </a:path>
                </a:pathLst>
              </a:custGeom>
              <a:solidFill>
                <a:srgbClr val="000000"/>
              </a:solidFill>
              <a:ln w="6052" cap="flat">
                <a:noFill/>
                <a:prstDash val="solid"/>
                <a:miter/>
              </a:ln>
            </p:spPr>
            <p:txBody>
              <a:bodyPr rtlCol="0" anchor="ctr"/>
              <a:lstStyle/>
              <a:p>
                <a:endParaRPr lang="en-US"/>
              </a:p>
            </p:txBody>
          </p:sp>
        </p:grpSp>
        <p:grpSp>
          <p:nvGrpSpPr>
            <p:cNvPr id="2058" name="Graphic 16" descr="List">
              <a:extLst>
                <a:ext uri="{FF2B5EF4-FFF2-40B4-BE49-F238E27FC236}">
                  <a16:creationId xmlns:a16="http://schemas.microsoft.com/office/drawing/2014/main" id="{EE3E0ABE-BA28-4150-941A-076F463A8AF1}"/>
                </a:ext>
              </a:extLst>
            </p:cNvPr>
            <p:cNvGrpSpPr/>
            <p:nvPr/>
          </p:nvGrpSpPr>
          <p:grpSpPr>
            <a:xfrm>
              <a:off x="10572095" y="2609889"/>
              <a:ext cx="1267668" cy="1267668"/>
              <a:chOff x="10572095" y="2609889"/>
              <a:chExt cx="1267668" cy="1267668"/>
            </a:xfrm>
          </p:grpSpPr>
          <p:sp>
            <p:nvSpPr>
              <p:cNvPr id="2059" name="Freeform: Shape 2058">
                <a:extLst>
                  <a:ext uri="{FF2B5EF4-FFF2-40B4-BE49-F238E27FC236}">
                    <a16:creationId xmlns:a16="http://schemas.microsoft.com/office/drawing/2014/main" id="{ACBEF118-0B87-4DB9-A23B-D031A09305F3}"/>
                  </a:ext>
                </a:extLst>
              </p:cNvPr>
              <p:cNvSpPr/>
              <p:nvPr/>
            </p:nvSpPr>
            <p:spPr>
              <a:xfrm>
                <a:off x="10796577" y="2715528"/>
                <a:ext cx="818702" cy="1056390"/>
              </a:xfrm>
              <a:custGeom>
                <a:avLst/>
                <a:gdLst>
                  <a:gd name="connsiteX0" fmla="*/ 79229 w 818702"/>
                  <a:gd name="connsiteY0" fmla="*/ 79229 h 1056390"/>
                  <a:gd name="connsiteX1" fmla="*/ 739473 w 818702"/>
                  <a:gd name="connsiteY1" fmla="*/ 79229 h 1056390"/>
                  <a:gd name="connsiteX2" fmla="*/ 739473 w 818702"/>
                  <a:gd name="connsiteY2" fmla="*/ 977161 h 1056390"/>
                  <a:gd name="connsiteX3" fmla="*/ 79229 w 818702"/>
                  <a:gd name="connsiteY3" fmla="*/ 977161 h 1056390"/>
                  <a:gd name="connsiteX4" fmla="*/ 79229 w 818702"/>
                  <a:gd name="connsiteY4" fmla="*/ 79229 h 1056390"/>
                  <a:gd name="connsiteX5" fmla="*/ 0 w 818702"/>
                  <a:gd name="connsiteY5" fmla="*/ 1056390 h 1056390"/>
                  <a:gd name="connsiteX6" fmla="*/ 818702 w 818702"/>
                  <a:gd name="connsiteY6" fmla="*/ 1056390 h 1056390"/>
                  <a:gd name="connsiteX7" fmla="*/ 818702 w 818702"/>
                  <a:gd name="connsiteY7" fmla="*/ 0 h 1056390"/>
                  <a:gd name="connsiteX8" fmla="*/ 0 w 818702"/>
                  <a:gd name="connsiteY8" fmla="*/ 0 h 1056390"/>
                  <a:gd name="connsiteX9" fmla="*/ 0 w 818702"/>
                  <a:gd name="connsiteY9" fmla="*/ 1056390 h 105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702" h="1056390">
                    <a:moveTo>
                      <a:pt x="79229" y="79229"/>
                    </a:moveTo>
                    <a:lnTo>
                      <a:pt x="739473" y="79229"/>
                    </a:lnTo>
                    <a:lnTo>
                      <a:pt x="739473" y="977161"/>
                    </a:lnTo>
                    <a:lnTo>
                      <a:pt x="79229" y="977161"/>
                    </a:lnTo>
                    <a:lnTo>
                      <a:pt x="79229" y="79229"/>
                    </a:lnTo>
                    <a:close/>
                    <a:moveTo>
                      <a:pt x="0" y="1056390"/>
                    </a:moveTo>
                    <a:lnTo>
                      <a:pt x="818702" y="1056390"/>
                    </a:lnTo>
                    <a:lnTo>
                      <a:pt x="818702" y="0"/>
                    </a:lnTo>
                    <a:lnTo>
                      <a:pt x="0" y="0"/>
                    </a:lnTo>
                    <a:lnTo>
                      <a:pt x="0" y="1056390"/>
                    </a:lnTo>
                    <a:close/>
                  </a:path>
                </a:pathLst>
              </a:custGeom>
              <a:solidFill>
                <a:srgbClr val="000000"/>
              </a:solidFill>
              <a:ln w="13196"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AB2A87DF-93D8-4FD0-A8C7-1294F7470556}"/>
                  </a:ext>
                </a:extLst>
              </p:cNvPr>
              <p:cNvSpPr/>
              <p:nvPr/>
            </p:nvSpPr>
            <p:spPr>
              <a:xfrm>
                <a:off x="10968241" y="2873986"/>
                <a:ext cx="105639" cy="105639"/>
              </a:xfrm>
              <a:custGeom>
                <a:avLst/>
                <a:gdLst>
                  <a:gd name="connsiteX0" fmla="*/ 0 w 105639"/>
                  <a:gd name="connsiteY0" fmla="*/ 0 h 105639"/>
                  <a:gd name="connsiteX1" fmla="*/ 105639 w 105639"/>
                  <a:gd name="connsiteY1" fmla="*/ 0 h 105639"/>
                  <a:gd name="connsiteX2" fmla="*/ 105639 w 105639"/>
                  <a:gd name="connsiteY2" fmla="*/ 105639 h 105639"/>
                  <a:gd name="connsiteX3" fmla="*/ 0 w 105639"/>
                  <a:gd name="connsiteY3" fmla="*/ 105639 h 105639"/>
                </a:gdLst>
                <a:ahLst/>
                <a:cxnLst>
                  <a:cxn ang="0">
                    <a:pos x="connsiteX0" y="connsiteY0"/>
                  </a:cxn>
                  <a:cxn ang="0">
                    <a:pos x="connsiteX1" y="connsiteY1"/>
                  </a:cxn>
                  <a:cxn ang="0">
                    <a:pos x="connsiteX2" y="connsiteY2"/>
                  </a:cxn>
                  <a:cxn ang="0">
                    <a:pos x="connsiteX3" y="connsiteY3"/>
                  </a:cxn>
                </a:cxnLst>
                <a:rect l="l" t="t" r="r" b="b"/>
                <a:pathLst>
                  <a:path w="105639" h="105639">
                    <a:moveTo>
                      <a:pt x="0" y="0"/>
                    </a:moveTo>
                    <a:lnTo>
                      <a:pt x="105639" y="0"/>
                    </a:lnTo>
                    <a:lnTo>
                      <a:pt x="105639" y="105639"/>
                    </a:lnTo>
                    <a:lnTo>
                      <a:pt x="0" y="105639"/>
                    </a:lnTo>
                    <a:close/>
                  </a:path>
                </a:pathLst>
              </a:custGeom>
              <a:solidFill>
                <a:srgbClr val="000000"/>
              </a:solidFill>
              <a:ln w="13196"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847874BC-D028-4E43-A849-D4DDB6C65835}"/>
                  </a:ext>
                </a:extLst>
              </p:cNvPr>
              <p:cNvSpPr/>
              <p:nvPr/>
            </p:nvSpPr>
            <p:spPr>
              <a:xfrm>
                <a:off x="11179519" y="2900396"/>
                <a:ext cx="264097" cy="52819"/>
              </a:xfrm>
              <a:custGeom>
                <a:avLst/>
                <a:gdLst>
                  <a:gd name="connsiteX0" fmla="*/ 0 w 264097"/>
                  <a:gd name="connsiteY0" fmla="*/ 0 h 52819"/>
                  <a:gd name="connsiteX1" fmla="*/ 264098 w 264097"/>
                  <a:gd name="connsiteY1" fmla="*/ 0 h 52819"/>
                  <a:gd name="connsiteX2" fmla="*/ 264098 w 264097"/>
                  <a:gd name="connsiteY2" fmla="*/ 52820 h 52819"/>
                  <a:gd name="connsiteX3" fmla="*/ 0 w 264097"/>
                  <a:gd name="connsiteY3" fmla="*/ 52820 h 52819"/>
                </a:gdLst>
                <a:ahLst/>
                <a:cxnLst>
                  <a:cxn ang="0">
                    <a:pos x="connsiteX0" y="connsiteY0"/>
                  </a:cxn>
                  <a:cxn ang="0">
                    <a:pos x="connsiteX1" y="connsiteY1"/>
                  </a:cxn>
                  <a:cxn ang="0">
                    <a:pos x="connsiteX2" y="connsiteY2"/>
                  </a:cxn>
                  <a:cxn ang="0">
                    <a:pos x="connsiteX3" y="connsiteY3"/>
                  </a:cxn>
                </a:cxnLst>
                <a:rect l="l" t="t" r="r" b="b"/>
                <a:pathLst>
                  <a:path w="264097" h="52819">
                    <a:moveTo>
                      <a:pt x="0" y="0"/>
                    </a:moveTo>
                    <a:lnTo>
                      <a:pt x="264098" y="0"/>
                    </a:lnTo>
                    <a:lnTo>
                      <a:pt x="264098" y="52820"/>
                    </a:lnTo>
                    <a:lnTo>
                      <a:pt x="0" y="52820"/>
                    </a:lnTo>
                    <a:close/>
                  </a:path>
                </a:pathLst>
              </a:custGeom>
              <a:solidFill>
                <a:srgbClr val="000000"/>
              </a:solidFill>
              <a:ln w="13196" cap="flat">
                <a:noFill/>
                <a:prstDash val="solid"/>
                <a:miter/>
              </a:ln>
            </p:spPr>
            <p:txBody>
              <a:bodyPr rtlCol="0" anchor="ctr"/>
              <a:lstStyle/>
              <a:p>
                <a:endParaRPr lang="en-US"/>
              </a:p>
            </p:txBody>
          </p:sp>
          <p:sp>
            <p:nvSpPr>
              <p:cNvPr id="2062" name="Freeform: Shape 2061">
                <a:extLst>
                  <a:ext uri="{FF2B5EF4-FFF2-40B4-BE49-F238E27FC236}">
                    <a16:creationId xmlns:a16="http://schemas.microsoft.com/office/drawing/2014/main" id="{44F4D3EB-4054-4BFA-B5ED-5124ADEEDC14}"/>
                  </a:ext>
                </a:extLst>
              </p:cNvPr>
              <p:cNvSpPr/>
              <p:nvPr/>
            </p:nvSpPr>
            <p:spPr>
              <a:xfrm>
                <a:off x="10968241" y="3085264"/>
                <a:ext cx="105639" cy="105639"/>
              </a:xfrm>
              <a:custGeom>
                <a:avLst/>
                <a:gdLst>
                  <a:gd name="connsiteX0" fmla="*/ 0 w 105639"/>
                  <a:gd name="connsiteY0" fmla="*/ 0 h 105639"/>
                  <a:gd name="connsiteX1" fmla="*/ 105639 w 105639"/>
                  <a:gd name="connsiteY1" fmla="*/ 0 h 105639"/>
                  <a:gd name="connsiteX2" fmla="*/ 105639 w 105639"/>
                  <a:gd name="connsiteY2" fmla="*/ 105639 h 105639"/>
                  <a:gd name="connsiteX3" fmla="*/ 0 w 105639"/>
                  <a:gd name="connsiteY3" fmla="*/ 105639 h 105639"/>
                </a:gdLst>
                <a:ahLst/>
                <a:cxnLst>
                  <a:cxn ang="0">
                    <a:pos x="connsiteX0" y="connsiteY0"/>
                  </a:cxn>
                  <a:cxn ang="0">
                    <a:pos x="connsiteX1" y="connsiteY1"/>
                  </a:cxn>
                  <a:cxn ang="0">
                    <a:pos x="connsiteX2" y="connsiteY2"/>
                  </a:cxn>
                  <a:cxn ang="0">
                    <a:pos x="connsiteX3" y="connsiteY3"/>
                  </a:cxn>
                </a:cxnLst>
                <a:rect l="l" t="t" r="r" b="b"/>
                <a:pathLst>
                  <a:path w="105639" h="105639">
                    <a:moveTo>
                      <a:pt x="0" y="0"/>
                    </a:moveTo>
                    <a:lnTo>
                      <a:pt x="105639" y="0"/>
                    </a:lnTo>
                    <a:lnTo>
                      <a:pt x="105639" y="105639"/>
                    </a:lnTo>
                    <a:lnTo>
                      <a:pt x="0" y="105639"/>
                    </a:lnTo>
                    <a:close/>
                  </a:path>
                </a:pathLst>
              </a:custGeom>
              <a:solidFill>
                <a:srgbClr val="000000"/>
              </a:solidFill>
              <a:ln w="13196" cap="flat">
                <a:noFill/>
                <a:prstDash val="solid"/>
                <a:miter/>
              </a:ln>
            </p:spPr>
            <p:txBody>
              <a:bodyPr rtlCol="0" anchor="ctr"/>
              <a:lstStyle/>
              <a:p>
                <a:endParaRPr lang="en-US"/>
              </a:p>
            </p:txBody>
          </p:sp>
          <p:sp>
            <p:nvSpPr>
              <p:cNvPr id="2063" name="Freeform: Shape 2062">
                <a:extLst>
                  <a:ext uri="{FF2B5EF4-FFF2-40B4-BE49-F238E27FC236}">
                    <a16:creationId xmlns:a16="http://schemas.microsoft.com/office/drawing/2014/main" id="{155FCA11-E642-40F9-BF25-3812288CA02B}"/>
                  </a:ext>
                </a:extLst>
              </p:cNvPr>
              <p:cNvSpPr/>
              <p:nvPr/>
            </p:nvSpPr>
            <p:spPr>
              <a:xfrm>
                <a:off x="11179519" y="3111674"/>
                <a:ext cx="264097" cy="52819"/>
              </a:xfrm>
              <a:custGeom>
                <a:avLst/>
                <a:gdLst>
                  <a:gd name="connsiteX0" fmla="*/ 0 w 264097"/>
                  <a:gd name="connsiteY0" fmla="*/ 0 h 52819"/>
                  <a:gd name="connsiteX1" fmla="*/ 264098 w 264097"/>
                  <a:gd name="connsiteY1" fmla="*/ 0 h 52819"/>
                  <a:gd name="connsiteX2" fmla="*/ 264098 w 264097"/>
                  <a:gd name="connsiteY2" fmla="*/ 52820 h 52819"/>
                  <a:gd name="connsiteX3" fmla="*/ 0 w 264097"/>
                  <a:gd name="connsiteY3" fmla="*/ 52820 h 52819"/>
                </a:gdLst>
                <a:ahLst/>
                <a:cxnLst>
                  <a:cxn ang="0">
                    <a:pos x="connsiteX0" y="connsiteY0"/>
                  </a:cxn>
                  <a:cxn ang="0">
                    <a:pos x="connsiteX1" y="connsiteY1"/>
                  </a:cxn>
                  <a:cxn ang="0">
                    <a:pos x="connsiteX2" y="connsiteY2"/>
                  </a:cxn>
                  <a:cxn ang="0">
                    <a:pos x="connsiteX3" y="connsiteY3"/>
                  </a:cxn>
                </a:cxnLst>
                <a:rect l="l" t="t" r="r" b="b"/>
                <a:pathLst>
                  <a:path w="264097" h="52819">
                    <a:moveTo>
                      <a:pt x="0" y="0"/>
                    </a:moveTo>
                    <a:lnTo>
                      <a:pt x="264098" y="0"/>
                    </a:lnTo>
                    <a:lnTo>
                      <a:pt x="264098" y="52820"/>
                    </a:lnTo>
                    <a:lnTo>
                      <a:pt x="0" y="52820"/>
                    </a:lnTo>
                    <a:close/>
                  </a:path>
                </a:pathLst>
              </a:custGeom>
              <a:solidFill>
                <a:srgbClr val="000000"/>
              </a:solidFill>
              <a:ln w="13196" cap="flat">
                <a:noFill/>
                <a:prstDash val="solid"/>
                <a:miter/>
              </a:ln>
            </p:spPr>
            <p:txBody>
              <a:bodyPr rtlCol="0" anchor="ctr"/>
              <a:lstStyle/>
              <a:p>
                <a:endParaRPr lang="en-US"/>
              </a:p>
            </p:txBody>
          </p:sp>
          <p:sp>
            <p:nvSpPr>
              <p:cNvPr id="2064" name="Freeform: Shape 2063">
                <a:extLst>
                  <a:ext uri="{FF2B5EF4-FFF2-40B4-BE49-F238E27FC236}">
                    <a16:creationId xmlns:a16="http://schemas.microsoft.com/office/drawing/2014/main" id="{B940D576-C5FA-4826-8B66-75B8124F9EAB}"/>
                  </a:ext>
                </a:extLst>
              </p:cNvPr>
              <p:cNvSpPr/>
              <p:nvPr/>
            </p:nvSpPr>
            <p:spPr>
              <a:xfrm>
                <a:off x="10968241" y="3296542"/>
                <a:ext cx="105639" cy="105639"/>
              </a:xfrm>
              <a:custGeom>
                <a:avLst/>
                <a:gdLst>
                  <a:gd name="connsiteX0" fmla="*/ 0 w 105639"/>
                  <a:gd name="connsiteY0" fmla="*/ 0 h 105639"/>
                  <a:gd name="connsiteX1" fmla="*/ 105639 w 105639"/>
                  <a:gd name="connsiteY1" fmla="*/ 0 h 105639"/>
                  <a:gd name="connsiteX2" fmla="*/ 105639 w 105639"/>
                  <a:gd name="connsiteY2" fmla="*/ 105639 h 105639"/>
                  <a:gd name="connsiteX3" fmla="*/ 0 w 105639"/>
                  <a:gd name="connsiteY3" fmla="*/ 105639 h 105639"/>
                </a:gdLst>
                <a:ahLst/>
                <a:cxnLst>
                  <a:cxn ang="0">
                    <a:pos x="connsiteX0" y="connsiteY0"/>
                  </a:cxn>
                  <a:cxn ang="0">
                    <a:pos x="connsiteX1" y="connsiteY1"/>
                  </a:cxn>
                  <a:cxn ang="0">
                    <a:pos x="connsiteX2" y="connsiteY2"/>
                  </a:cxn>
                  <a:cxn ang="0">
                    <a:pos x="connsiteX3" y="connsiteY3"/>
                  </a:cxn>
                </a:cxnLst>
                <a:rect l="l" t="t" r="r" b="b"/>
                <a:pathLst>
                  <a:path w="105639" h="105639">
                    <a:moveTo>
                      <a:pt x="0" y="0"/>
                    </a:moveTo>
                    <a:lnTo>
                      <a:pt x="105639" y="0"/>
                    </a:lnTo>
                    <a:lnTo>
                      <a:pt x="105639" y="105639"/>
                    </a:lnTo>
                    <a:lnTo>
                      <a:pt x="0" y="105639"/>
                    </a:lnTo>
                    <a:close/>
                  </a:path>
                </a:pathLst>
              </a:custGeom>
              <a:solidFill>
                <a:srgbClr val="000000"/>
              </a:solidFill>
              <a:ln w="13196" cap="flat">
                <a:noFill/>
                <a:prstDash val="solid"/>
                <a:miter/>
              </a:ln>
            </p:spPr>
            <p:txBody>
              <a:bodyPr rtlCol="0" anchor="ctr"/>
              <a:lstStyle/>
              <a:p>
                <a:endParaRPr lang="en-US"/>
              </a:p>
            </p:txBody>
          </p:sp>
          <p:sp>
            <p:nvSpPr>
              <p:cNvPr id="2065" name="Freeform: Shape 2064">
                <a:extLst>
                  <a:ext uri="{FF2B5EF4-FFF2-40B4-BE49-F238E27FC236}">
                    <a16:creationId xmlns:a16="http://schemas.microsoft.com/office/drawing/2014/main" id="{65EDE091-32C8-4D85-BE84-246B40A4B691}"/>
                  </a:ext>
                </a:extLst>
              </p:cNvPr>
              <p:cNvSpPr/>
              <p:nvPr/>
            </p:nvSpPr>
            <p:spPr>
              <a:xfrm>
                <a:off x="11179519" y="3322952"/>
                <a:ext cx="264097" cy="52819"/>
              </a:xfrm>
              <a:custGeom>
                <a:avLst/>
                <a:gdLst>
                  <a:gd name="connsiteX0" fmla="*/ 0 w 264097"/>
                  <a:gd name="connsiteY0" fmla="*/ 0 h 52819"/>
                  <a:gd name="connsiteX1" fmla="*/ 264098 w 264097"/>
                  <a:gd name="connsiteY1" fmla="*/ 0 h 52819"/>
                  <a:gd name="connsiteX2" fmla="*/ 264098 w 264097"/>
                  <a:gd name="connsiteY2" fmla="*/ 52820 h 52819"/>
                  <a:gd name="connsiteX3" fmla="*/ 0 w 264097"/>
                  <a:gd name="connsiteY3" fmla="*/ 52820 h 52819"/>
                </a:gdLst>
                <a:ahLst/>
                <a:cxnLst>
                  <a:cxn ang="0">
                    <a:pos x="connsiteX0" y="connsiteY0"/>
                  </a:cxn>
                  <a:cxn ang="0">
                    <a:pos x="connsiteX1" y="connsiteY1"/>
                  </a:cxn>
                  <a:cxn ang="0">
                    <a:pos x="connsiteX2" y="connsiteY2"/>
                  </a:cxn>
                  <a:cxn ang="0">
                    <a:pos x="connsiteX3" y="connsiteY3"/>
                  </a:cxn>
                </a:cxnLst>
                <a:rect l="l" t="t" r="r" b="b"/>
                <a:pathLst>
                  <a:path w="264097" h="52819">
                    <a:moveTo>
                      <a:pt x="0" y="0"/>
                    </a:moveTo>
                    <a:lnTo>
                      <a:pt x="264098" y="0"/>
                    </a:lnTo>
                    <a:lnTo>
                      <a:pt x="264098" y="52820"/>
                    </a:lnTo>
                    <a:lnTo>
                      <a:pt x="0" y="52820"/>
                    </a:lnTo>
                    <a:close/>
                  </a:path>
                </a:pathLst>
              </a:custGeom>
              <a:solidFill>
                <a:srgbClr val="000000"/>
              </a:solidFill>
              <a:ln w="13196" cap="flat">
                <a:noFill/>
                <a:prstDash val="solid"/>
                <a:miter/>
              </a:ln>
            </p:spPr>
            <p:txBody>
              <a:bodyPr rtlCol="0" anchor="ctr"/>
              <a:lstStyle/>
              <a:p>
                <a:endParaRPr lang="en-US"/>
              </a:p>
            </p:txBody>
          </p:sp>
          <p:sp>
            <p:nvSpPr>
              <p:cNvPr id="2066" name="Freeform: Shape 2065">
                <a:extLst>
                  <a:ext uri="{FF2B5EF4-FFF2-40B4-BE49-F238E27FC236}">
                    <a16:creationId xmlns:a16="http://schemas.microsoft.com/office/drawing/2014/main" id="{5FD1D75B-436B-4161-91C2-0078950A9FED}"/>
                  </a:ext>
                </a:extLst>
              </p:cNvPr>
              <p:cNvSpPr/>
              <p:nvPr/>
            </p:nvSpPr>
            <p:spPr>
              <a:xfrm>
                <a:off x="10968241" y="3507820"/>
                <a:ext cx="105639" cy="105639"/>
              </a:xfrm>
              <a:custGeom>
                <a:avLst/>
                <a:gdLst>
                  <a:gd name="connsiteX0" fmla="*/ 0 w 105639"/>
                  <a:gd name="connsiteY0" fmla="*/ 0 h 105639"/>
                  <a:gd name="connsiteX1" fmla="*/ 105639 w 105639"/>
                  <a:gd name="connsiteY1" fmla="*/ 0 h 105639"/>
                  <a:gd name="connsiteX2" fmla="*/ 105639 w 105639"/>
                  <a:gd name="connsiteY2" fmla="*/ 105639 h 105639"/>
                  <a:gd name="connsiteX3" fmla="*/ 0 w 105639"/>
                  <a:gd name="connsiteY3" fmla="*/ 105639 h 105639"/>
                </a:gdLst>
                <a:ahLst/>
                <a:cxnLst>
                  <a:cxn ang="0">
                    <a:pos x="connsiteX0" y="connsiteY0"/>
                  </a:cxn>
                  <a:cxn ang="0">
                    <a:pos x="connsiteX1" y="connsiteY1"/>
                  </a:cxn>
                  <a:cxn ang="0">
                    <a:pos x="connsiteX2" y="connsiteY2"/>
                  </a:cxn>
                  <a:cxn ang="0">
                    <a:pos x="connsiteX3" y="connsiteY3"/>
                  </a:cxn>
                </a:cxnLst>
                <a:rect l="l" t="t" r="r" b="b"/>
                <a:pathLst>
                  <a:path w="105639" h="105639">
                    <a:moveTo>
                      <a:pt x="0" y="0"/>
                    </a:moveTo>
                    <a:lnTo>
                      <a:pt x="105639" y="0"/>
                    </a:lnTo>
                    <a:lnTo>
                      <a:pt x="105639" y="105639"/>
                    </a:lnTo>
                    <a:lnTo>
                      <a:pt x="0" y="105639"/>
                    </a:lnTo>
                    <a:close/>
                  </a:path>
                </a:pathLst>
              </a:custGeom>
              <a:solidFill>
                <a:srgbClr val="000000"/>
              </a:solidFill>
              <a:ln w="13196" cap="flat">
                <a:noFill/>
                <a:prstDash val="solid"/>
                <a:miter/>
              </a:ln>
            </p:spPr>
            <p:txBody>
              <a:bodyPr rtlCol="0" anchor="ctr"/>
              <a:lstStyle/>
              <a:p>
                <a:endParaRPr lang="en-US"/>
              </a:p>
            </p:txBody>
          </p:sp>
          <p:sp>
            <p:nvSpPr>
              <p:cNvPr id="2067" name="Freeform: Shape 2066">
                <a:extLst>
                  <a:ext uri="{FF2B5EF4-FFF2-40B4-BE49-F238E27FC236}">
                    <a16:creationId xmlns:a16="http://schemas.microsoft.com/office/drawing/2014/main" id="{7D97CD87-870C-4429-A81D-A6F60995B356}"/>
                  </a:ext>
                </a:extLst>
              </p:cNvPr>
              <p:cNvSpPr/>
              <p:nvPr/>
            </p:nvSpPr>
            <p:spPr>
              <a:xfrm>
                <a:off x="11179519" y="3534230"/>
                <a:ext cx="264097" cy="52819"/>
              </a:xfrm>
              <a:custGeom>
                <a:avLst/>
                <a:gdLst>
                  <a:gd name="connsiteX0" fmla="*/ 0 w 264097"/>
                  <a:gd name="connsiteY0" fmla="*/ 0 h 52819"/>
                  <a:gd name="connsiteX1" fmla="*/ 264098 w 264097"/>
                  <a:gd name="connsiteY1" fmla="*/ 0 h 52819"/>
                  <a:gd name="connsiteX2" fmla="*/ 264098 w 264097"/>
                  <a:gd name="connsiteY2" fmla="*/ 52820 h 52819"/>
                  <a:gd name="connsiteX3" fmla="*/ 0 w 264097"/>
                  <a:gd name="connsiteY3" fmla="*/ 52820 h 52819"/>
                </a:gdLst>
                <a:ahLst/>
                <a:cxnLst>
                  <a:cxn ang="0">
                    <a:pos x="connsiteX0" y="connsiteY0"/>
                  </a:cxn>
                  <a:cxn ang="0">
                    <a:pos x="connsiteX1" y="connsiteY1"/>
                  </a:cxn>
                  <a:cxn ang="0">
                    <a:pos x="connsiteX2" y="connsiteY2"/>
                  </a:cxn>
                  <a:cxn ang="0">
                    <a:pos x="connsiteX3" y="connsiteY3"/>
                  </a:cxn>
                </a:cxnLst>
                <a:rect l="l" t="t" r="r" b="b"/>
                <a:pathLst>
                  <a:path w="264097" h="52819">
                    <a:moveTo>
                      <a:pt x="0" y="0"/>
                    </a:moveTo>
                    <a:lnTo>
                      <a:pt x="264098" y="0"/>
                    </a:lnTo>
                    <a:lnTo>
                      <a:pt x="264098" y="52820"/>
                    </a:lnTo>
                    <a:lnTo>
                      <a:pt x="0" y="52820"/>
                    </a:lnTo>
                    <a:close/>
                  </a:path>
                </a:pathLst>
              </a:custGeom>
              <a:solidFill>
                <a:srgbClr val="000000"/>
              </a:solidFill>
              <a:ln w="13196" cap="flat">
                <a:noFill/>
                <a:prstDash val="solid"/>
                <a:miter/>
              </a:ln>
            </p:spPr>
            <p:txBody>
              <a:bodyPr rtlCol="0" anchor="ctr"/>
              <a:lstStyle/>
              <a:p>
                <a:endParaRPr lang="en-US"/>
              </a:p>
            </p:txBody>
          </p:sp>
        </p:grpSp>
      </p:grpSp>
      <p:sp>
        <p:nvSpPr>
          <p:cNvPr id="2070" name="TextBox 2069">
            <a:extLst>
              <a:ext uri="{FF2B5EF4-FFF2-40B4-BE49-F238E27FC236}">
                <a16:creationId xmlns:a16="http://schemas.microsoft.com/office/drawing/2014/main" id="{96E4647F-A8FB-42BB-BBA9-A401F495EE64}"/>
              </a:ext>
            </a:extLst>
          </p:cNvPr>
          <p:cNvSpPr txBox="1"/>
          <p:nvPr/>
        </p:nvSpPr>
        <p:spPr>
          <a:xfrm>
            <a:off x="402672" y="1143000"/>
            <a:ext cx="11501306"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Machine learning and big data “approach” to develop an alternative frame</a:t>
            </a:r>
          </a:p>
          <a:p>
            <a:pPr marL="285750" indent="-285750">
              <a:buFont typeface="Arial" panose="020B0604020202020204" pitchFamily="34" charset="0"/>
              <a:buChar char="•"/>
            </a:pPr>
            <a:r>
              <a:rPr lang="en-US" sz="2800" dirty="0"/>
              <a:t>Developed using methods outlined in Young et al., 2018</a:t>
            </a:r>
          </a:p>
          <a:p>
            <a:pPr marL="285750" indent="-285750">
              <a:buFont typeface="Arial" panose="020B0604020202020204" pitchFamily="34" charset="0"/>
              <a:buChar char="•"/>
            </a:pPr>
            <a:r>
              <a:rPr lang="en-US" sz="2800" dirty="0"/>
              <a:t>Also suffers from undercoverage</a:t>
            </a:r>
          </a:p>
        </p:txBody>
      </p:sp>
      <p:pic>
        <p:nvPicPr>
          <p:cNvPr id="7" name="Audio 6">
            <a:hlinkClick r:id="" action="ppaction://media"/>
            <a:extLst>
              <a:ext uri="{FF2B5EF4-FFF2-40B4-BE49-F238E27FC236}">
                <a16:creationId xmlns:a16="http://schemas.microsoft.com/office/drawing/2014/main" id="{9D32F70C-1C4E-4578-8CB0-710563A61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8421959"/>
      </p:ext>
    </p:extLst>
  </p:cSld>
  <p:clrMapOvr>
    <a:masterClrMapping/>
  </p:clrMapOvr>
  <mc:AlternateContent xmlns:mc="http://schemas.openxmlformats.org/markup-compatibility/2006">
    <mc:Choice xmlns:p14="http://schemas.microsoft.com/office/powerpoint/2010/main" Requires="p14">
      <p:transition spd="slow" p14:dur="2000" advTm="66455"/>
    </mc:Choice>
    <mc:Fallback>
      <p:transition spd="slow" advTm="66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67E3-A421-4E56-A971-C5C2AC43E6C0}"/>
              </a:ext>
            </a:extLst>
          </p:cNvPr>
          <p:cNvSpPr>
            <a:spLocks noGrp="1"/>
          </p:cNvSpPr>
          <p:nvPr>
            <p:ph type="title"/>
          </p:nvPr>
        </p:nvSpPr>
        <p:spPr>
          <a:xfrm>
            <a:off x="1016000" y="0"/>
            <a:ext cx="10261600" cy="1066800"/>
          </a:xfrm>
        </p:spPr>
        <p:txBody>
          <a:bodyPr/>
          <a:lstStyle/>
          <a:p>
            <a:r>
              <a:rPr lang="en-US" dirty="0"/>
              <a:t>Individual Frame Characteristics</a:t>
            </a:r>
          </a:p>
        </p:txBody>
      </p:sp>
      <p:sp>
        <p:nvSpPr>
          <p:cNvPr id="3" name="Content Placeholder 2">
            <a:extLst>
              <a:ext uri="{FF2B5EF4-FFF2-40B4-BE49-F238E27FC236}">
                <a16:creationId xmlns:a16="http://schemas.microsoft.com/office/drawing/2014/main" id="{9634FEC2-E96B-4164-930A-6F5552EA22D7}"/>
              </a:ext>
            </a:extLst>
          </p:cNvPr>
          <p:cNvSpPr>
            <a:spLocks noGrp="1"/>
          </p:cNvSpPr>
          <p:nvPr>
            <p:ph idx="1"/>
          </p:nvPr>
        </p:nvSpPr>
        <p:spPr>
          <a:xfrm>
            <a:off x="609600" y="3820622"/>
            <a:ext cx="10972800" cy="2328507"/>
          </a:xfrm>
        </p:spPr>
        <p:txBody>
          <a:bodyPr>
            <a:normAutofit fontScale="70000" lnSpcReduction="20000"/>
          </a:bodyPr>
          <a:lstStyle/>
          <a:p>
            <a:r>
              <a:rPr lang="en-US" dirty="0"/>
              <a:t>Union of the two list frames does not cover the target population</a:t>
            </a:r>
          </a:p>
          <a:p>
            <a:r>
              <a:rPr lang="en-US" dirty="0"/>
              <a:t>Not evident which should be the primary frame (the one for which </a:t>
            </a:r>
            <a:r>
              <a:rPr lang="en-US" dirty="0" err="1"/>
              <a:t>undercoverage</a:t>
            </a:r>
            <a:r>
              <a:rPr lang="en-US" dirty="0"/>
              <a:t> is accounted)</a:t>
            </a:r>
          </a:p>
          <a:p>
            <a:r>
              <a:rPr lang="en-US" b="1" dirty="0">
                <a:solidFill>
                  <a:srgbClr val="FF0000"/>
                </a:solidFill>
              </a:rPr>
              <a:t>Solution: </a:t>
            </a:r>
          </a:p>
          <a:p>
            <a:pPr lvl="1"/>
            <a:r>
              <a:rPr lang="en-US" b="1" dirty="0">
                <a:solidFill>
                  <a:srgbClr val="FF0000"/>
                </a:solidFill>
              </a:rPr>
              <a:t>Adopt a capture-recapture analysis, which can account for farmers markets not on either list</a:t>
            </a:r>
          </a:p>
          <a:p>
            <a:pPr lvl="1"/>
            <a:r>
              <a:rPr lang="en-US" b="1" dirty="0">
                <a:solidFill>
                  <a:srgbClr val="FF0000"/>
                </a:solidFill>
              </a:rPr>
              <a:t>Determine estimates using each list frame as the primary frame and combine the estimates using a composite estimator</a:t>
            </a:r>
          </a:p>
          <a:p>
            <a:endParaRPr lang="en-US" b="1"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7BE12402-FEEA-4FAA-B1C9-4ADD3DEC46A1}"/>
              </a:ext>
            </a:extLst>
          </p:cNvPr>
          <p:cNvSpPr>
            <a:spLocks noGrp="1"/>
          </p:cNvSpPr>
          <p:nvPr>
            <p:ph type="sldNum" sz="quarter" idx="12"/>
          </p:nvPr>
        </p:nvSpPr>
        <p:spPr/>
        <p:txBody>
          <a:bodyPr/>
          <a:lstStyle/>
          <a:p>
            <a:fld id="{734A15CE-9D31-44FE-A4A3-3DFF052127A3}" type="slidenum">
              <a:rPr lang="en-US" smtClean="0"/>
              <a:pPr/>
              <a:t>7</a:t>
            </a:fld>
            <a:endParaRPr lang="en-US"/>
          </a:p>
        </p:txBody>
      </p:sp>
      <p:sp>
        <p:nvSpPr>
          <p:cNvPr id="5" name="Oval 4">
            <a:extLst>
              <a:ext uri="{FF2B5EF4-FFF2-40B4-BE49-F238E27FC236}">
                <a16:creationId xmlns:a16="http://schemas.microsoft.com/office/drawing/2014/main" id="{FA4F481B-5127-49FD-A1F3-C7EF734D5B1B}"/>
              </a:ext>
            </a:extLst>
          </p:cNvPr>
          <p:cNvSpPr/>
          <p:nvPr/>
        </p:nvSpPr>
        <p:spPr>
          <a:xfrm>
            <a:off x="1253065" y="1523026"/>
            <a:ext cx="3407336" cy="2072630"/>
          </a:xfrm>
          <a:prstGeom prst="ellipse">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6" name="Rectangle: Rounded Corners 5">
            <a:extLst>
              <a:ext uri="{FF2B5EF4-FFF2-40B4-BE49-F238E27FC236}">
                <a16:creationId xmlns:a16="http://schemas.microsoft.com/office/drawing/2014/main" id="{16F4FAE3-6662-4E95-A950-13C89CFB7A5B}"/>
              </a:ext>
            </a:extLst>
          </p:cNvPr>
          <p:cNvSpPr/>
          <p:nvPr/>
        </p:nvSpPr>
        <p:spPr>
          <a:xfrm>
            <a:off x="7194593" y="1523026"/>
            <a:ext cx="3407337" cy="2055904"/>
          </a:xfrm>
          <a:prstGeom prst="roundRect">
            <a:avLst/>
          </a:prstGeom>
          <a:solidFill>
            <a:schemeClr val="accent2">
              <a:lumMod val="60000"/>
              <a:lumOff val="4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CF19CE47-EC89-443B-BC5E-E68C59510B9E}"/>
              </a:ext>
            </a:extLst>
          </p:cNvPr>
          <p:cNvSpPr txBox="1"/>
          <p:nvPr/>
        </p:nvSpPr>
        <p:spPr>
          <a:xfrm>
            <a:off x="1929468" y="1066800"/>
            <a:ext cx="2105637" cy="369332"/>
          </a:xfrm>
          <a:prstGeom prst="rect">
            <a:avLst/>
          </a:prstGeom>
          <a:noFill/>
        </p:spPr>
        <p:txBody>
          <a:bodyPr wrap="square" rtlCol="0">
            <a:spAutoFit/>
          </a:bodyPr>
          <a:lstStyle/>
          <a:p>
            <a:r>
              <a:rPr lang="en-US" dirty="0"/>
              <a:t>AMS List Frame</a:t>
            </a:r>
          </a:p>
        </p:txBody>
      </p:sp>
      <p:sp>
        <p:nvSpPr>
          <p:cNvPr id="8" name="TextBox 7">
            <a:extLst>
              <a:ext uri="{FF2B5EF4-FFF2-40B4-BE49-F238E27FC236}">
                <a16:creationId xmlns:a16="http://schemas.microsoft.com/office/drawing/2014/main" id="{14A829F9-3369-4366-9B56-2390B185C2A9}"/>
              </a:ext>
            </a:extLst>
          </p:cNvPr>
          <p:cNvSpPr txBox="1"/>
          <p:nvPr/>
        </p:nvSpPr>
        <p:spPr>
          <a:xfrm>
            <a:off x="7983673" y="1066800"/>
            <a:ext cx="2105637" cy="369332"/>
          </a:xfrm>
          <a:prstGeom prst="rect">
            <a:avLst/>
          </a:prstGeom>
          <a:noFill/>
        </p:spPr>
        <p:txBody>
          <a:bodyPr wrap="square" rtlCol="0">
            <a:spAutoFit/>
          </a:bodyPr>
          <a:lstStyle/>
          <a:p>
            <a:r>
              <a:rPr lang="en-US" dirty="0"/>
              <a:t>W-S List Frame</a:t>
            </a:r>
          </a:p>
        </p:txBody>
      </p:sp>
      <p:graphicFrame>
        <p:nvGraphicFramePr>
          <p:cNvPr id="9" name="Table 9">
            <a:extLst>
              <a:ext uri="{FF2B5EF4-FFF2-40B4-BE49-F238E27FC236}">
                <a16:creationId xmlns:a16="http://schemas.microsoft.com/office/drawing/2014/main" id="{CFA011BE-7574-4BAD-A24A-613E69AF3626}"/>
              </a:ext>
            </a:extLst>
          </p:cNvPr>
          <p:cNvGraphicFramePr>
            <a:graphicFrameLocks noGrp="1"/>
          </p:cNvGraphicFramePr>
          <p:nvPr>
            <p:extLst>
              <p:ext uri="{D42A27DB-BD31-4B8C-83A1-F6EECF244321}">
                <p14:modId xmlns:p14="http://schemas.microsoft.com/office/powerpoint/2010/main" val="3304512032"/>
              </p:ext>
            </p:extLst>
          </p:nvPr>
        </p:nvGraphicFramePr>
        <p:xfrm>
          <a:off x="1313609" y="2185218"/>
          <a:ext cx="3407337" cy="731520"/>
        </p:xfrm>
        <a:graphic>
          <a:graphicData uri="http://schemas.openxmlformats.org/drawingml/2006/table">
            <a:tbl>
              <a:tblPr firstRow="1" bandRow="1">
                <a:tableStyleId>{2D5ABB26-0587-4C30-8999-92F81FD0307C}</a:tableStyleId>
              </a:tblPr>
              <a:tblGrid>
                <a:gridCol w="2575420">
                  <a:extLst>
                    <a:ext uri="{9D8B030D-6E8A-4147-A177-3AD203B41FA5}">
                      <a16:colId xmlns:a16="http://schemas.microsoft.com/office/drawing/2014/main" val="1745124065"/>
                    </a:ext>
                  </a:extLst>
                </a:gridCol>
                <a:gridCol w="831917">
                  <a:extLst>
                    <a:ext uri="{9D8B030D-6E8A-4147-A177-3AD203B41FA5}">
                      <a16:colId xmlns:a16="http://schemas.microsoft.com/office/drawing/2014/main" val="2451383740"/>
                    </a:ext>
                  </a:extLst>
                </a:gridCol>
              </a:tblGrid>
              <a:tr h="327328">
                <a:tc>
                  <a:txBody>
                    <a:bodyPr/>
                    <a:lstStyle/>
                    <a:p>
                      <a:r>
                        <a:rPr lang="en-US" sz="1800" dirty="0"/>
                        <a:t>Total # records</a:t>
                      </a:r>
                      <a:endParaRPr lang="en-US" dirty="0"/>
                    </a:p>
                  </a:txBody>
                  <a:tcPr/>
                </a:tc>
                <a:tc>
                  <a:txBody>
                    <a:bodyPr/>
                    <a:lstStyle/>
                    <a:p>
                      <a:r>
                        <a:rPr lang="en-US" dirty="0"/>
                        <a:t>8,600</a:t>
                      </a:r>
                    </a:p>
                  </a:txBody>
                  <a:tcPr/>
                </a:tc>
                <a:extLst>
                  <a:ext uri="{0D108BD9-81ED-4DB2-BD59-A6C34878D82A}">
                    <a16:rowId xmlns:a16="http://schemas.microsoft.com/office/drawing/2014/main" val="2144099720"/>
                  </a:ext>
                </a:extLst>
              </a:tr>
              <a:tr h="327328">
                <a:tc>
                  <a:txBody>
                    <a:bodyPr/>
                    <a:lstStyle/>
                    <a:p>
                      <a:r>
                        <a:rPr lang="en-US" sz="1800" dirty="0"/>
                        <a:t># records w/ contact info</a:t>
                      </a:r>
                      <a:endParaRPr lang="en-US" dirty="0"/>
                    </a:p>
                  </a:txBody>
                  <a:tcPr/>
                </a:tc>
                <a:tc>
                  <a:txBody>
                    <a:bodyPr/>
                    <a:lstStyle/>
                    <a:p>
                      <a:r>
                        <a:rPr lang="en-US" dirty="0"/>
                        <a:t>7,974</a:t>
                      </a:r>
                    </a:p>
                  </a:txBody>
                  <a:tcPr/>
                </a:tc>
                <a:extLst>
                  <a:ext uri="{0D108BD9-81ED-4DB2-BD59-A6C34878D82A}">
                    <a16:rowId xmlns:a16="http://schemas.microsoft.com/office/drawing/2014/main" val="3977530624"/>
                  </a:ext>
                </a:extLst>
              </a:tr>
            </a:tbl>
          </a:graphicData>
        </a:graphic>
      </p:graphicFrame>
      <p:graphicFrame>
        <p:nvGraphicFramePr>
          <p:cNvPr id="11" name="Table 9">
            <a:extLst>
              <a:ext uri="{FF2B5EF4-FFF2-40B4-BE49-F238E27FC236}">
                <a16:creationId xmlns:a16="http://schemas.microsoft.com/office/drawing/2014/main" id="{5E41906D-DBB2-4FC4-9BBD-62A316DDFF53}"/>
              </a:ext>
            </a:extLst>
          </p:cNvPr>
          <p:cNvGraphicFramePr>
            <a:graphicFrameLocks noGrp="1"/>
          </p:cNvGraphicFramePr>
          <p:nvPr>
            <p:extLst>
              <p:ext uri="{D42A27DB-BD31-4B8C-83A1-F6EECF244321}">
                <p14:modId xmlns:p14="http://schemas.microsoft.com/office/powerpoint/2010/main" val="3512423494"/>
              </p:ext>
            </p:extLst>
          </p:nvPr>
        </p:nvGraphicFramePr>
        <p:xfrm>
          <a:off x="7190209" y="2185218"/>
          <a:ext cx="3407337" cy="731520"/>
        </p:xfrm>
        <a:graphic>
          <a:graphicData uri="http://schemas.openxmlformats.org/drawingml/2006/table">
            <a:tbl>
              <a:tblPr firstRow="1" bandRow="1">
                <a:tableStyleId>{2D5ABB26-0587-4C30-8999-92F81FD0307C}</a:tableStyleId>
              </a:tblPr>
              <a:tblGrid>
                <a:gridCol w="2575420">
                  <a:extLst>
                    <a:ext uri="{9D8B030D-6E8A-4147-A177-3AD203B41FA5}">
                      <a16:colId xmlns:a16="http://schemas.microsoft.com/office/drawing/2014/main" val="1745124065"/>
                    </a:ext>
                  </a:extLst>
                </a:gridCol>
                <a:gridCol w="831917">
                  <a:extLst>
                    <a:ext uri="{9D8B030D-6E8A-4147-A177-3AD203B41FA5}">
                      <a16:colId xmlns:a16="http://schemas.microsoft.com/office/drawing/2014/main" val="2451383740"/>
                    </a:ext>
                  </a:extLst>
                </a:gridCol>
              </a:tblGrid>
              <a:tr h="327328">
                <a:tc>
                  <a:txBody>
                    <a:bodyPr/>
                    <a:lstStyle/>
                    <a:p>
                      <a:r>
                        <a:rPr lang="en-US" sz="1800" dirty="0"/>
                        <a:t>Total # records</a:t>
                      </a:r>
                      <a:endParaRPr lang="en-US" dirty="0"/>
                    </a:p>
                  </a:txBody>
                  <a:tcPr/>
                </a:tc>
                <a:tc>
                  <a:txBody>
                    <a:bodyPr/>
                    <a:lstStyle/>
                    <a:p>
                      <a:r>
                        <a:rPr lang="en-US" dirty="0"/>
                        <a:t>13,575</a:t>
                      </a:r>
                    </a:p>
                  </a:txBody>
                  <a:tcPr/>
                </a:tc>
                <a:extLst>
                  <a:ext uri="{0D108BD9-81ED-4DB2-BD59-A6C34878D82A}">
                    <a16:rowId xmlns:a16="http://schemas.microsoft.com/office/drawing/2014/main" val="2144099720"/>
                  </a:ext>
                </a:extLst>
              </a:tr>
              <a:tr h="327328">
                <a:tc>
                  <a:txBody>
                    <a:bodyPr/>
                    <a:lstStyle/>
                    <a:p>
                      <a:r>
                        <a:rPr lang="en-US" sz="1800" dirty="0"/>
                        <a:t># records w/ contact info</a:t>
                      </a:r>
                      <a:endParaRPr lang="en-US" dirty="0"/>
                    </a:p>
                  </a:txBody>
                  <a:tcPr/>
                </a:tc>
                <a:tc>
                  <a:txBody>
                    <a:bodyPr/>
                    <a:lstStyle/>
                    <a:p>
                      <a:r>
                        <a:rPr lang="en-US" dirty="0"/>
                        <a:t>10,155</a:t>
                      </a:r>
                    </a:p>
                  </a:txBody>
                  <a:tcPr/>
                </a:tc>
                <a:extLst>
                  <a:ext uri="{0D108BD9-81ED-4DB2-BD59-A6C34878D82A}">
                    <a16:rowId xmlns:a16="http://schemas.microsoft.com/office/drawing/2014/main" val="3977530624"/>
                  </a:ext>
                </a:extLst>
              </a:tr>
            </a:tbl>
          </a:graphicData>
        </a:graphic>
      </p:graphicFrame>
      <p:pic>
        <p:nvPicPr>
          <p:cNvPr id="10" name="Audio 9">
            <a:hlinkClick r:id="" action="ppaction://media"/>
            <a:extLst>
              <a:ext uri="{FF2B5EF4-FFF2-40B4-BE49-F238E27FC236}">
                <a16:creationId xmlns:a16="http://schemas.microsoft.com/office/drawing/2014/main" id="{4F796105-3ECA-41C7-BB23-C28E90669F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546477"/>
      </p:ext>
    </p:extLst>
  </p:cSld>
  <p:clrMapOvr>
    <a:masterClrMapping/>
  </p:clrMapOvr>
  <mc:AlternateContent xmlns:mc="http://schemas.openxmlformats.org/markup-compatibility/2006">
    <mc:Choice xmlns:p14="http://schemas.microsoft.com/office/powerpoint/2010/main" Requires="p14">
      <p:transition spd="slow" p14:dur="2000" advTm="69730"/>
    </mc:Choice>
    <mc:Fallback>
      <p:transition spd="slow" advTm="6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8D15-90C4-48BA-AC7B-502A385E3269}"/>
              </a:ext>
            </a:extLst>
          </p:cNvPr>
          <p:cNvSpPr>
            <a:spLocks noGrp="1"/>
          </p:cNvSpPr>
          <p:nvPr>
            <p:ph type="title"/>
          </p:nvPr>
        </p:nvSpPr>
        <p:spPr>
          <a:xfrm>
            <a:off x="965200" y="152400"/>
            <a:ext cx="10261600" cy="1066800"/>
          </a:xfrm>
        </p:spPr>
        <p:txBody>
          <a:bodyPr>
            <a:normAutofit/>
          </a:bodyPr>
          <a:lstStyle/>
          <a:p>
            <a:r>
              <a:rPr lang="en-US" sz="4000" dirty="0"/>
              <a:t>Capture-Recapture</a:t>
            </a:r>
          </a:p>
        </p:txBody>
      </p:sp>
      <p:sp>
        <p:nvSpPr>
          <p:cNvPr id="3" name="Content Placeholder 2">
            <a:extLst>
              <a:ext uri="{FF2B5EF4-FFF2-40B4-BE49-F238E27FC236}">
                <a16:creationId xmlns:a16="http://schemas.microsoft.com/office/drawing/2014/main" id="{2287E6BE-6FB7-4C69-AC58-15F634B36762}"/>
              </a:ext>
            </a:extLst>
          </p:cNvPr>
          <p:cNvSpPr>
            <a:spLocks noGrp="1"/>
          </p:cNvSpPr>
          <p:nvPr>
            <p:ph idx="1"/>
          </p:nvPr>
        </p:nvSpPr>
        <p:spPr>
          <a:xfrm>
            <a:off x="609600" y="1069444"/>
            <a:ext cx="10972800" cy="5138409"/>
          </a:xfrm>
        </p:spPr>
        <p:txBody>
          <a:bodyPr>
            <a:normAutofit/>
          </a:bodyPr>
          <a:lstStyle/>
          <a:p>
            <a:r>
              <a:rPr lang="en-US" sz="2800" dirty="0"/>
              <a:t>Used extensively to estimate wildlife populations</a:t>
            </a:r>
          </a:p>
          <a:p>
            <a:endParaRPr lang="en-US" sz="2800" dirty="0"/>
          </a:p>
          <a:p>
            <a:endParaRPr lang="en-US" sz="2800" dirty="0"/>
          </a:p>
          <a:p>
            <a:endParaRPr lang="en-US" sz="2800" dirty="0"/>
          </a:p>
          <a:p>
            <a:endParaRPr lang="en-US" sz="2800" dirty="0"/>
          </a:p>
          <a:p>
            <a:endParaRPr lang="en-US" sz="2800" dirty="0"/>
          </a:p>
          <a:p>
            <a:r>
              <a:rPr lang="en-US" sz="2800" dirty="0"/>
              <a:t>The proportion of marked caught in the second sample assumed to be equal to the proportion of marked in the population</a:t>
            </a:r>
          </a:p>
          <a:p>
            <a:r>
              <a:rPr lang="en-US" sz="2800" dirty="0"/>
              <a:t>Some applications, e.g. drug users or those dying in wars, tend to use the full lists, not samples from them</a:t>
            </a:r>
          </a:p>
          <a:p>
            <a:pPr marL="0" indent="0">
              <a:buNone/>
            </a:pPr>
            <a:endParaRPr lang="en-US" sz="2800" dirty="0"/>
          </a:p>
          <a:p>
            <a:endParaRPr lang="en-US" sz="2800" dirty="0"/>
          </a:p>
          <a:p>
            <a:endParaRPr lang="en-US" sz="2800" dirty="0"/>
          </a:p>
          <a:p>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F448C613-C6D3-46D4-9CA6-58B8F37F4A98}"/>
              </a:ext>
            </a:extLst>
          </p:cNvPr>
          <p:cNvSpPr>
            <a:spLocks noGrp="1"/>
          </p:cNvSpPr>
          <p:nvPr>
            <p:ph type="sldNum" sz="quarter" idx="12"/>
          </p:nvPr>
        </p:nvSpPr>
        <p:spPr/>
        <p:txBody>
          <a:bodyPr/>
          <a:lstStyle/>
          <a:p>
            <a:fld id="{734A15CE-9D31-44FE-A4A3-3DFF052127A3}" type="slidenum">
              <a:rPr lang="en-US" smtClean="0"/>
              <a:pPr/>
              <a:t>8</a:t>
            </a:fld>
            <a:endParaRPr lang="en-US"/>
          </a:p>
        </p:txBody>
      </p:sp>
      <p:grpSp>
        <p:nvGrpSpPr>
          <p:cNvPr id="11" name="Group 10">
            <a:extLst>
              <a:ext uri="{FF2B5EF4-FFF2-40B4-BE49-F238E27FC236}">
                <a16:creationId xmlns:a16="http://schemas.microsoft.com/office/drawing/2014/main" id="{9FFB3D78-E812-4720-91D7-3EDCC797A6A0}"/>
              </a:ext>
            </a:extLst>
          </p:cNvPr>
          <p:cNvGrpSpPr/>
          <p:nvPr/>
        </p:nvGrpSpPr>
        <p:grpSpPr>
          <a:xfrm>
            <a:off x="3715793" y="1677797"/>
            <a:ext cx="4329249" cy="2297185"/>
            <a:chOff x="3564791" y="1628163"/>
            <a:chExt cx="4701183" cy="2514600"/>
          </a:xfrm>
        </p:grpSpPr>
        <p:grpSp>
          <p:nvGrpSpPr>
            <p:cNvPr id="5" name="Group 4">
              <a:extLst>
                <a:ext uri="{FF2B5EF4-FFF2-40B4-BE49-F238E27FC236}">
                  <a16:creationId xmlns:a16="http://schemas.microsoft.com/office/drawing/2014/main" id="{887C3C64-9684-4D29-ADE4-64E1EA174C3A}"/>
                </a:ext>
              </a:extLst>
            </p:cNvPr>
            <p:cNvGrpSpPr/>
            <p:nvPr/>
          </p:nvGrpSpPr>
          <p:grpSpPr>
            <a:xfrm>
              <a:off x="3564791" y="1628163"/>
              <a:ext cx="4701183" cy="2514600"/>
              <a:chOff x="464877" y="3272272"/>
              <a:chExt cx="4701183" cy="2514600"/>
            </a:xfrm>
          </p:grpSpPr>
          <p:sp>
            <p:nvSpPr>
              <p:cNvPr id="6" name="Oval 5">
                <a:extLst>
                  <a:ext uri="{FF2B5EF4-FFF2-40B4-BE49-F238E27FC236}">
                    <a16:creationId xmlns:a16="http://schemas.microsoft.com/office/drawing/2014/main" id="{1989AAF4-B65A-4884-86ED-6D17CDA11A96}"/>
                  </a:ext>
                </a:extLst>
              </p:cNvPr>
              <p:cNvSpPr/>
              <p:nvPr/>
            </p:nvSpPr>
            <p:spPr>
              <a:xfrm>
                <a:off x="3842496" y="3747694"/>
                <a:ext cx="1323564" cy="1563756"/>
              </a:xfrm>
              <a:prstGeom prst="ellipse">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Sample at time 2</a:t>
                </a:r>
              </a:p>
            </p:txBody>
          </p:sp>
          <p:sp>
            <p:nvSpPr>
              <p:cNvPr id="7" name="Oval 6">
                <a:extLst>
                  <a:ext uri="{FF2B5EF4-FFF2-40B4-BE49-F238E27FC236}">
                    <a16:creationId xmlns:a16="http://schemas.microsoft.com/office/drawing/2014/main" id="{1DFB36F3-0FDF-4FFA-8527-2C6D6100132F}"/>
                  </a:ext>
                </a:extLst>
              </p:cNvPr>
              <p:cNvSpPr/>
              <p:nvPr/>
            </p:nvSpPr>
            <p:spPr>
              <a:xfrm>
                <a:off x="2822702" y="3747694"/>
                <a:ext cx="1258471" cy="1563756"/>
              </a:xfrm>
              <a:prstGeom prst="ellipse">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Sample at time 1</a:t>
                </a:r>
              </a:p>
            </p:txBody>
          </p:sp>
          <p:sp>
            <p:nvSpPr>
              <p:cNvPr id="8" name="Rectangle 7">
                <a:extLst>
                  <a:ext uri="{FF2B5EF4-FFF2-40B4-BE49-F238E27FC236}">
                    <a16:creationId xmlns:a16="http://schemas.microsoft.com/office/drawing/2014/main" id="{92376491-CB1A-4602-8B8E-8ABD77585F01}"/>
                  </a:ext>
                </a:extLst>
              </p:cNvPr>
              <p:cNvSpPr/>
              <p:nvPr/>
            </p:nvSpPr>
            <p:spPr>
              <a:xfrm>
                <a:off x="464877" y="3272272"/>
                <a:ext cx="1822613"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Full population</a:t>
                </a:r>
              </a:p>
            </p:txBody>
          </p:sp>
          <p:sp>
            <p:nvSpPr>
              <p:cNvPr id="9" name="Arrow: Curved Down 8">
                <a:extLst>
                  <a:ext uri="{FF2B5EF4-FFF2-40B4-BE49-F238E27FC236}">
                    <a16:creationId xmlns:a16="http://schemas.microsoft.com/office/drawing/2014/main" id="{CDB0EF11-E405-4BA9-BA92-E01B88A064D4}"/>
                  </a:ext>
                </a:extLst>
              </p:cNvPr>
              <p:cNvSpPr/>
              <p:nvPr/>
            </p:nvSpPr>
            <p:spPr>
              <a:xfrm>
                <a:off x="2245902" y="3401450"/>
                <a:ext cx="2312622" cy="34624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0" name="Arrow: Curved Down 9">
              <a:extLst>
                <a:ext uri="{FF2B5EF4-FFF2-40B4-BE49-F238E27FC236}">
                  <a16:creationId xmlns:a16="http://schemas.microsoft.com/office/drawing/2014/main" id="{3BB1C1C3-C7AC-44A5-B0A0-65889C954B3F}"/>
                </a:ext>
              </a:extLst>
            </p:cNvPr>
            <p:cNvSpPr/>
            <p:nvPr/>
          </p:nvSpPr>
          <p:spPr>
            <a:xfrm>
              <a:off x="5315080" y="1909361"/>
              <a:ext cx="1323564" cy="2468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2" name="Content Placeholder 2">
            <a:extLst>
              <a:ext uri="{FF2B5EF4-FFF2-40B4-BE49-F238E27FC236}">
                <a16:creationId xmlns:a16="http://schemas.microsoft.com/office/drawing/2014/main" id="{27BFB3AB-9158-49E9-B57F-09B884636518}"/>
              </a:ext>
            </a:extLst>
          </p:cNvPr>
          <p:cNvSpPr txBox="1">
            <a:spLocks/>
          </p:cNvSpPr>
          <p:nvPr/>
        </p:nvSpPr>
        <p:spPr>
          <a:xfrm>
            <a:off x="1738188" y="2490633"/>
            <a:ext cx="2816813" cy="67151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t>Typical C-R </a:t>
            </a:r>
          </a:p>
          <a:p>
            <a:pPr marL="0" indent="0">
              <a:buFont typeface="Arial" pitchFamily="34" charset="0"/>
              <a:buNone/>
            </a:pPr>
            <a:r>
              <a:rPr lang="en-US" sz="2800" dirty="0"/>
              <a:t>study</a:t>
            </a:r>
          </a:p>
        </p:txBody>
      </p:sp>
      <p:pic>
        <p:nvPicPr>
          <p:cNvPr id="15" name="Audio 14">
            <a:hlinkClick r:id="" action="ppaction://media"/>
            <a:extLst>
              <a:ext uri="{FF2B5EF4-FFF2-40B4-BE49-F238E27FC236}">
                <a16:creationId xmlns:a16="http://schemas.microsoft.com/office/drawing/2014/main" id="{CC8E0DA9-3C79-4C54-AB51-2E73369A76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7232166"/>
      </p:ext>
    </p:extLst>
  </p:cSld>
  <p:clrMapOvr>
    <a:masterClrMapping/>
  </p:clrMapOvr>
  <mc:AlternateContent xmlns:mc="http://schemas.openxmlformats.org/markup-compatibility/2006">
    <mc:Choice xmlns:p14="http://schemas.microsoft.com/office/powerpoint/2010/main" Requires="p14">
      <p:transition spd="slow" p14:dur="2000" advTm="43162"/>
    </mc:Choice>
    <mc:Fallback>
      <p:transition spd="slow" advTm="4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F1D3-762D-433C-B354-840D2055A03E}"/>
              </a:ext>
            </a:extLst>
          </p:cNvPr>
          <p:cNvSpPr>
            <a:spLocks noGrp="1"/>
          </p:cNvSpPr>
          <p:nvPr>
            <p:ph type="title"/>
          </p:nvPr>
        </p:nvSpPr>
        <p:spPr>
          <a:xfrm>
            <a:off x="965200" y="33489"/>
            <a:ext cx="10261600" cy="877836"/>
          </a:xfrm>
        </p:spPr>
        <p:txBody>
          <a:bodyPr>
            <a:normAutofit/>
          </a:bodyPr>
          <a:lstStyle/>
          <a:p>
            <a:r>
              <a:rPr lang="en-US" sz="4000" dirty="0"/>
              <a:t>2019 NFMMS Overlapped Frame Design</a:t>
            </a:r>
          </a:p>
        </p:txBody>
      </p:sp>
      <p:sp>
        <p:nvSpPr>
          <p:cNvPr id="4" name="Slide Number Placeholder 3">
            <a:extLst>
              <a:ext uri="{FF2B5EF4-FFF2-40B4-BE49-F238E27FC236}">
                <a16:creationId xmlns:a16="http://schemas.microsoft.com/office/drawing/2014/main" id="{A652386C-45E9-4341-AF65-E4F43E46F375}"/>
              </a:ext>
            </a:extLst>
          </p:cNvPr>
          <p:cNvSpPr>
            <a:spLocks noGrp="1"/>
          </p:cNvSpPr>
          <p:nvPr>
            <p:ph type="sldNum" sz="quarter" idx="12"/>
          </p:nvPr>
        </p:nvSpPr>
        <p:spPr/>
        <p:txBody>
          <a:bodyPr/>
          <a:lstStyle/>
          <a:p>
            <a:fld id="{734A15CE-9D31-44FE-A4A3-3DFF052127A3}" type="slidenum">
              <a:rPr lang="en-US" smtClean="0"/>
              <a:pPr/>
              <a:t>9</a:t>
            </a:fld>
            <a:endParaRPr lang="en-US"/>
          </a:p>
        </p:txBody>
      </p:sp>
      <p:sp>
        <p:nvSpPr>
          <p:cNvPr id="24" name="Content Placeholder 2">
            <a:extLst>
              <a:ext uri="{FF2B5EF4-FFF2-40B4-BE49-F238E27FC236}">
                <a16:creationId xmlns:a16="http://schemas.microsoft.com/office/drawing/2014/main" id="{47A876D0-6F24-4B08-B18B-9114429A486D}"/>
              </a:ext>
            </a:extLst>
          </p:cNvPr>
          <p:cNvSpPr txBox="1">
            <a:spLocks/>
          </p:cNvSpPr>
          <p:nvPr/>
        </p:nvSpPr>
        <p:spPr>
          <a:xfrm>
            <a:off x="1483382" y="4226277"/>
            <a:ext cx="3050835" cy="77863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NFFMS C-R </a:t>
            </a:r>
          </a:p>
          <a:p>
            <a:pPr marL="0" indent="0">
              <a:buFont typeface="Arial" pitchFamily="34" charset="0"/>
              <a:buNone/>
            </a:pPr>
            <a:r>
              <a:rPr lang="en-US" dirty="0"/>
              <a:t>Approach</a:t>
            </a:r>
          </a:p>
        </p:txBody>
      </p:sp>
      <p:sp>
        <p:nvSpPr>
          <p:cNvPr id="25" name="TextBox 24">
            <a:extLst>
              <a:ext uri="{FF2B5EF4-FFF2-40B4-BE49-F238E27FC236}">
                <a16:creationId xmlns:a16="http://schemas.microsoft.com/office/drawing/2014/main" id="{47D6FA3C-4B78-4546-8957-1553F63CD4FA}"/>
              </a:ext>
            </a:extLst>
          </p:cNvPr>
          <p:cNvSpPr txBox="1"/>
          <p:nvPr/>
        </p:nvSpPr>
        <p:spPr>
          <a:xfrm>
            <a:off x="777177" y="1049614"/>
            <a:ext cx="1092041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Record linkage on AMS and W-S frames prior to sampling</a:t>
            </a:r>
          </a:p>
          <a:p>
            <a:pPr marL="285750" indent="-285750">
              <a:buFont typeface="Arial" panose="020B0604020202020204" pitchFamily="34" charset="0"/>
              <a:buChar char="•"/>
            </a:pPr>
            <a:r>
              <a:rPr lang="en-US" sz="2800" dirty="0"/>
              <a:t>Have more information than in traditional capture-recapture studies</a:t>
            </a:r>
          </a:p>
          <a:p>
            <a:pPr marL="285750" indent="-285750">
              <a:buFont typeface="Arial" panose="020B0604020202020204" pitchFamily="34" charset="0"/>
              <a:buChar char="•"/>
            </a:pPr>
            <a:r>
              <a:rPr lang="en-US" sz="2800" b="1" dirty="0">
                <a:solidFill>
                  <a:srgbClr val="FF0000"/>
                </a:solidFill>
              </a:rPr>
              <a:t>Stratify the sample by (1) only AMS frame, (2) only W-S frame, and (3) both AMS and W-frames</a:t>
            </a:r>
            <a:endParaRPr lang="en-US" sz="2800" dirty="0"/>
          </a:p>
        </p:txBody>
      </p:sp>
      <p:grpSp>
        <p:nvGrpSpPr>
          <p:cNvPr id="16" name="Group 15">
            <a:extLst>
              <a:ext uri="{FF2B5EF4-FFF2-40B4-BE49-F238E27FC236}">
                <a16:creationId xmlns:a16="http://schemas.microsoft.com/office/drawing/2014/main" id="{3E147996-D4C0-4346-97B1-DE8658ED1020}"/>
              </a:ext>
            </a:extLst>
          </p:cNvPr>
          <p:cNvGrpSpPr/>
          <p:nvPr/>
        </p:nvGrpSpPr>
        <p:grpSpPr>
          <a:xfrm>
            <a:off x="3534870" y="3063968"/>
            <a:ext cx="5003367" cy="2662680"/>
            <a:chOff x="6882078" y="3109496"/>
            <a:chExt cx="5003367" cy="2662680"/>
          </a:xfrm>
        </p:grpSpPr>
        <p:sp>
          <p:nvSpPr>
            <p:cNvPr id="15" name="Oval 14">
              <a:extLst>
                <a:ext uri="{FF2B5EF4-FFF2-40B4-BE49-F238E27FC236}">
                  <a16:creationId xmlns:a16="http://schemas.microsoft.com/office/drawing/2014/main" id="{5D49D5FA-BF63-47A4-B058-8E2DDFE16CE5}"/>
                </a:ext>
              </a:extLst>
            </p:cNvPr>
            <p:cNvSpPr/>
            <p:nvPr/>
          </p:nvSpPr>
          <p:spPr>
            <a:xfrm>
              <a:off x="6882078" y="3699546"/>
              <a:ext cx="3407336" cy="2072630"/>
            </a:xfrm>
            <a:prstGeom prst="ellipse">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ectangle: Rounded Corners 16">
              <a:extLst>
                <a:ext uri="{FF2B5EF4-FFF2-40B4-BE49-F238E27FC236}">
                  <a16:creationId xmlns:a16="http://schemas.microsoft.com/office/drawing/2014/main" id="{F6EA3AFE-ABB0-41C0-B0D6-932727913769}"/>
                </a:ext>
              </a:extLst>
            </p:cNvPr>
            <p:cNvSpPr/>
            <p:nvPr/>
          </p:nvSpPr>
          <p:spPr>
            <a:xfrm>
              <a:off x="8754570" y="3716272"/>
              <a:ext cx="3130875" cy="2055904"/>
            </a:xfrm>
            <a:prstGeom prst="roundRect">
              <a:avLst/>
            </a:prstGeom>
            <a:solidFill>
              <a:schemeClr val="accent2">
                <a:lumMod val="60000"/>
                <a:lumOff val="4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Content Placeholder 2">
              <a:extLst>
                <a:ext uri="{FF2B5EF4-FFF2-40B4-BE49-F238E27FC236}">
                  <a16:creationId xmlns:a16="http://schemas.microsoft.com/office/drawing/2014/main" id="{9D7173D9-41DE-4D5C-BAA2-EA32E0000722}"/>
                </a:ext>
              </a:extLst>
            </p:cNvPr>
            <p:cNvSpPr txBox="1">
              <a:spLocks/>
            </p:cNvSpPr>
            <p:nvPr/>
          </p:nvSpPr>
          <p:spPr>
            <a:xfrm>
              <a:off x="8748726" y="4153392"/>
              <a:ext cx="1469264" cy="11442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dirty="0"/>
                <a:t>Sample from AMS and W-S overlap</a:t>
              </a:r>
            </a:p>
          </p:txBody>
        </p:sp>
        <p:sp>
          <p:nvSpPr>
            <p:cNvPr id="7" name="TextBox 6">
              <a:extLst>
                <a:ext uri="{FF2B5EF4-FFF2-40B4-BE49-F238E27FC236}">
                  <a16:creationId xmlns:a16="http://schemas.microsoft.com/office/drawing/2014/main" id="{D0AC457A-2CC0-4864-BE06-69F5B214289B}"/>
                </a:ext>
              </a:extLst>
            </p:cNvPr>
            <p:cNvSpPr txBox="1"/>
            <p:nvPr/>
          </p:nvSpPr>
          <p:spPr>
            <a:xfrm>
              <a:off x="7581877" y="4153392"/>
              <a:ext cx="1116043" cy="923330"/>
            </a:xfrm>
            <a:prstGeom prst="rect">
              <a:avLst/>
            </a:prstGeom>
            <a:noFill/>
          </p:spPr>
          <p:txBody>
            <a:bodyPr wrap="square" rtlCol="0">
              <a:spAutoFit/>
            </a:bodyPr>
            <a:lstStyle/>
            <a:p>
              <a:pPr algn="ctr"/>
              <a:r>
                <a:rPr lang="en-US" dirty="0">
                  <a:solidFill>
                    <a:schemeClr val="tx1"/>
                  </a:solidFill>
                </a:rPr>
                <a:t>Sample from AMS only</a:t>
              </a:r>
            </a:p>
          </p:txBody>
        </p:sp>
        <p:sp>
          <p:nvSpPr>
            <p:cNvPr id="28" name="TextBox 27">
              <a:extLst>
                <a:ext uri="{FF2B5EF4-FFF2-40B4-BE49-F238E27FC236}">
                  <a16:creationId xmlns:a16="http://schemas.microsoft.com/office/drawing/2014/main" id="{1012B14C-6D97-4395-B302-CD0880A4CE12}"/>
                </a:ext>
              </a:extLst>
            </p:cNvPr>
            <p:cNvSpPr txBox="1"/>
            <p:nvPr/>
          </p:nvSpPr>
          <p:spPr>
            <a:xfrm>
              <a:off x="10350601" y="4127112"/>
              <a:ext cx="1116043" cy="923330"/>
            </a:xfrm>
            <a:prstGeom prst="rect">
              <a:avLst/>
            </a:prstGeom>
            <a:noFill/>
          </p:spPr>
          <p:txBody>
            <a:bodyPr wrap="square" rtlCol="0">
              <a:spAutoFit/>
            </a:bodyPr>
            <a:lstStyle/>
            <a:p>
              <a:pPr algn="ctr"/>
              <a:r>
                <a:rPr lang="en-US" dirty="0">
                  <a:solidFill>
                    <a:schemeClr val="tx1"/>
                  </a:solidFill>
                </a:rPr>
                <a:t>Sample from W-S only</a:t>
              </a:r>
            </a:p>
          </p:txBody>
        </p:sp>
        <p:sp>
          <p:nvSpPr>
            <p:cNvPr id="29" name="Content Placeholder 2">
              <a:extLst>
                <a:ext uri="{FF2B5EF4-FFF2-40B4-BE49-F238E27FC236}">
                  <a16:creationId xmlns:a16="http://schemas.microsoft.com/office/drawing/2014/main" id="{EDBE879A-8493-4A24-BFA6-E5264F7D8E75}"/>
                </a:ext>
              </a:extLst>
            </p:cNvPr>
            <p:cNvSpPr txBox="1">
              <a:spLocks/>
            </p:cNvSpPr>
            <p:nvPr/>
          </p:nvSpPr>
          <p:spPr>
            <a:xfrm>
              <a:off x="8149588" y="3109496"/>
              <a:ext cx="2967038" cy="6715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t>Stratify by Frame</a:t>
              </a:r>
            </a:p>
          </p:txBody>
        </p:sp>
      </p:grpSp>
      <p:pic>
        <p:nvPicPr>
          <p:cNvPr id="5" name="Audio 4">
            <a:hlinkClick r:id="" action="ppaction://media"/>
            <a:extLst>
              <a:ext uri="{FF2B5EF4-FFF2-40B4-BE49-F238E27FC236}">
                <a16:creationId xmlns:a16="http://schemas.microsoft.com/office/drawing/2014/main" id="{06C252F8-7E22-4F52-BD02-12B7F32C6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2338894"/>
      </p:ext>
    </p:extLst>
  </p:cSld>
  <p:clrMapOvr>
    <a:masterClrMapping/>
  </p:clrMapOvr>
  <mc:AlternateContent xmlns:mc="http://schemas.openxmlformats.org/markup-compatibility/2006">
    <mc:Choice xmlns:p14="http://schemas.microsoft.com/office/powerpoint/2010/main" Requires="p14">
      <p:transition spd="slow" p14:dur="2000" advTm="41215"/>
    </mc:Choice>
    <mc:Fallback>
      <p:transition spd="slow" advTm="4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5622</TotalTime>
  <Words>3712</Words>
  <Application>Microsoft Office PowerPoint</Application>
  <PresentationFormat>Widescreen</PresentationFormat>
  <Paragraphs>442</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 Math</vt:lpstr>
      <vt:lpstr>Times New Roman</vt:lpstr>
      <vt:lpstr>14_Custom Design</vt:lpstr>
      <vt:lpstr>Progress in the Use of Web-Scraped List Frames and Capture-Recapture Methods:  Insights from a National Farmers Markets Managers Survey</vt:lpstr>
      <vt:lpstr>Outline</vt:lpstr>
      <vt:lpstr>National Farmers Market Manager Survey (NFMMS)</vt:lpstr>
      <vt:lpstr>Agricultural Marketing Service (AMS) National Farmers Market Directory</vt:lpstr>
      <vt:lpstr>Agricultural Marketing Service (AMS)  List Frame</vt:lpstr>
      <vt:lpstr>W-S List Frame</vt:lpstr>
      <vt:lpstr>Individual Frame Characteristics</vt:lpstr>
      <vt:lpstr>Capture-Recapture</vt:lpstr>
      <vt:lpstr>2019 NFMMS Overlapped Frame Design</vt:lpstr>
      <vt:lpstr>Overlapped Frame Characteristics</vt:lpstr>
      <vt:lpstr>Sample Design</vt:lpstr>
      <vt:lpstr>Sample Characteristics</vt:lpstr>
      <vt:lpstr>Adjusting for Coverage</vt:lpstr>
      <vt:lpstr>Composite Estimator</vt:lpstr>
      <vt:lpstr>Composite and Published Farm Number</vt:lpstr>
      <vt:lpstr>Discussion</vt:lpstr>
      <vt:lpstr>Further Research</vt:lpstr>
      <vt:lpstr>Further Research</vt:lpstr>
      <vt:lpstr>Presentation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in the Use of Web-Scraped List Frames and Capture-Recapture Methods: _x000b_Insights from a National Farmers Markets Managers Survey</dc:title>
  <dc:creator>Jacobsen, Michael - REE-NASS, Washington, DC</dc:creator>
  <cp:lastModifiedBy>Jacobsen, Michael - REE-NASS, Washington, DC</cp:lastModifiedBy>
  <cp:revision>205</cp:revision>
  <dcterms:created xsi:type="dcterms:W3CDTF">2021-08-26T12:32:57Z</dcterms:created>
  <dcterms:modified xsi:type="dcterms:W3CDTF">2021-10-25T16:14:43Z</dcterms:modified>
</cp:coreProperties>
</file>