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5"/>
  </p:notesMasterIdLst>
  <p:sldIdLst>
    <p:sldId id="428" r:id="rId3"/>
    <p:sldId id="573" r:id="rId4"/>
    <p:sldId id="589" r:id="rId5"/>
    <p:sldId id="274" r:id="rId6"/>
    <p:sldId id="593" r:id="rId7"/>
    <p:sldId id="594" r:id="rId8"/>
    <p:sldId id="595" r:id="rId9"/>
    <p:sldId id="290" r:id="rId10"/>
    <p:sldId id="574" r:id="rId11"/>
    <p:sldId id="575" r:id="rId12"/>
    <p:sldId id="577" r:id="rId13"/>
    <p:sldId id="583" r:id="rId14"/>
    <p:sldId id="576" r:id="rId15"/>
    <p:sldId id="579" r:id="rId16"/>
    <p:sldId id="580" r:id="rId17"/>
    <p:sldId id="582" r:id="rId18"/>
    <p:sldId id="584" r:id="rId19"/>
    <p:sldId id="590" r:id="rId20"/>
    <p:sldId id="588" r:id="rId21"/>
    <p:sldId id="587" r:id="rId22"/>
    <p:sldId id="591" r:id="rId23"/>
    <p:sldId id="5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41EB6-36A3-4228-9D56-778F6E48F3B3}" v="343" dt="2021-10-27T01:06:2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412" autoAdjust="0"/>
  </p:normalViewPr>
  <p:slideViewPr>
    <p:cSldViewPr snapToGrid="0">
      <p:cViewPr varScale="1">
        <p:scale>
          <a:sx n="70" d="100"/>
          <a:sy n="70" d="100"/>
        </p:scale>
        <p:origin x="1166"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Lin - REE-ERS, Kansas City, MO" userId="b93099a0-f1ce-4f4e-a302-ecf3e75239ad" providerId="ADAL" clId="{CB2524C0-EEE1-4223-ACE4-62826745D102}"/>
    <pc:docChg chg="custSel modSld">
      <pc:chgData name="Wang, Lin - REE-ERS, Kansas City, MO" userId="b93099a0-f1ce-4f4e-a302-ecf3e75239ad" providerId="ADAL" clId="{CB2524C0-EEE1-4223-ACE4-62826745D102}" dt="2021-10-27T02:40:49.393" v="21" actId="478"/>
      <pc:docMkLst>
        <pc:docMk/>
      </pc:docMkLst>
      <pc:sldChg chg="delSp mod delAnim">
        <pc:chgData name="Wang, Lin - REE-ERS, Kansas City, MO" userId="b93099a0-f1ce-4f4e-a302-ecf3e75239ad" providerId="ADAL" clId="{CB2524C0-EEE1-4223-ACE4-62826745D102}" dt="2021-10-27T02:37:36.374" v="3" actId="478"/>
        <pc:sldMkLst>
          <pc:docMk/>
          <pc:sldMk cId="620554988" sldId="274"/>
        </pc:sldMkLst>
        <pc:picChg chg="del">
          <ac:chgData name="Wang, Lin - REE-ERS, Kansas City, MO" userId="b93099a0-f1ce-4f4e-a302-ecf3e75239ad" providerId="ADAL" clId="{CB2524C0-EEE1-4223-ACE4-62826745D102}" dt="2021-10-27T02:37:36.374" v="3" actId="478"/>
          <ac:picMkLst>
            <pc:docMk/>
            <pc:sldMk cId="620554988" sldId="274"/>
            <ac:picMk id="48" creationId="{A41F0A09-E8C9-4CD1-9959-817AD80CF487}"/>
          </ac:picMkLst>
        </pc:picChg>
      </pc:sldChg>
      <pc:sldChg chg="delSp mod delAnim">
        <pc:chgData name="Wang, Lin - REE-ERS, Kansas City, MO" userId="b93099a0-f1ce-4f4e-a302-ecf3e75239ad" providerId="ADAL" clId="{CB2524C0-EEE1-4223-ACE4-62826745D102}" dt="2021-10-27T02:38:31.341" v="7" actId="478"/>
        <pc:sldMkLst>
          <pc:docMk/>
          <pc:sldMk cId="3210033216" sldId="290"/>
        </pc:sldMkLst>
        <pc:picChg chg="del">
          <ac:chgData name="Wang, Lin - REE-ERS, Kansas City, MO" userId="b93099a0-f1ce-4f4e-a302-ecf3e75239ad" providerId="ADAL" clId="{CB2524C0-EEE1-4223-ACE4-62826745D102}" dt="2021-10-27T02:38:31.341" v="7" actId="478"/>
          <ac:picMkLst>
            <pc:docMk/>
            <pc:sldMk cId="3210033216" sldId="290"/>
            <ac:picMk id="36" creationId="{AADF0D65-EE22-445C-903D-FDF1D32AF18A}"/>
          </ac:picMkLst>
        </pc:picChg>
      </pc:sldChg>
      <pc:sldChg chg="delSp mod delAnim">
        <pc:chgData name="Wang, Lin - REE-ERS, Kansas City, MO" userId="b93099a0-f1ce-4f4e-a302-ecf3e75239ad" providerId="ADAL" clId="{CB2524C0-EEE1-4223-ACE4-62826745D102}" dt="2021-10-27T02:37:05.280" v="0" actId="478"/>
        <pc:sldMkLst>
          <pc:docMk/>
          <pc:sldMk cId="1382559651" sldId="428"/>
        </pc:sldMkLst>
        <pc:picChg chg="del">
          <ac:chgData name="Wang, Lin - REE-ERS, Kansas City, MO" userId="b93099a0-f1ce-4f4e-a302-ecf3e75239ad" providerId="ADAL" clId="{CB2524C0-EEE1-4223-ACE4-62826745D102}" dt="2021-10-27T02:37:05.280" v="0" actId="478"/>
          <ac:picMkLst>
            <pc:docMk/>
            <pc:sldMk cId="1382559651" sldId="428"/>
            <ac:picMk id="14" creationId="{49EFF8B0-0C9B-4450-B060-5056F87E064E}"/>
          </ac:picMkLst>
        </pc:picChg>
      </pc:sldChg>
      <pc:sldChg chg="delSp mod delAnim">
        <pc:chgData name="Wang, Lin - REE-ERS, Kansas City, MO" userId="b93099a0-f1ce-4f4e-a302-ecf3e75239ad" providerId="ADAL" clId="{CB2524C0-EEE1-4223-ACE4-62826745D102}" dt="2021-10-27T02:37:16.408" v="1" actId="478"/>
        <pc:sldMkLst>
          <pc:docMk/>
          <pc:sldMk cId="940380244" sldId="573"/>
        </pc:sldMkLst>
        <pc:picChg chg="del">
          <ac:chgData name="Wang, Lin - REE-ERS, Kansas City, MO" userId="b93099a0-f1ce-4f4e-a302-ecf3e75239ad" providerId="ADAL" clId="{CB2524C0-EEE1-4223-ACE4-62826745D102}" dt="2021-10-27T02:37:16.408" v="1" actId="478"/>
          <ac:picMkLst>
            <pc:docMk/>
            <pc:sldMk cId="940380244" sldId="573"/>
            <ac:picMk id="17" creationId="{14A449AF-756E-4B81-86DD-A0F7800A56A7}"/>
          </ac:picMkLst>
        </pc:picChg>
      </pc:sldChg>
      <pc:sldChg chg="delSp mod delAnim">
        <pc:chgData name="Wang, Lin - REE-ERS, Kansas City, MO" userId="b93099a0-f1ce-4f4e-a302-ecf3e75239ad" providerId="ADAL" clId="{CB2524C0-EEE1-4223-ACE4-62826745D102}" dt="2021-10-27T02:38:45.181" v="8" actId="478"/>
        <pc:sldMkLst>
          <pc:docMk/>
          <pc:sldMk cId="1170984648" sldId="574"/>
        </pc:sldMkLst>
        <pc:picChg chg="del">
          <ac:chgData name="Wang, Lin - REE-ERS, Kansas City, MO" userId="b93099a0-f1ce-4f4e-a302-ecf3e75239ad" providerId="ADAL" clId="{CB2524C0-EEE1-4223-ACE4-62826745D102}" dt="2021-10-27T02:38:45.181" v="8" actId="478"/>
          <ac:picMkLst>
            <pc:docMk/>
            <pc:sldMk cId="1170984648" sldId="574"/>
            <ac:picMk id="39" creationId="{2C04DA90-9EB8-49A5-A14C-E00BAA3BC082}"/>
          </ac:picMkLst>
        </pc:picChg>
      </pc:sldChg>
      <pc:sldChg chg="delSp mod delAnim">
        <pc:chgData name="Wang, Lin - REE-ERS, Kansas City, MO" userId="b93099a0-f1ce-4f4e-a302-ecf3e75239ad" providerId="ADAL" clId="{CB2524C0-EEE1-4223-ACE4-62826745D102}" dt="2021-10-27T02:38:56.231" v="9" actId="478"/>
        <pc:sldMkLst>
          <pc:docMk/>
          <pc:sldMk cId="370977400" sldId="575"/>
        </pc:sldMkLst>
        <pc:picChg chg="del">
          <ac:chgData name="Wang, Lin - REE-ERS, Kansas City, MO" userId="b93099a0-f1ce-4f4e-a302-ecf3e75239ad" providerId="ADAL" clId="{CB2524C0-EEE1-4223-ACE4-62826745D102}" dt="2021-10-27T02:38:56.231" v="9" actId="478"/>
          <ac:picMkLst>
            <pc:docMk/>
            <pc:sldMk cId="370977400" sldId="575"/>
            <ac:picMk id="25" creationId="{E4B40591-DDBE-471A-AF08-30DA06683A8F}"/>
          </ac:picMkLst>
        </pc:picChg>
      </pc:sldChg>
      <pc:sldChg chg="delSp mod delAnim">
        <pc:chgData name="Wang, Lin - REE-ERS, Kansas City, MO" userId="b93099a0-f1ce-4f4e-a302-ecf3e75239ad" providerId="ADAL" clId="{CB2524C0-EEE1-4223-ACE4-62826745D102}" dt="2021-10-27T02:39:26.401" v="12" actId="478"/>
        <pc:sldMkLst>
          <pc:docMk/>
          <pc:sldMk cId="1763152837" sldId="576"/>
        </pc:sldMkLst>
        <pc:picChg chg="del">
          <ac:chgData name="Wang, Lin - REE-ERS, Kansas City, MO" userId="b93099a0-f1ce-4f4e-a302-ecf3e75239ad" providerId="ADAL" clId="{CB2524C0-EEE1-4223-ACE4-62826745D102}" dt="2021-10-27T02:39:26.401" v="12" actId="478"/>
          <ac:picMkLst>
            <pc:docMk/>
            <pc:sldMk cId="1763152837" sldId="576"/>
            <ac:picMk id="9" creationId="{85657827-6453-4661-955A-15943F25798E}"/>
          </ac:picMkLst>
        </pc:picChg>
      </pc:sldChg>
      <pc:sldChg chg="delSp mod delAnim">
        <pc:chgData name="Wang, Lin - REE-ERS, Kansas City, MO" userId="b93099a0-f1ce-4f4e-a302-ecf3e75239ad" providerId="ADAL" clId="{CB2524C0-EEE1-4223-ACE4-62826745D102}" dt="2021-10-27T02:39:07.617" v="10" actId="478"/>
        <pc:sldMkLst>
          <pc:docMk/>
          <pc:sldMk cId="1054424850" sldId="577"/>
        </pc:sldMkLst>
        <pc:picChg chg="del">
          <ac:chgData name="Wang, Lin - REE-ERS, Kansas City, MO" userId="b93099a0-f1ce-4f4e-a302-ecf3e75239ad" providerId="ADAL" clId="{CB2524C0-EEE1-4223-ACE4-62826745D102}" dt="2021-10-27T02:39:07.617" v="10" actId="478"/>
          <ac:picMkLst>
            <pc:docMk/>
            <pc:sldMk cId="1054424850" sldId="577"/>
            <ac:picMk id="75" creationId="{1D3CB4F8-EFF5-4971-96A4-028D2750E8C2}"/>
          </ac:picMkLst>
        </pc:picChg>
      </pc:sldChg>
      <pc:sldChg chg="delSp mod delAnim">
        <pc:chgData name="Wang, Lin - REE-ERS, Kansas City, MO" userId="b93099a0-f1ce-4f4e-a302-ecf3e75239ad" providerId="ADAL" clId="{CB2524C0-EEE1-4223-ACE4-62826745D102}" dt="2021-10-27T02:39:34.226" v="13" actId="478"/>
        <pc:sldMkLst>
          <pc:docMk/>
          <pc:sldMk cId="1428693519" sldId="579"/>
        </pc:sldMkLst>
        <pc:picChg chg="del">
          <ac:chgData name="Wang, Lin - REE-ERS, Kansas City, MO" userId="b93099a0-f1ce-4f4e-a302-ecf3e75239ad" providerId="ADAL" clId="{CB2524C0-EEE1-4223-ACE4-62826745D102}" dt="2021-10-27T02:39:34.226" v="13" actId="478"/>
          <ac:picMkLst>
            <pc:docMk/>
            <pc:sldMk cId="1428693519" sldId="579"/>
            <ac:picMk id="11" creationId="{6AAAC71B-A850-428D-B78A-44A352E42C9E}"/>
          </ac:picMkLst>
        </pc:picChg>
      </pc:sldChg>
      <pc:sldChg chg="delSp mod delAnim">
        <pc:chgData name="Wang, Lin - REE-ERS, Kansas City, MO" userId="b93099a0-f1ce-4f4e-a302-ecf3e75239ad" providerId="ADAL" clId="{CB2524C0-EEE1-4223-ACE4-62826745D102}" dt="2021-10-27T02:39:44.791" v="14" actId="478"/>
        <pc:sldMkLst>
          <pc:docMk/>
          <pc:sldMk cId="802245798" sldId="580"/>
        </pc:sldMkLst>
        <pc:picChg chg="del">
          <ac:chgData name="Wang, Lin - REE-ERS, Kansas City, MO" userId="b93099a0-f1ce-4f4e-a302-ecf3e75239ad" providerId="ADAL" clId="{CB2524C0-EEE1-4223-ACE4-62826745D102}" dt="2021-10-27T02:39:44.791" v="14" actId="478"/>
          <ac:picMkLst>
            <pc:docMk/>
            <pc:sldMk cId="802245798" sldId="580"/>
            <ac:picMk id="11" creationId="{9CE7DC7A-A564-4A1D-B05F-353A951314D1}"/>
          </ac:picMkLst>
        </pc:picChg>
      </pc:sldChg>
      <pc:sldChg chg="delSp mod delAnim">
        <pc:chgData name="Wang, Lin - REE-ERS, Kansas City, MO" userId="b93099a0-f1ce-4f4e-a302-ecf3e75239ad" providerId="ADAL" clId="{CB2524C0-EEE1-4223-ACE4-62826745D102}" dt="2021-10-27T02:39:57.201" v="15" actId="478"/>
        <pc:sldMkLst>
          <pc:docMk/>
          <pc:sldMk cId="3248637018" sldId="582"/>
        </pc:sldMkLst>
        <pc:picChg chg="del">
          <ac:chgData name="Wang, Lin - REE-ERS, Kansas City, MO" userId="b93099a0-f1ce-4f4e-a302-ecf3e75239ad" providerId="ADAL" clId="{CB2524C0-EEE1-4223-ACE4-62826745D102}" dt="2021-10-27T02:39:57.201" v="15" actId="478"/>
          <ac:picMkLst>
            <pc:docMk/>
            <pc:sldMk cId="3248637018" sldId="582"/>
            <ac:picMk id="16" creationId="{7AB9171D-12FE-4E8B-AA31-5B4CD9950467}"/>
          </ac:picMkLst>
        </pc:picChg>
      </pc:sldChg>
      <pc:sldChg chg="delSp mod delAnim">
        <pc:chgData name="Wang, Lin - REE-ERS, Kansas City, MO" userId="b93099a0-f1ce-4f4e-a302-ecf3e75239ad" providerId="ADAL" clId="{CB2524C0-EEE1-4223-ACE4-62826745D102}" dt="2021-10-27T02:39:16.927" v="11" actId="478"/>
        <pc:sldMkLst>
          <pc:docMk/>
          <pc:sldMk cId="4208773032" sldId="583"/>
        </pc:sldMkLst>
        <pc:picChg chg="del">
          <ac:chgData name="Wang, Lin - REE-ERS, Kansas City, MO" userId="b93099a0-f1ce-4f4e-a302-ecf3e75239ad" providerId="ADAL" clId="{CB2524C0-EEE1-4223-ACE4-62826745D102}" dt="2021-10-27T02:39:16.927" v="11" actId="478"/>
          <ac:picMkLst>
            <pc:docMk/>
            <pc:sldMk cId="4208773032" sldId="583"/>
            <ac:picMk id="24" creationId="{4ED06FD1-855A-468F-BB11-3086858FFF20}"/>
          </ac:picMkLst>
        </pc:picChg>
      </pc:sldChg>
      <pc:sldChg chg="delSp mod delAnim">
        <pc:chgData name="Wang, Lin - REE-ERS, Kansas City, MO" userId="b93099a0-f1ce-4f4e-a302-ecf3e75239ad" providerId="ADAL" clId="{CB2524C0-EEE1-4223-ACE4-62826745D102}" dt="2021-10-27T02:40:05.775" v="16" actId="478"/>
        <pc:sldMkLst>
          <pc:docMk/>
          <pc:sldMk cId="467107641" sldId="584"/>
        </pc:sldMkLst>
        <pc:picChg chg="del">
          <ac:chgData name="Wang, Lin - REE-ERS, Kansas City, MO" userId="b93099a0-f1ce-4f4e-a302-ecf3e75239ad" providerId="ADAL" clId="{CB2524C0-EEE1-4223-ACE4-62826745D102}" dt="2021-10-27T02:40:05.775" v="16" actId="478"/>
          <ac:picMkLst>
            <pc:docMk/>
            <pc:sldMk cId="467107641" sldId="584"/>
            <ac:picMk id="15" creationId="{3BFAA2D4-C124-45F0-84DB-9DC869071931}"/>
          </ac:picMkLst>
        </pc:picChg>
      </pc:sldChg>
      <pc:sldChg chg="delSp mod delAnim">
        <pc:chgData name="Wang, Lin - REE-ERS, Kansas City, MO" userId="b93099a0-f1ce-4f4e-a302-ecf3e75239ad" providerId="ADAL" clId="{CB2524C0-EEE1-4223-ACE4-62826745D102}" dt="2021-10-27T02:40:33.030" v="19" actId="478"/>
        <pc:sldMkLst>
          <pc:docMk/>
          <pc:sldMk cId="861323715" sldId="587"/>
        </pc:sldMkLst>
        <pc:picChg chg="del">
          <ac:chgData name="Wang, Lin - REE-ERS, Kansas City, MO" userId="b93099a0-f1ce-4f4e-a302-ecf3e75239ad" providerId="ADAL" clId="{CB2524C0-EEE1-4223-ACE4-62826745D102}" dt="2021-10-27T02:40:33.030" v="19" actId="478"/>
          <ac:picMkLst>
            <pc:docMk/>
            <pc:sldMk cId="861323715" sldId="587"/>
            <ac:picMk id="6" creationId="{6316163C-6D77-4F91-8AB6-51CB646856FC}"/>
          </ac:picMkLst>
        </pc:picChg>
      </pc:sldChg>
      <pc:sldChg chg="delSp mod delAnim">
        <pc:chgData name="Wang, Lin - REE-ERS, Kansas City, MO" userId="b93099a0-f1ce-4f4e-a302-ecf3e75239ad" providerId="ADAL" clId="{CB2524C0-EEE1-4223-ACE4-62826745D102}" dt="2021-10-27T02:40:22.646" v="18" actId="478"/>
        <pc:sldMkLst>
          <pc:docMk/>
          <pc:sldMk cId="1836790402" sldId="588"/>
        </pc:sldMkLst>
        <pc:picChg chg="del">
          <ac:chgData name="Wang, Lin - REE-ERS, Kansas City, MO" userId="b93099a0-f1ce-4f4e-a302-ecf3e75239ad" providerId="ADAL" clId="{CB2524C0-EEE1-4223-ACE4-62826745D102}" dt="2021-10-27T02:40:22.646" v="18" actId="478"/>
          <ac:picMkLst>
            <pc:docMk/>
            <pc:sldMk cId="1836790402" sldId="588"/>
            <ac:picMk id="14" creationId="{D353DF53-BFE3-4436-BF69-E063F5945F6B}"/>
          </ac:picMkLst>
        </pc:picChg>
      </pc:sldChg>
      <pc:sldChg chg="delSp mod delAnim">
        <pc:chgData name="Wang, Lin - REE-ERS, Kansas City, MO" userId="b93099a0-f1ce-4f4e-a302-ecf3e75239ad" providerId="ADAL" clId="{CB2524C0-EEE1-4223-ACE4-62826745D102}" dt="2021-10-27T02:37:28.315" v="2" actId="478"/>
        <pc:sldMkLst>
          <pc:docMk/>
          <pc:sldMk cId="135874265" sldId="589"/>
        </pc:sldMkLst>
        <pc:picChg chg="del">
          <ac:chgData name="Wang, Lin - REE-ERS, Kansas City, MO" userId="b93099a0-f1ce-4f4e-a302-ecf3e75239ad" providerId="ADAL" clId="{CB2524C0-EEE1-4223-ACE4-62826745D102}" dt="2021-10-27T02:37:28.315" v="2" actId="478"/>
          <ac:picMkLst>
            <pc:docMk/>
            <pc:sldMk cId="135874265" sldId="589"/>
            <ac:picMk id="14" creationId="{8B8879E4-6196-4BE0-AF3A-139E67A4898F}"/>
          </ac:picMkLst>
        </pc:picChg>
      </pc:sldChg>
      <pc:sldChg chg="delSp mod delAnim">
        <pc:chgData name="Wang, Lin - REE-ERS, Kansas City, MO" userId="b93099a0-f1ce-4f4e-a302-ecf3e75239ad" providerId="ADAL" clId="{CB2524C0-EEE1-4223-ACE4-62826745D102}" dt="2021-10-27T02:40:16.420" v="17" actId="478"/>
        <pc:sldMkLst>
          <pc:docMk/>
          <pc:sldMk cId="3557242130" sldId="590"/>
        </pc:sldMkLst>
        <pc:picChg chg="del">
          <ac:chgData name="Wang, Lin - REE-ERS, Kansas City, MO" userId="b93099a0-f1ce-4f4e-a302-ecf3e75239ad" providerId="ADAL" clId="{CB2524C0-EEE1-4223-ACE4-62826745D102}" dt="2021-10-27T02:40:16.420" v="17" actId="478"/>
          <ac:picMkLst>
            <pc:docMk/>
            <pc:sldMk cId="3557242130" sldId="590"/>
            <ac:picMk id="43" creationId="{21621717-66A9-4905-9B5A-CDDDD927B5F9}"/>
          </ac:picMkLst>
        </pc:picChg>
      </pc:sldChg>
      <pc:sldChg chg="delSp mod delAnim">
        <pc:chgData name="Wang, Lin - REE-ERS, Kansas City, MO" userId="b93099a0-f1ce-4f4e-a302-ecf3e75239ad" providerId="ADAL" clId="{CB2524C0-EEE1-4223-ACE4-62826745D102}" dt="2021-10-27T02:40:39.309" v="20" actId="478"/>
        <pc:sldMkLst>
          <pc:docMk/>
          <pc:sldMk cId="2279327190" sldId="591"/>
        </pc:sldMkLst>
        <pc:picChg chg="del">
          <ac:chgData name="Wang, Lin - REE-ERS, Kansas City, MO" userId="b93099a0-f1ce-4f4e-a302-ecf3e75239ad" providerId="ADAL" clId="{CB2524C0-EEE1-4223-ACE4-62826745D102}" dt="2021-10-27T02:40:39.309" v="20" actId="478"/>
          <ac:picMkLst>
            <pc:docMk/>
            <pc:sldMk cId="2279327190" sldId="591"/>
            <ac:picMk id="5" creationId="{415CDCB8-5DC6-419E-A308-1696DBF4ABB0}"/>
          </ac:picMkLst>
        </pc:picChg>
      </pc:sldChg>
      <pc:sldChg chg="delSp mod delAnim">
        <pc:chgData name="Wang, Lin - REE-ERS, Kansas City, MO" userId="b93099a0-f1ce-4f4e-a302-ecf3e75239ad" providerId="ADAL" clId="{CB2524C0-EEE1-4223-ACE4-62826745D102}" dt="2021-10-27T02:40:49.393" v="21" actId="478"/>
        <pc:sldMkLst>
          <pc:docMk/>
          <pc:sldMk cId="3458368448" sldId="592"/>
        </pc:sldMkLst>
        <pc:picChg chg="del">
          <ac:chgData name="Wang, Lin - REE-ERS, Kansas City, MO" userId="b93099a0-f1ce-4f4e-a302-ecf3e75239ad" providerId="ADAL" clId="{CB2524C0-EEE1-4223-ACE4-62826745D102}" dt="2021-10-27T02:40:49.393" v="21" actId="478"/>
          <ac:picMkLst>
            <pc:docMk/>
            <pc:sldMk cId="3458368448" sldId="592"/>
            <ac:picMk id="2" creationId="{AEF84A96-5151-49D0-948F-3473BD0F1E62}"/>
          </ac:picMkLst>
        </pc:picChg>
      </pc:sldChg>
      <pc:sldChg chg="delSp mod delAnim">
        <pc:chgData name="Wang, Lin - REE-ERS, Kansas City, MO" userId="b93099a0-f1ce-4f4e-a302-ecf3e75239ad" providerId="ADAL" clId="{CB2524C0-EEE1-4223-ACE4-62826745D102}" dt="2021-10-27T02:37:49.450" v="4" actId="478"/>
        <pc:sldMkLst>
          <pc:docMk/>
          <pc:sldMk cId="2398520887" sldId="593"/>
        </pc:sldMkLst>
        <pc:picChg chg="del">
          <ac:chgData name="Wang, Lin - REE-ERS, Kansas City, MO" userId="b93099a0-f1ce-4f4e-a302-ecf3e75239ad" providerId="ADAL" clId="{CB2524C0-EEE1-4223-ACE4-62826745D102}" dt="2021-10-27T02:37:49.450" v="4" actId="478"/>
          <ac:picMkLst>
            <pc:docMk/>
            <pc:sldMk cId="2398520887" sldId="593"/>
            <ac:picMk id="25" creationId="{B3DFBCA8-9C63-47A3-81A8-90DEAEB30B5E}"/>
          </ac:picMkLst>
        </pc:picChg>
      </pc:sldChg>
      <pc:sldChg chg="delSp mod delAnim">
        <pc:chgData name="Wang, Lin - REE-ERS, Kansas City, MO" userId="b93099a0-f1ce-4f4e-a302-ecf3e75239ad" providerId="ADAL" clId="{CB2524C0-EEE1-4223-ACE4-62826745D102}" dt="2021-10-27T02:37:57.161" v="5" actId="478"/>
        <pc:sldMkLst>
          <pc:docMk/>
          <pc:sldMk cId="2903768737" sldId="594"/>
        </pc:sldMkLst>
        <pc:picChg chg="del">
          <ac:chgData name="Wang, Lin - REE-ERS, Kansas City, MO" userId="b93099a0-f1ce-4f4e-a302-ecf3e75239ad" providerId="ADAL" clId="{CB2524C0-EEE1-4223-ACE4-62826745D102}" dt="2021-10-27T02:37:57.161" v="5" actId="478"/>
          <ac:picMkLst>
            <pc:docMk/>
            <pc:sldMk cId="2903768737" sldId="594"/>
            <ac:picMk id="24" creationId="{A5BD2DCA-3F9E-4F28-8231-89B90999FBBC}"/>
          </ac:picMkLst>
        </pc:picChg>
      </pc:sldChg>
      <pc:sldChg chg="delSp mod delAnim">
        <pc:chgData name="Wang, Lin - REE-ERS, Kansas City, MO" userId="b93099a0-f1ce-4f4e-a302-ecf3e75239ad" providerId="ADAL" clId="{CB2524C0-EEE1-4223-ACE4-62826745D102}" dt="2021-10-27T02:38:12.888" v="6" actId="478"/>
        <pc:sldMkLst>
          <pc:docMk/>
          <pc:sldMk cId="4126596793" sldId="595"/>
        </pc:sldMkLst>
        <pc:picChg chg="del">
          <ac:chgData name="Wang, Lin - REE-ERS, Kansas City, MO" userId="b93099a0-f1ce-4f4e-a302-ecf3e75239ad" providerId="ADAL" clId="{CB2524C0-EEE1-4223-ACE4-62826745D102}" dt="2021-10-27T02:38:12.888" v="6" actId="478"/>
          <ac:picMkLst>
            <pc:docMk/>
            <pc:sldMk cId="4126596793" sldId="595"/>
            <ac:picMk id="15" creationId="{086C83CF-A8ED-48ED-AB28-619AB585A2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251B4-2621-4412-B5EE-60388E2F682A}"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15BAB-8222-4299-8FDC-DB34093071EF}" type="slidenum">
              <a:rPr lang="en-US" smtClean="0"/>
              <a:t>‹#›</a:t>
            </a:fld>
            <a:endParaRPr lang="en-US"/>
          </a:p>
        </p:txBody>
      </p:sp>
    </p:spTree>
    <p:extLst>
      <p:ext uri="{BB962C8B-B14F-4D97-AF65-F5344CB8AC3E}">
        <p14:creationId xmlns:p14="http://schemas.microsoft.com/office/powerpoint/2010/main" val="3641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talk consists of three parts: </a:t>
            </a:r>
          </a:p>
          <a:p>
            <a:pPr marL="228600" indent="-228600">
              <a:buAutoNum type="arabicPeriod"/>
            </a:pPr>
            <a:r>
              <a:rPr lang="en-US" dirty="0"/>
              <a:t>High-level description of the data collection instrument, called </a:t>
            </a:r>
            <a:r>
              <a:rPr lang="en-US" dirty="0" err="1"/>
              <a:t>FoodLogger</a:t>
            </a:r>
            <a:endParaRPr lang="en-US" dirty="0"/>
          </a:p>
          <a:p>
            <a:pPr marL="228600" indent="-228600">
              <a:buAutoNum type="arabicPeriod"/>
            </a:pPr>
            <a:r>
              <a:rPr lang="en-US" dirty="0"/>
              <a:t>Then, I will go through the study design …</a:t>
            </a:r>
          </a:p>
          <a:p>
            <a:pPr marL="228600" indent="-228600">
              <a:buAutoNum type="arabicPeriod"/>
            </a:pPr>
            <a:r>
              <a:rPr lang="en-US" dirty="0"/>
              <a:t>Lastly, I will present some major findings from the evaluation</a:t>
            </a:r>
          </a:p>
        </p:txBody>
      </p:sp>
      <p:sp>
        <p:nvSpPr>
          <p:cNvPr id="4" name="Slide Number Placeholder 3"/>
          <p:cNvSpPr>
            <a:spLocks noGrp="1"/>
          </p:cNvSpPr>
          <p:nvPr>
            <p:ph type="sldNum" sz="quarter" idx="5"/>
          </p:nvPr>
        </p:nvSpPr>
        <p:spPr/>
        <p:txBody>
          <a:bodyPr/>
          <a:lstStyle/>
          <a:p>
            <a:fld id="{05D15BAB-8222-4299-8FDC-DB34093071EF}" type="slidenum">
              <a:rPr lang="en-US" smtClean="0"/>
              <a:t>2</a:t>
            </a:fld>
            <a:endParaRPr lang="en-US"/>
          </a:p>
        </p:txBody>
      </p:sp>
    </p:spTree>
    <p:extLst>
      <p:ext uri="{BB962C8B-B14F-4D97-AF65-F5344CB8AC3E}">
        <p14:creationId xmlns:p14="http://schemas.microsoft.com/office/powerpoint/2010/main" val="125748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consists of four components: </a:t>
            </a:r>
          </a:p>
          <a:p>
            <a:endParaRPr lang="en-US" dirty="0"/>
          </a:p>
          <a:p>
            <a:r>
              <a:rPr lang="en-US" dirty="0"/>
              <a:t>We will focus on the lab-based usability testing.</a:t>
            </a:r>
          </a:p>
        </p:txBody>
      </p:sp>
      <p:sp>
        <p:nvSpPr>
          <p:cNvPr id="4" name="Slide Number Placeholder 3"/>
          <p:cNvSpPr>
            <a:spLocks noGrp="1"/>
          </p:cNvSpPr>
          <p:nvPr>
            <p:ph type="sldNum" sz="quarter" idx="5"/>
          </p:nvPr>
        </p:nvSpPr>
        <p:spPr/>
        <p:txBody>
          <a:bodyPr/>
          <a:lstStyle/>
          <a:p>
            <a:fld id="{05D15BAB-8222-4299-8FDC-DB34093071EF}" type="slidenum">
              <a:rPr lang="en-US" smtClean="0"/>
              <a:t>11</a:t>
            </a:fld>
            <a:endParaRPr lang="en-US"/>
          </a:p>
        </p:txBody>
      </p:sp>
    </p:spTree>
    <p:extLst>
      <p:ext uri="{BB962C8B-B14F-4D97-AF65-F5344CB8AC3E}">
        <p14:creationId xmlns:p14="http://schemas.microsoft.com/office/powerpoint/2010/main" val="291910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the lab-based usability testing.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15BAB-8222-4299-8FDC-DB3409307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critical task refers to a task such that failure to complete it will result in measurement errors</a:t>
            </a:r>
          </a:p>
          <a:p>
            <a:endParaRPr lang="en-US" dirty="0"/>
          </a:p>
          <a:p>
            <a:r>
              <a:rPr lang="en-US" dirty="0"/>
              <a:t>5. In terms of where the food is usually consumed.</a:t>
            </a:r>
          </a:p>
        </p:txBody>
      </p:sp>
      <p:sp>
        <p:nvSpPr>
          <p:cNvPr id="4" name="Slide Number Placeholder 3"/>
          <p:cNvSpPr>
            <a:spLocks noGrp="1"/>
          </p:cNvSpPr>
          <p:nvPr>
            <p:ph type="sldNum" sz="quarter" idx="5"/>
          </p:nvPr>
        </p:nvSpPr>
        <p:spPr/>
        <p:txBody>
          <a:bodyPr/>
          <a:lstStyle/>
          <a:p>
            <a:fld id="{05D15BAB-8222-4299-8FDC-DB34093071EF}" type="slidenum">
              <a:rPr lang="en-US" smtClean="0"/>
              <a:t>13</a:t>
            </a:fld>
            <a:endParaRPr lang="en-US"/>
          </a:p>
        </p:txBody>
      </p:sp>
    </p:spTree>
    <p:extLst>
      <p:ext uri="{BB962C8B-B14F-4D97-AF65-F5344CB8AC3E}">
        <p14:creationId xmlns:p14="http://schemas.microsoft.com/office/powerpoint/2010/main" val="395485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15BAB-8222-4299-8FDC-DB34093071EF}" type="slidenum">
              <a:rPr lang="en-US" smtClean="0"/>
              <a:t>15</a:t>
            </a:fld>
            <a:endParaRPr lang="en-US"/>
          </a:p>
        </p:txBody>
      </p:sp>
    </p:spTree>
    <p:extLst>
      <p:ext uri="{BB962C8B-B14F-4D97-AF65-F5344CB8AC3E}">
        <p14:creationId xmlns:p14="http://schemas.microsoft.com/office/powerpoint/2010/main" val="129868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essence, HAFH</a:t>
            </a:r>
          </a:p>
          <a:p>
            <a:endParaRPr lang="en-US" dirty="0"/>
          </a:p>
          <a:p>
            <a:r>
              <a:rPr lang="en-US" dirty="0"/>
              <a:t>Four scenarios depending on how the meal is paid and who is reporting.</a:t>
            </a:r>
          </a:p>
        </p:txBody>
      </p:sp>
      <p:sp>
        <p:nvSpPr>
          <p:cNvPr id="4" name="Slide Number Placeholder 3"/>
          <p:cNvSpPr>
            <a:spLocks noGrp="1"/>
          </p:cNvSpPr>
          <p:nvPr>
            <p:ph type="sldNum" sz="quarter" idx="5"/>
          </p:nvPr>
        </p:nvSpPr>
        <p:spPr/>
        <p:txBody>
          <a:bodyPr/>
          <a:lstStyle/>
          <a:p>
            <a:fld id="{05D15BAB-8222-4299-8FDC-DB34093071EF}" type="slidenum">
              <a:rPr lang="en-US" smtClean="0"/>
              <a:t>16</a:t>
            </a:fld>
            <a:endParaRPr lang="en-US"/>
          </a:p>
        </p:txBody>
      </p:sp>
    </p:spTree>
    <p:extLst>
      <p:ext uri="{BB962C8B-B14F-4D97-AF65-F5344CB8AC3E}">
        <p14:creationId xmlns:p14="http://schemas.microsoft.com/office/powerpoint/2010/main" val="286075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name entry: text, barcode, PLU = </a:t>
            </a:r>
            <a:r>
              <a:rPr lang="en-US"/>
              <a:t>Price Look-Up code</a:t>
            </a:r>
            <a:endParaRPr lang="en-US" dirty="0"/>
          </a:p>
        </p:txBody>
      </p:sp>
      <p:sp>
        <p:nvSpPr>
          <p:cNvPr id="4" name="Slide Number Placeholder 3"/>
          <p:cNvSpPr>
            <a:spLocks noGrp="1"/>
          </p:cNvSpPr>
          <p:nvPr>
            <p:ph type="sldNum" sz="quarter" idx="5"/>
          </p:nvPr>
        </p:nvSpPr>
        <p:spPr/>
        <p:txBody>
          <a:bodyPr/>
          <a:lstStyle/>
          <a:p>
            <a:fld id="{05D15BAB-8222-4299-8FDC-DB34093071EF}" type="slidenum">
              <a:rPr lang="en-US" smtClean="0"/>
              <a:t>17</a:t>
            </a:fld>
            <a:endParaRPr lang="en-US"/>
          </a:p>
        </p:txBody>
      </p:sp>
    </p:spTree>
    <p:extLst>
      <p:ext uri="{BB962C8B-B14F-4D97-AF65-F5344CB8AC3E}">
        <p14:creationId xmlns:p14="http://schemas.microsoft.com/office/powerpoint/2010/main" val="2962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15BAB-8222-4299-8FDC-DB3409307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Responses to a briefing questions.</a:t>
            </a:r>
          </a:p>
          <a:p>
            <a:endParaRPr lang="en-US" dirty="0"/>
          </a:p>
          <a:p>
            <a:r>
              <a:rPr lang="en-US"/>
              <a:t>Consistency </a:t>
            </a:r>
            <a:r>
              <a:rPr lang="en-US" dirty="0"/>
              <a:t>in results pattern between lab and 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15BAB-8222-4299-8FDC-DB3409307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94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15BAB-8222-4299-8FDC-DB34093071EF}" type="slidenum">
              <a:rPr lang="en-US" smtClean="0"/>
              <a:t>21</a:t>
            </a:fld>
            <a:endParaRPr lang="en-US"/>
          </a:p>
        </p:txBody>
      </p:sp>
    </p:spTree>
    <p:extLst>
      <p:ext uri="{BB962C8B-B14F-4D97-AF65-F5344CB8AC3E}">
        <p14:creationId xmlns:p14="http://schemas.microsoft.com/office/powerpoint/2010/main" val="181793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15BAB-8222-4299-8FDC-DB3409307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50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what is </a:t>
            </a:r>
            <a:r>
              <a:rPr lang="en-US" dirty="0" err="1"/>
              <a:t>FoodLogger</a:t>
            </a:r>
            <a:r>
              <a:rPr lang="en-US" dirty="0"/>
              <a:t>? </a:t>
            </a:r>
          </a:p>
        </p:txBody>
      </p:sp>
      <p:sp>
        <p:nvSpPr>
          <p:cNvPr id="4" name="Slide Number Placeholder 3"/>
          <p:cNvSpPr>
            <a:spLocks noGrp="1"/>
          </p:cNvSpPr>
          <p:nvPr>
            <p:ph type="sldNum" sz="quarter" idx="5"/>
          </p:nvPr>
        </p:nvSpPr>
        <p:spPr/>
        <p:txBody>
          <a:bodyPr/>
          <a:lstStyle/>
          <a:p>
            <a:fld id="{05D15BAB-8222-4299-8FDC-DB34093071EF}" type="slidenum">
              <a:rPr lang="en-US" smtClean="0"/>
              <a:t>3</a:t>
            </a:fld>
            <a:endParaRPr lang="en-US"/>
          </a:p>
        </p:txBody>
      </p:sp>
    </p:spTree>
    <p:extLst>
      <p:ext uri="{BB962C8B-B14F-4D97-AF65-F5344CB8AC3E}">
        <p14:creationId xmlns:p14="http://schemas.microsoft.com/office/powerpoint/2010/main" val="200657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period -&gt; seven days.</a:t>
            </a:r>
          </a:p>
          <a:p>
            <a:r>
              <a:rPr lang="en-US" dirty="0"/>
              <a:t>Respondent’s state: in motion or in stop</a:t>
            </a:r>
          </a:p>
          <a:p>
            <a:r>
              <a:rPr lang="en-US" dirty="0"/>
              <a:t>Food acquisition can take place only in stop.</a:t>
            </a:r>
          </a:p>
          <a:p>
            <a:r>
              <a:rPr lang="en-US" dirty="0"/>
              <a:t>1 food acquisition = a food event</a:t>
            </a:r>
          </a:p>
          <a:p>
            <a:r>
              <a:rPr lang="en-US" dirty="0"/>
              <a:t>A food event = aggregation of food items</a:t>
            </a:r>
          </a:p>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a:p>
        </p:txBody>
      </p:sp>
    </p:spTree>
    <p:extLst>
      <p:ext uri="{BB962C8B-B14F-4D97-AF65-F5344CB8AC3E}">
        <p14:creationId xmlns:p14="http://schemas.microsoft.com/office/powerpoint/2010/main" val="257161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period -&gt; seven days.</a:t>
            </a:r>
          </a:p>
          <a:p>
            <a:r>
              <a:rPr lang="en-US" dirty="0"/>
              <a:t>Respondent’s state: in motion or in stop</a:t>
            </a:r>
          </a:p>
          <a:p>
            <a:r>
              <a:rPr lang="en-US" dirty="0"/>
              <a:t>Food acquisition can take place only in stop.</a:t>
            </a:r>
          </a:p>
          <a:p>
            <a:r>
              <a:rPr lang="en-US" dirty="0"/>
              <a:t>1 food acquisition = a food event</a:t>
            </a:r>
          </a:p>
          <a:p>
            <a:r>
              <a:rPr lang="en-US" dirty="0"/>
              <a:t>A food event = aggregation of food items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17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period -&gt; seven days.</a:t>
            </a:r>
          </a:p>
          <a:p>
            <a:r>
              <a:rPr lang="en-US" dirty="0"/>
              <a:t>Respondent’s state: in motion or in stop</a:t>
            </a:r>
          </a:p>
          <a:p>
            <a:r>
              <a:rPr lang="en-US" dirty="0"/>
              <a:t>Food acquisition can take place only in stop.</a:t>
            </a:r>
          </a:p>
          <a:p>
            <a:r>
              <a:rPr lang="en-US" dirty="0"/>
              <a:t>1 food acquisition = a food event</a:t>
            </a:r>
          </a:p>
          <a:p>
            <a:r>
              <a:rPr lang="en-US" dirty="0"/>
              <a:t>A food event = aggregation of food items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67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period -&gt; seven days.</a:t>
            </a:r>
          </a:p>
          <a:p>
            <a:r>
              <a:rPr lang="en-US" dirty="0"/>
              <a:t>Respondent’s state: in motion or in stop</a:t>
            </a:r>
          </a:p>
          <a:p>
            <a:r>
              <a:rPr lang="en-US" dirty="0"/>
              <a:t>Food acquisition can take place only in stop.</a:t>
            </a:r>
          </a:p>
          <a:p>
            <a:r>
              <a:rPr lang="en-US" dirty="0"/>
              <a:t>1 food acquisition = a food event</a:t>
            </a:r>
          </a:p>
          <a:p>
            <a:r>
              <a:rPr lang="en-US" dirty="0"/>
              <a:t>A food event = aggregation of food items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82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diagram of data entry workflow.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04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three aspects: Effectiveness, efficiency, and satisfaction</a:t>
            </a:r>
          </a:p>
          <a:p>
            <a:endParaRPr lang="en-US" dirty="0"/>
          </a:p>
          <a:p>
            <a:r>
              <a:rPr lang="en-US" dirty="0"/>
              <a:t>It hoped that successfully entering data with accuracy would reduce measurement errors</a:t>
            </a:r>
          </a:p>
          <a:p>
            <a:r>
              <a:rPr lang="en-US" dirty="0"/>
              <a:t>Shorter time of entering data help reduce respondent burden</a:t>
            </a:r>
          </a:p>
          <a:p>
            <a:r>
              <a:rPr lang="en-US" dirty="0"/>
              <a:t>Better satisfaction with using </a:t>
            </a:r>
            <a:r>
              <a:rPr lang="en-US" dirty="0" err="1"/>
              <a:t>FoodLogger</a:t>
            </a:r>
            <a:r>
              <a:rPr lang="en-US" dirty="0"/>
              <a:t> would keep R being engaged with data reporting throughout 7 days</a:t>
            </a:r>
          </a:p>
        </p:txBody>
      </p:sp>
      <p:sp>
        <p:nvSpPr>
          <p:cNvPr id="4" name="Slide Number Placeholder 3"/>
          <p:cNvSpPr>
            <a:spLocks noGrp="1"/>
          </p:cNvSpPr>
          <p:nvPr>
            <p:ph type="sldNum" sz="quarter" idx="5"/>
          </p:nvPr>
        </p:nvSpPr>
        <p:spPr/>
        <p:txBody>
          <a:bodyPr/>
          <a:lstStyle/>
          <a:p>
            <a:fld id="{05D15BAB-8222-4299-8FDC-DB34093071EF}" type="slidenum">
              <a:rPr lang="en-US" smtClean="0"/>
              <a:t>9</a:t>
            </a:fld>
            <a:endParaRPr lang="en-US"/>
          </a:p>
        </p:txBody>
      </p:sp>
    </p:spTree>
    <p:extLst>
      <p:ext uri="{BB962C8B-B14F-4D97-AF65-F5344CB8AC3E}">
        <p14:creationId xmlns:p14="http://schemas.microsoft.com/office/powerpoint/2010/main" val="237617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primarily used qualitative methods for the evaluation</a:t>
            </a:r>
          </a:p>
        </p:txBody>
      </p:sp>
      <p:sp>
        <p:nvSpPr>
          <p:cNvPr id="4" name="Slide Number Placeholder 3"/>
          <p:cNvSpPr>
            <a:spLocks noGrp="1"/>
          </p:cNvSpPr>
          <p:nvPr>
            <p:ph type="sldNum" sz="quarter" idx="5"/>
          </p:nvPr>
        </p:nvSpPr>
        <p:spPr/>
        <p:txBody>
          <a:bodyPr/>
          <a:lstStyle/>
          <a:p>
            <a:fld id="{05D15BAB-8222-4299-8FDC-DB34093071EF}" type="slidenum">
              <a:rPr lang="en-US" smtClean="0"/>
              <a:t>10</a:t>
            </a:fld>
            <a:endParaRPr lang="en-US"/>
          </a:p>
        </p:txBody>
      </p:sp>
    </p:spTree>
    <p:extLst>
      <p:ext uri="{BB962C8B-B14F-4D97-AF65-F5344CB8AC3E}">
        <p14:creationId xmlns:p14="http://schemas.microsoft.com/office/powerpoint/2010/main" val="20223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0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77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31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955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43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0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735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109728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109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943878"/>
            <a:ext cx="12192000" cy="914123"/>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11074400" y="6549155"/>
            <a:ext cx="1016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200" smtClean="0">
                <a:solidFill>
                  <a:schemeClr val="bg1"/>
                </a:solidFill>
              </a:rPr>
              <a:pPr algn="ctr"/>
              <a:t>‹#›</a:t>
            </a:fld>
            <a:endParaRPr lang="en-US" sz="1200" dirty="0">
              <a:solidFill>
                <a:schemeClr val="bg1"/>
              </a:solidFill>
            </a:endParaRPr>
          </a:p>
        </p:txBody>
      </p:sp>
    </p:spTree>
    <p:extLst>
      <p:ext uri="{BB962C8B-B14F-4D97-AF65-F5344CB8AC3E}">
        <p14:creationId xmlns:p14="http://schemas.microsoft.com/office/powerpoint/2010/main" val="2068550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 y="0"/>
            <a:ext cx="12192000" cy="118005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2798"/>
            <a:ext cx="12192000" cy="925203"/>
          </a:xfrm>
          <a:prstGeom prst="rect">
            <a:avLst/>
          </a:prstGeom>
        </p:spPr>
      </p:pic>
    </p:spTree>
    <p:extLst>
      <p:ext uri="{BB962C8B-B14F-4D97-AF65-F5344CB8AC3E}">
        <p14:creationId xmlns:p14="http://schemas.microsoft.com/office/powerpoint/2010/main" val="37920756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C7A6-FCCE-4C68-8663-3EA0E7DFB9BA}"/>
              </a:ext>
            </a:extLst>
          </p:cNvPr>
          <p:cNvSpPr>
            <a:spLocks noGrp="1"/>
          </p:cNvSpPr>
          <p:nvPr>
            <p:ph type="title"/>
          </p:nvPr>
        </p:nvSpPr>
        <p:spPr>
          <a:xfrm>
            <a:off x="614038" y="1600200"/>
            <a:ext cx="10963922" cy="3657600"/>
          </a:xfrm>
        </p:spPr>
        <p:txBody>
          <a:bodyPr/>
          <a:lstStyle/>
          <a:p>
            <a:r>
              <a:rPr lang="en-US" sz="3200" b="1" dirty="0">
                <a:solidFill>
                  <a:schemeClr val="tx2">
                    <a:lumMod val="75000"/>
                  </a:schemeClr>
                </a:solidFill>
              </a:rPr>
              <a:t>Usability Evaluation of Smartphone-based Data Collection Instrument</a:t>
            </a:r>
            <a:br>
              <a:rPr lang="en-US" sz="3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 </a:t>
            </a:r>
            <a:br>
              <a:rPr lang="en-US" sz="2400" b="1" dirty="0">
                <a:solidFill>
                  <a:prstClr val="black"/>
                </a:solidFill>
              </a:rPr>
            </a:br>
            <a:r>
              <a:rPr lang="en-US" sz="2400" dirty="0">
                <a:solidFill>
                  <a:prstClr val="black"/>
                </a:solidFill>
              </a:rPr>
              <a:t>Lin Wang</a:t>
            </a:r>
            <a:r>
              <a:rPr lang="en-US" sz="2400" baseline="30000" dirty="0">
                <a:solidFill>
                  <a:prstClr val="black"/>
                </a:solidFill>
              </a:rPr>
              <a:t>1</a:t>
            </a:r>
            <a:r>
              <a:rPr lang="en-US" sz="2400" dirty="0">
                <a:solidFill>
                  <a:prstClr val="black"/>
                </a:solidFill>
              </a:rPr>
              <a:t>, Shelley Feuer</a:t>
            </a:r>
            <a:r>
              <a:rPr lang="en-US" sz="2400" baseline="30000" dirty="0">
                <a:solidFill>
                  <a:prstClr val="black"/>
                </a:solidFill>
              </a:rPr>
              <a:t>1</a:t>
            </a:r>
            <a:r>
              <a:rPr lang="en-US" sz="2400" dirty="0">
                <a:solidFill>
                  <a:prstClr val="black"/>
                </a:solidFill>
              </a:rPr>
              <a:t>, Heather Ridolfo</a:t>
            </a:r>
            <a:r>
              <a:rPr lang="en-US" sz="2400" baseline="30000" dirty="0">
                <a:solidFill>
                  <a:prstClr val="black"/>
                </a:solidFill>
              </a:rPr>
              <a:t>2</a:t>
            </a:r>
            <a:r>
              <a:rPr lang="en-US" sz="2400" dirty="0">
                <a:solidFill>
                  <a:prstClr val="black"/>
                </a:solidFill>
              </a:rPr>
              <a:t>, Alda Rivas</a:t>
            </a:r>
            <a:r>
              <a:rPr kumimoji="0" lang="en-US" sz="2400" b="0" i="0" u="none" strike="noStrike" kern="1200" cap="none" spc="0" normalizeH="0" baseline="30000" noProof="0" dirty="0">
                <a:ln>
                  <a:noFill/>
                </a:ln>
                <a:solidFill>
                  <a:prstClr val="black"/>
                </a:solidFill>
                <a:effectLst/>
                <a:uLnTx/>
                <a:uFillTx/>
                <a:latin typeface="Calibri"/>
                <a:ea typeface="+mj-ea"/>
                <a:cs typeface="+mj-cs"/>
              </a:rPr>
              <a:t>1</a:t>
            </a:r>
            <a:r>
              <a:rPr lang="en-US" sz="2400" dirty="0">
                <a:solidFill>
                  <a:prstClr val="black"/>
                </a:solidFill>
              </a:rPr>
              <a:t>,</a:t>
            </a:r>
            <a:r>
              <a:rPr lang="en-US" sz="2400" baseline="30000" dirty="0">
                <a:solidFill>
                  <a:prstClr val="black"/>
                </a:solidFill>
              </a:rPr>
              <a:t> </a:t>
            </a:r>
            <a:r>
              <a:rPr lang="en-US" sz="2400" dirty="0">
                <a:solidFill>
                  <a:prstClr val="black"/>
                </a:solidFill>
              </a:rPr>
              <a:t>Anthony Schulzetenberg</a:t>
            </a:r>
            <a:r>
              <a:rPr lang="en-US" sz="2400" baseline="30000" dirty="0">
                <a:solidFill>
                  <a:prstClr val="black"/>
                </a:solidFill>
              </a:rPr>
              <a:t>3</a:t>
            </a:r>
            <a:br>
              <a:rPr lang="en-US" sz="2400" b="1" dirty="0">
                <a:solidFill>
                  <a:prstClr val="black"/>
                </a:solidFill>
              </a:rPr>
            </a:br>
            <a:br>
              <a:rPr lang="en-US" sz="1600" b="1" dirty="0">
                <a:solidFill>
                  <a:prstClr val="black"/>
                </a:solidFill>
              </a:rPr>
            </a:br>
            <a:r>
              <a:rPr lang="en-US" sz="1600" baseline="30000" dirty="0">
                <a:solidFill>
                  <a:prstClr val="black"/>
                </a:solidFill>
              </a:rPr>
              <a:t>1 </a:t>
            </a:r>
            <a:r>
              <a:rPr lang="en-US" sz="1600" dirty="0">
                <a:solidFill>
                  <a:prstClr val="black"/>
                </a:solidFill>
              </a:rPr>
              <a:t>U.S. Census Bureau</a:t>
            </a:r>
            <a:br>
              <a:rPr lang="en-US" sz="1600" dirty="0">
                <a:solidFill>
                  <a:prstClr val="black"/>
                </a:solidFill>
              </a:rPr>
            </a:br>
            <a:r>
              <a:rPr lang="en-US" sz="1600" baseline="30000" dirty="0">
                <a:solidFill>
                  <a:prstClr val="black"/>
                </a:solidFill>
              </a:rPr>
              <a:t>2 </a:t>
            </a:r>
            <a:r>
              <a:rPr lang="en-US" sz="1600" dirty="0">
                <a:solidFill>
                  <a:prstClr val="black"/>
                </a:solidFill>
              </a:rPr>
              <a:t>USDA NASS (now with U.S. Energy Information Administration)</a:t>
            </a:r>
            <a:br>
              <a:rPr lang="en-US" sz="1600" dirty="0">
                <a:solidFill>
                  <a:prstClr val="black"/>
                </a:solidFill>
              </a:rPr>
            </a:br>
            <a:r>
              <a:rPr kumimoji="0" lang="en-US" sz="1600" b="0" i="0" u="none" strike="noStrike" kern="1200" cap="none" spc="0" normalizeH="0" baseline="30000" noProof="0" dirty="0">
                <a:ln>
                  <a:noFill/>
                </a:ln>
                <a:solidFill>
                  <a:prstClr val="black"/>
                </a:solidFill>
                <a:effectLst/>
                <a:uLnTx/>
                <a:uFillTx/>
                <a:latin typeface="Calibri"/>
                <a:ea typeface="+mj-ea"/>
                <a:cs typeface="+mj-cs"/>
              </a:rPr>
              <a:t>3 </a:t>
            </a:r>
            <a:r>
              <a:rPr lang="en-US" sz="1600" dirty="0">
                <a:solidFill>
                  <a:prstClr val="black"/>
                </a:solidFill>
                <a:latin typeface="Calibri"/>
              </a:rPr>
              <a:t>U.S. Census Bureau (now with LexisNexis)</a:t>
            </a:r>
            <a:br>
              <a:rPr kumimoji="0" lang="en-US" sz="1600" b="0" i="0" u="none" strike="noStrike" kern="1200" cap="none" spc="0" normalizeH="0" baseline="0" noProof="0" dirty="0">
                <a:ln>
                  <a:noFill/>
                </a:ln>
                <a:solidFill>
                  <a:prstClr val="black"/>
                </a:solidFill>
                <a:effectLst/>
                <a:uLnTx/>
                <a:uFillTx/>
                <a:latin typeface="Calibri"/>
                <a:ea typeface="+mj-ea"/>
                <a:cs typeface="+mj-cs"/>
              </a:rPr>
            </a:br>
            <a:br>
              <a:rPr lang="en-US" sz="1600" dirty="0">
                <a:solidFill>
                  <a:prstClr val="black"/>
                </a:solidFill>
              </a:rPr>
            </a:br>
            <a:br>
              <a:rPr lang="en-US" sz="1800" dirty="0">
                <a:solidFill>
                  <a:prstClr val="black"/>
                </a:solidFill>
              </a:rPr>
            </a:br>
            <a:r>
              <a:rPr lang="en-US" sz="400" dirty="0">
                <a:solidFill>
                  <a:prstClr val="black"/>
                </a:solidFill>
              </a:rPr>
              <a:t> </a:t>
            </a:r>
            <a:br>
              <a:rPr lang="en-US" sz="2400" b="1" dirty="0">
                <a:solidFill>
                  <a:prstClr val="black"/>
                </a:solidFill>
              </a:rPr>
            </a:br>
            <a:r>
              <a:rPr lang="en-US" sz="1600" dirty="0">
                <a:solidFill>
                  <a:prstClr val="black"/>
                </a:solidFill>
              </a:rPr>
              <a:t>2021 FCSM		November 4, 2021</a:t>
            </a:r>
            <a:endParaRPr lang="en-US" dirty="0"/>
          </a:p>
        </p:txBody>
      </p:sp>
      <p:sp>
        <p:nvSpPr>
          <p:cNvPr id="3" name="TextBox 2">
            <a:extLst>
              <a:ext uri="{FF2B5EF4-FFF2-40B4-BE49-F238E27FC236}">
                <a16:creationId xmlns:a16="http://schemas.microsoft.com/office/drawing/2014/main" id="{AE04579B-669C-4276-AAE4-FD52CE4B0E1C}"/>
              </a:ext>
            </a:extLst>
          </p:cNvPr>
          <p:cNvSpPr txBox="1"/>
          <p:nvPr/>
        </p:nvSpPr>
        <p:spPr>
          <a:xfrm>
            <a:off x="892575" y="5509334"/>
            <a:ext cx="10406849" cy="646331"/>
          </a:xfrm>
          <a:prstGeom prst="rect">
            <a:avLst/>
          </a:prstGeom>
          <a:noFill/>
        </p:spPr>
        <p:txBody>
          <a:bodyPr wrap="square" rtlCol="0">
            <a:spAutoFit/>
          </a:bodyPr>
          <a:lstStyle/>
          <a:p>
            <a:r>
              <a:rPr lang="en-US" sz="1200" dirty="0"/>
              <a:t>Disclaimer: The findings and conclusions in this presentation are those of the authors and should not be construed to represent any official USDA, DOC, DOE or U.S. Government determination or policy. The use of product, brand, or corporation names in this presentation is for information purposes only. The use does not constitute endorsement by the USDA, DOC, or DOE.</a:t>
            </a:r>
          </a:p>
        </p:txBody>
      </p:sp>
    </p:spTree>
    <p:extLst>
      <p:ext uri="{BB962C8B-B14F-4D97-AF65-F5344CB8AC3E}">
        <p14:creationId xmlns:p14="http://schemas.microsoft.com/office/powerpoint/2010/main" val="1382559651"/>
      </p:ext>
    </p:extLst>
  </p:cSld>
  <p:clrMapOvr>
    <a:masterClrMapping/>
  </p:clrMapOvr>
  <mc:AlternateContent xmlns:mc="http://schemas.openxmlformats.org/markup-compatibility/2006" xmlns:p14="http://schemas.microsoft.com/office/powerpoint/2010/main">
    <mc:Choice Requires="p14">
      <p:transition spd="slow" p14:dur="2000" advTm="24330"/>
    </mc:Choice>
    <mc:Fallback xmlns="">
      <p:transition spd="slow" advTm="243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Usability Evaluation Strategies</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fontScale="92500"/>
          </a:bodyPr>
          <a:lstStyle/>
          <a:p>
            <a:pPr marL="514350" indent="-514350">
              <a:buAutoNum type="arabicPeriod"/>
            </a:pPr>
            <a:r>
              <a:rPr lang="en-US" b="1" i="1" dirty="0"/>
              <a:t>Specific aim </a:t>
            </a:r>
            <a:r>
              <a:rPr lang="en-US" dirty="0"/>
              <a:t>- </a:t>
            </a:r>
            <a:r>
              <a:rPr lang="en-US" sz="2800" dirty="0"/>
              <a:t>identifying </a:t>
            </a:r>
            <a:r>
              <a:rPr lang="en-US" sz="2800" b="1" dirty="0"/>
              <a:t>usability issues </a:t>
            </a:r>
            <a:r>
              <a:rPr lang="en-US" sz="2800" dirty="0"/>
              <a:t>and discovering their </a:t>
            </a:r>
            <a:r>
              <a:rPr lang="en-US" sz="2800" b="1" dirty="0"/>
              <a:t>causes</a:t>
            </a:r>
            <a:r>
              <a:rPr lang="en-US" sz="3200" i="1" dirty="0"/>
              <a:t> </a:t>
            </a:r>
          </a:p>
          <a:p>
            <a:pPr marL="514350" indent="-514350">
              <a:buAutoNum type="arabicPeriod"/>
            </a:pPr>
            <a:r>
              <a:rPr lang="en-US" b="1" i="1" dirty="0"/>
              <a:t>Iterative testing </a:t>
            </a:r>
            <a:r>
              <a:rPr lang="en-US" dirty="0"/>
              <a:t>– </a:t>
            </a:r>
            <a:r>
              <a:rPr lang="en-US" sz="2800" dirty="0"/>
              <a:t>1st round of testing -&gt; modifying instrument -&gt; 2nd round of testing -&gt; modifying instrument</a:t>
            </a:r>
            <a:endParaRPr kumimoji="0" lang="en-US" sz="3200" b="0" i="1" u="none" strike="noStrike" kern="1200" cap="none" spc="0" normalizeH="0" baseline="0" noProof="0" dirty="0">
              <a:ln>
                <a:noFill/>
              </a:ln>
              <a:solidFill>
                <a:prstClr val="black"/>
              </a:solidFill>
              <a:effectLst/>
              <a:uLnTx/>
              <a:uFillTx/>
              <a:latin typeface="Calibri"/>
              <a:ea typeface="+mn-ea"/>
              <a:cs typeface="+mn-cs"/>
            </a:endParaRPr>
          </a:p>
          <a:p>
            <a:pPr marL="514350" indent="-514350">
              <a:buAutoNum type="arabicPeriod"/>
            </a:pPr>
            <a:r>
              <a:rPr lang="en-US" b="1" i="1" dirty="0"/>
              <a:t>Combination of lab-based testing and </a:t>
            </a:r>
            <a:r>
              <a:rPr kumimoji="0" lang="en-US" sz="3200" b="1" i="1" u="none" strike="noStrike" kern="1200" cap="none" spc="0" normalizeH="0" baseline="0" noProof="0" dirty="0">
                <a:ln>
                  <a:noFill/>
                </a:ln>
                <a:solidFill>
                  <a:prstClr val="black"/>
                </a:solidFill>
                <a:effectLst/>
                <a:uLnTx/>
                <a:uFillTx/>
                <a:latin typeface="Calibri"/>
                <a:ea typeface="+mn-ea"/>
                <a:cs typeface="+mn-cs"/>
              </a:rPr>
              <a:t>7-day field observation </a:t>
            </a:r>
            <a:r>
              <a:rPr lang="en-US" dirty="0"/>
              <a:t>- </a:t>
            </a:r>
            <a:r>
              <a:rPr lang="en-US" sz="2800" dirty="0"/>
              <a:t>assessing participants’ performance of critical tasks as well as continuation of using </a:t>
            </a:r>
            <a:r>
              <a:rPr lang="en-US" sz="2800" dirty="0" err="1"/>
              <a:t>FoodLogger</a:t>
            </a:r>
            <a:endParaRPr lang="en-US" sz="2800" dirty="0"/>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1" i="1" u="none" strike="noStrike" kern="1200" cap="none" spc="0" normalizeH="0" baseline="0" noProof="0" dirty="0">
                <a:ln>
                  <a:noFill/>
                </a:ln>
                <a:solidFill>
                  <a:prstClr val="black"/>
                </a:solidFill>
                <a:effectLst/>
                <a:uLnTx/>
                <a:uFillTx/>
                <a:latin typeface="Calibri"/>
                <a:ea typeface="+mn-ea"/>
                <a:cs typeface="+mn-cs"/>
              </a:rPr>
              <a:t>Qualitative methods </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observation and retrospective probing, quantitative analyses performed as possible</a:t>
            </a:r>
          </a:p>
          <a:p>
            <a:pPr marL="514350" indent="-514350">
              <a:buAutoNum type="arabicPeriod"/>
            </a:pPr>
            <a:r>
              <a:rPr lang="en-US" b="1" i="1" dirty="0"/>
              <a:t>Remote testing </a:t>
            </a:r>
            <a:r>
              <a:rPr lang="en-US" i="1" dirty="0"/>
              <a:t>- </a:t>
            </a:r>
            <a:r>
              <a:rPr lang="en-US" sz="2800" dirty="0"/>
              <a:t>due to COVID-19 pandemic</a:t>
            </a:r>
          </a:p>
          <a:p>
            <a:pPr marL="514350" indent="-514350">
              <a:buAutoNum type="arabicPeriod"/>
            </a:pPr>
            <a:endParaRPr lang="en-US" sz="2800" dirty="0"/>
          </a:p>
        </p:txBody>
      </p:sp>
    </p:spTree>
    <p:extLst>
      <p:ext uri="{BB962C8B-B14F-4D97-AF65-F5344CB8AC3E}">
        <p14:creationId xmlns:p14="http://schemas.microsoft.com/office/powerpoint/2010/main" val="370977400"/>
      </p:ext>
    </p:extLst>
  </p:cSld>
  <p:clrMapOvr>
    <a:masterClrMapping/>
  </p:clrMapOvr>
  <mc:AlternateContent xmlns:mc="http://schemas.openxmlformats.org/markup-compatibility/2006" xmlns:p14="http://schemas.microsoft.com/office/powerpoint/2010/main">
    <mc:Choice Requires="p14">
      <p:transition spd="slow" p14:dur="2000" advTm="74285"/>
    </mc:Choice>
    <mc:Fallback xmlns="">
      <p:transition spd="slow" advTm="7428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Usability Evaluation Methods (I)</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fontScale="92500" lnSpcReduction="10000"/>
          </a:bodyPr>
          <a:lstStyle/>
          <a:p>
            <a:pPr marL="514350" indent="-514350">
              <a:buAutoNum type="arabicPeriod"/>
            </a:pPr>
            <a:r>
              <a:rPr lang="en-US" b="1" dirty="0"/>
              <a:t>Participating households (HH)</a:t>
            </a:r>
            <a:endParaRPr lang="en-US" b="1" i="1" dirty="0"/>
          </a:p>
          <a:p>
            <a:pPr marL="914400" lvl="1" indent="-2743200">
              <a:buNone/>
            </a:pPr>
            <a:r>
              <a:rPr lang="en-US" dirty="0"/>
              <a:t>	</a:t>
            </a:r>
            <a:r>
              <a:rPr lang="en-US" i="1" u="sng" dirty="0"/>
              <a:t>Round-1:</a:t>
            </a:r>
            <a:r>
              <a:rPr lang="en-US" i="1" dirty="0"/>
              <a:t> </a:t>
            </a:r>
            <a:r>
              <a:rPr lang="en-US" b="1" dirty="0"/>
              <a:t>6</a:t>
            </a:r>
            <a:r>
              <a:rPr lang="en-US" dirty="0"/>
              <a:t> HHs (</a:t>
            </a:r>
            <a:r>
              <a:rPr lang="en-US" i="1" dirty="0"/>
              <a:t>2</a:t>
            </a:r>
            <a:r>
              <a:rPr lang="en-US" dirty="0"/>
              <a:t> aged 60+, </a:t>
            </a:r>
            <a:r>
              <a:rPr lang="en-US" i="1" dirty="0"/>
              <a:t>5</a:t>
            </a:r>
            <a:r>
              <a:rPr lang="en-US" dirty="0"/>
              <a:t> receiving SNAP/WIC, </a:t>
            </a:r>
            <a:r>
              <a:rPr lang="en-US" i="1" dirty="0"/>
              <a:t>3</a:t>
            </a:r>
            <a:r>
              <a:rPr lang="en-US" dirty="0"/>
              <a:t> having children of &lt;11 years old, </a:t>
            </a:r>
            <a:r>
              <a:rPr lang="en-US" i="1" dirty="0"/>
              <a:t>2</a:t>
            </a:r>
            <a:r>
              <a:rPr lang="en-US" dirty="0"/>
              <a:t> having children of 11-15 years old)</a:t>
            </a:r>
            <a:endParaRPr lang="en-US" i="1" dirty="0"/>
          </a:p>
          <a:p>
            <a:pPr marL="914400" lvl="1" indent="-1828800">
              <a:buNone/>
            </a:pPr>
            <a:r>
              <a:rPr lang="en-US" dirty="0"/>
              <a:t>	</a:t>
            </a:r>
            <a:r>
              <a:rPr lang="en-US" i="1" u="sng" dirty="0"/>
              <a:t>Round-2:</a:t>
            </a:r>
            <a:r>
              <a:rPr lang="en-US" i="1" dirty="0"/>
              <a:t> </a:t>
            </a:r>
            <a:r>
              <a:rPr lang="en-US" b="1" dirty="0"/>
              <a:t>5</a:t>
            </a:r>
            <a:r>
              <a:rPr lang="en-US" dirty="0"/>
              <a:t> HHs (</a:t>
            </a:r>
            <a:r>
              <a:rPr lang="en-US" i="1" dirty="0"/>
              <a:t>2</a:t>
            </a:r>
            <a:r>
              <a:rPr lang="en-US" dirty="0"/>
              <a:t> aged 60+, </a:t>
            </a:r>
            <a:r>
              <a:rPr lang="en-US" i="1" dirty="0"/>
              <a:t>3</a:t>
            </a:r>
            <a:r>
              <a:rPr lang="en-US" dirty="0"/>
              <a:t> receiving SNAP/WIC, </a:t>
            </a:r>
            <a:r>
              <a:rPr lang="en-US" i="1" dirty="0"/>
              <a:t>3</a:t>
            </a:r>
            <a:r>
              <a:rPr lang="en-US" dirty="0"/>
              <a:t> having children of 11-15 years old)</a:t>
            </a:r>
            <a:endParaRPr lang="en-US" i="1" dirty="0"/>
          </a:p>
          <a:p>
            <a:pPr marL="514350" indent="-514350">
              <a:buAutoNum type="arabicPeriod"/>
            </a:pPr>
            <a:r>
              <a:rPr lang="en-US" b="1" dirty="0"/>
              <a:t>Evaluation framework</a:t>
            </a:r>
            <a:endParaRPr kumimoji="0" lang="en-US" sz="3200" b="0" i="1" u="none" strike="noStrike" kern="1200" cap="none" spc="0" normalizeH="0" baseline="0" noProof="0" dirty="0">
              <a:ln>
                <a:noFill/>
              </a:ln>
              <a:solidFill>
                <a:prstClr val="black"/>
              </a:solidFill>
              <a:effectLst/>
              <a:uLnTx/>
              <a:uFillTx/>
              <a:latin typeface="Calibri"/>
              <a:ea typeface="+mn-ea"/>
              <a:cs typeface="+mn-cs"/>
            </a:endParaRPr>
          </a:p>
          <a:p>
            <a:pPr marL="1371600" lvl="3" indent="-514350">
              <a:buFont typeface="+mj-lt"/>
              <a:buAutoNum type="alphaLcParen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FoodLogger</a:t>
            </a:r>
            <a:r>
              <a:rPr kumimoji="0" lang="en-US" sz="2800" b="0" i="0" u="none" strike="noStrike" kern="1200" cap="none" spc="0" normalizeH="0" baseline="0" noProof="0" dirty="0">
                <a:ln>
                  <a:noFill/>
                </a:ln>
                <a:solidFill>
                  <a:prstClr val="black"/>
                </a:solidFill>
                <a:effectLst/>
                <a:uLnTx/>
                <a:uFillTx/>
                <a:latin typeface="Calibri"/>
                <a:ea typeface="+mn-ea"/>
                <a:cs typeface="+mn-cs"/>
              </a:rPr>
              <a:t> installation</a:t>
            </a: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 entry training</a:t>
            </a: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7-day field test</a:t>
            </a:r>
          </a:p>
          <a:p>
            <a:pPr marL="1371600" lvl="3" indent="-514350">
              <a:buFont typeface="+mj-lt"/>
              <a:buAutoNum type="alphaLcParenR"/>
              <a:defRPr/>
            </a:pPr>
            <a:r>
              <a:rPr lang="en-US" sz="2800" dirty="0">
                <a:solidFill>
                  <a:prstClr val="black"/>
                </a:solidFill>
                <a:latin typeface="Calibri"/>
              </a:rPr>
              <a:t>L</a:t>
            </a:r>
            <a:r>
              <a:rPr kumimoji="0" lang="en-US" sz="2800" b="0" i="0" u="none" strike="noStrike" kern="1200" cap="none" spc="0" normalizeH="0" baseline="0" noProof="0" dirty="0">
                <a:ln>
                  <a:noFill/>
                </a:ln>
                <a:solidFill>
                  <a:prstClr val="black"/>
                </a:solidFill>
                <a:effectLst/>
                <a:uLnTx/>
                <a:uFillTx/>
                <a:latin typeface="Calibri"/>
                <a:ea typeface="+mn-ea"/>
                <a:cs typeface="+mn-cs"/>
              </a:rPr>
              <a:t>ab-based usability testing</a:t>
            </a:r>
            <a:endParaRPr kumimoji="0" lang="en-US" sz="2800" b="0" i="1" u="none" strike="noStrike" kern="1200" cap="none" spc="0" normalizeH="0" baseline="0" noProof="0" dirty="0">
              <a:ln>
                <a:noFill/>
              </a:ln>
              <a:solidFill>
                <a:prstClr val="black"/>
              </a:solidFill>
              <a:effectLst/>
              <a:uLnTx/>
              <a:uFillTx/>
              <a:latin typeface="Calibri"/>
              <a:ea typeface="+mn-ea"/>
              <a:cs typeface="+mn-cs"/>
            </a:endParaRPr>
          </a:p>
          <a:p>
            <a:pPr marL="514350" indent="-514350">
              <a:buAutoNum type="arabicPeriod"/>
            </a:pPr>
            <a:endParaRPr lang="en-US" sz="2800" dirty="0"/>
          </a:p>
        </p:txBody>
      </p:sp>
    </p:spTree>
    <p:extLst>
      <p:ext uri="{BB962C8B-B14F-4D97-AF65-F5344CB8AC3E}">
        <p14:creationId xmlns:p14="http://schemas.microsoft.com/office/powerpoint/2010/main" val="1054424850"/>
      </p:ext>
    </p:extLst>
  </p:cSld>
  <p:clrMapOvr>
    <a:masterClrMapping/>
  </p:clrMapOvr>
  <mc:AlternateContent xmlns:mc="http://schemas.openxmlformats.org/markup-compatibility/2006" xmlns:p14="http://schemas.microsoft.com/office/powerpoint/2010/main">
    <mc:Choice Requires="p14">
      <p:transition spd="slow" p14:dur="2000" advTm="95023"/>
    </mc:Choice>
    <mc:Fallback xmlns="">
      <p:transition spd="slow" advTm="950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Usability Evaluation Methods (I)</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306286"/>
            <a:ext cx="10972800" cy="500743"/>
          </a:xfrm>
        </p:spPr>
        <p:txBody>
          <a:bodyPr>
            <a:normAutofit fontScale="92500" lnSpcReduction="20000"/>
          </a:bodyPr>
          <a:lstStyle/>
          <a:p>
            <a:pPr marL="514350" indent="-514350">
              <a:buFont typeface="+mj-lt"/>
              <a:buAutoNum type="arabicPeriod" startAt="3"/>
            </a:pPr>
            <a:r>
              <a:rPr lang="en-US" b="1" dirty="0"/>
              <a:t>Evaluation procedure</a:t>
            </a:r>
            <a:endParaRPr lang="en-US" b="1" i="1" dirty="0"/>
          </a:p>
          <a:p>
            <a:pPr marL="914400" lvl="1" indent="-2743200">
              <a:buNone/>
            </a:pPr>
            <a:endParaRPr lang="en-US" sz="2800" dirty="0"/>
          </a:p>
        </p:txBody>
      </p:sp>
      <p:graphicFrame>
        <p:nvGraphicFramePr>
          <p:cNvPr id="2" name="Table 1">
            <a:extLst>
              <a:ext uri="{FF2B5EF4-FFF2-40B4-BE49-F238E27FC236}">
                <a16:creationId xmlns:a16="http://schemas.microsoft.com/office/drawing/2014/main" id="{4299C4DE-C563-49A4-B452-ADEC60846579}"/>
              </a:ext>
            </a:extLst>
          </p:cNvPr>
          <p:cNvGraphicFramePr>
            <a:graphicFrameLocks noGrp="1"/>
          </p:cNvGraphicFramePr>
          <p:nvPr>
            <p:extLst>
              <p:ext uri="{D42A27DB-BD31-4B8C-83A1-F6EECF244321}">
                <p14:modId xmlns:p14="http://schemas.microsoft.com/office/powerpoint/2010/main" val="3499958639"/>
              </p:ext>
            </p:extLst>
          </p:nvPr>
        </p:nvGraphicFramePr>
        <p:xfrm>
          <a:off x="609600" y="1807029"/>
          <a:ext cx="11136085" cy="4054046"/>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3759912276"/>
                    </a:ext>
                  </a:extLst>
                </a:gridCol>
                <a:gridCol w="805543">
                  <a:extLst>
                    <a:ext uri="{9D8B030D-6E8A-4147-A177-3AD203B41FA5}">
                      <a16:colId xmlns:a16="http://schemas.microsoft.com/office/drawing/2014/main" val="2897107723"/>
                    </a:ext>
                  </a:extLst>
                </a:gridCol>
                <a:gridCol w="925286">
                  <a:extLst>
                    <a:ext uri="{9D8B030D-6E8A-4147-A177-3AD203B41FA5}">
                      <a16:colId xmlns:a16="http://schemas.microsoft.com/office/drawing/2014/main" val="474082213"/>
                    </a:ext>
                  </a:extLst>
                </a:gridCol>
                <a:gridCol w="805542">
                  <a:extLst>
                    <a:ext uri="{9D8B030D-6E8A-4147-A177-3AD203B41FA5}">
                      <a16:colId xmlns:a16="http://schemas.microsoft.com/office/drawing/2014/main" val="2155198040"/>
                    </a:ext>
                  </a:extLst>
                </a:gridCol>
                <a:gridCol w="936172">
                  <a:extLst>
                    <a:ext uri="{9D8B030D-6E8A-4147-A177-3AD203B41FA5}">
                      <a16:colId xmlns:a16="http://schemas.microsoft.com/office/drawing/2014/main" val="1655793398"/>
                    </a:ext>
                  </a:extLst>
                </a:gridCol>
                <a:gridCol w="729343">
                  <a:extLst>
                    <a:ext uri="{9D8B030D-6E8A-4147-A177-3AD203B41FA5}">
                      <a16:colId xmlns:a16="http://schemas.microsoft.com/office/drawing/2014/main" val="5927206"/>
                    </a:ext>
                  </a:extLst>
                </a:gridCol>
                <a:gridCol w="762000">
                  <a:extLst>
                    <a:ext uri="{9D8B030D-6E8A-4147-A177-3AD203B41FA5}">
                      <a16:colId xmlns:a16="http://schemas.microsoft.com/office/drawing/2014/main" val="1967898754"/>
                    </a:ext>
                  </a:extLst>
                </a:gridCol>
                <a:gridCol w="759341">
                  <a:extLst>
                    <a:ext uri="{9D8B030D-6E8A-4147-A177-3AD203B41FA5}">
                      <a16:colId xmlns:a16="http://schemas.microsoft.com/office/drawing/2014/main" val="1638583611"/>
                    </a:ext>
                  </a:extLst>
                </a:gridCol>
                <a:gridCol w="764658">
                  <a:extLst>
                    <a:ext uri="{9D8B030D-6E8A-4147-A177-3AD203B41FA5}">
                      <a16:colId xmlns:a16="http://schemas.microsoft.com/office/drawing/2014/main" val="20143869"/>
                    </a:ext>
                  </a:extLst>
                </a:gridCol>
              </a:tblGrid>
              <a:tr h="452355">
                <a:tc>
                  <a:txBody>
                    <a:bodyPr/>
                    <a:lstStyle/>
                    <a:p>
                      <a:pPr marL="0" marR="0" algn="ctr">
                        <a:lnSpc>
                          <a:spcPct val="107000"/>
                        </a:lnSpc>
                        <a:spcBef>
                          <a:spcPts val="0"/>
                        </a:spcBef>
                        <a:spcAft>
                          <a:spcPts val="0"/>
                        </a:spcAft>
                      </a:pPr>
                      <a:r>
                        <a:rPr lang="en-US" sz="2000" dirty="0">
                          <a:effectLst/>
                        </a:rPr>
                        <a:t>Component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Day 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6095618"/>
                  </a:ext>
                </a:extLst>
              </a:tr>
              <a:tr h="352904">
                <a:tc>
                  <a:txBody>
                    <a:bodyPr/>
                    <a:lstStyle/>
                    <a:p>
                      <a:pPr marL="0" marR="0">
                        <a:lnSpc>
                          <a:spcPct val="107000"/>
                        </a:lnSpc>
                        <a:spcBef>
                          <a:spcPts val="0"/>
                        </a:spcBef>
                        <a:spcAft>
                          <a:spcPts val="0"/>
                        </a:spcAft>
                      </a:pPr>
                      <a:r>
                        <a:rPr lang="en-US" sz="1900" b="0" dirty="0">
                          <a:effectLst/>
                        </a:rPr>
                        <a:t>Being introduced to the study</a:t>
                      </a:r>
                      <a:endParaRPr lang="en-US" sz="1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94628"/>
                  </a:ext>
                </a:extLst>
              </a:tr>
              <a:tr h="352904">
                <a:tc>
                  <a:txBody>
                    <a:bodyPr/>
                    <a:lstStyle/>
                    <a:p>
                      <a:pPr marL="0" marR="0">
                        <a:lnSpc>
                          <a:spcPct val="107000"/>
                        </a:lnSpc>
                        <a:spcBef>
                          <a:spcPts val="0"/>
                        </a:spcBef>
                        <a:spcAft>
                          <a:spcPts val="0"/>
                        </a:spcAft>
                      </a:pPr>
                      <a:r>
                        <a:rPr lang="en-US" sz="1900" b="0">
                          <a:effectLst/>
                        </a:rPr>
                        <a:t>Receiving a Disclaimer</a:t>
                      </a:r>
                      <a:endParaRPr lang="en-US" sz="19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023958"/>
                  </a:ext>
                </a:extLst>
              </a:tr>
              <a:tr h="352904">
                <a:tc>
                  <a:txBody>
                    <a:bodyPr/>
                    <a:lstStyle/>
                    <a:p>
                      <a:pPr marL="0" marR="0">
                        <a:lnSpc>
                          <a:spcPct val="107000"/>
                        </a:lnSpc>
                        <a:spcBef>
                          <a:spcPts val="0"/>
                        </a:spcBef>
                        <a:spcAft>
                          <a:spcPts val="0"/>
                        </a:spcAft>
                      </a:pPr>
                      <a:r>
                        <a:rPr lang="en-US" sz="1900" b="0">
                          <a:effectLst/>
                        </a:rPr>
                        <a:t>Signing a Consent Form</a:t>
                      </a:r>
                      <a:endParaRPr lang="en-US" sz="19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1140775"/>
                  </a:ext>
                </a:extLst>
              </a:tr>
              <a:tr h="387404">
                <a:tc>
                  <a:txBody>
                    <a:bodyPr/>
                    <a:lstStyle/>
                    <a:p>
                      <a:pPr marL="0" marR="0">
                        <a:lnSpc>
                          <a:spcPct val="107000"/>
                        </a:lnSpc>
                        <a:spcBef>
                          <a:spcPts val="0"/>
                        </a:spcBef>
                        <a:spcAft>
                          <a:spcPts val="0"/>
                        </a:spcAft>
                      </a:pPr>
                      <a:r>
                        <a:rPr lang="en-US" sz="1900" b="0" dirty="0">
                          <a:effectLst/>
                        </a:rPr>
                        <a:t>Completing a demographic questionnaire</a:t>
                      </a:r>
                      <a:endParaRPr lang="en-US" sz="1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583865"/>
                  </a:ext>
                </a:extLst>
              </a:tr>
              <a:tr h="352904">
                <a:tc>
                  <a:txBody>
                    <a:bodyPr/>
                    <a:lstStyle/>
                    <a:p>
                      <a:pPr marL="0" marR="0">
                        <a:lnSpc>
                          <a:spcPct val="107000"/>
                        </a:lnSpc>
                        <a:spcBef>
                          <a:spcPts val="0"/>
                        </a:spcBef>
                        <a:spcAft>
                          <a:spcPts val="0"/>
                        </a:spcAft>
                      </a:pPr>
                      <a:r>
                        <a:rPr lang="en-US" sz="1900" dirty="0">
                          <a:effectLst/>
                        </a:rPr>
                        <a:t>Installing </a:t>
                      </a:r>
                      <a:r>
                        <a:rPr lang="en-US" sz="1900" dirty="0" err="1">
                          <a:effectLst/>
                        </a:rPr>
                        <a:t>FoodLogger</a:t>
                      </a: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6375399"/>
                  </a:ext>
                </a:extLst>
              </a:tr>
              <a:tr h="352904">
                <a:tc>
                  <a:txBody>
                    <a:bodyPr/>
                    <a:lstStyle/>
                    <a:p>
                      <a:pPr marL="0" marR="0">
                        <a:lnSpc>
                          <a:spcPct val="107000"/>
                        </a:lnSpc>
                        <a:spcBef>
                          <a:spcPts val="0"/>
                        </a:spcBef>
                        <a:spcAft>
                          <a:spcPts val="0"/>
                        </a:spcAft>
                      </a:pPr>
                      <a:r>
                        <a:rPr lang="en-US" sz="1900">
                          <a:effectLst/>
                        </a:rPr>
                        <a:t>Data entry training</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9549805"/>
                  </a:ext>
                </a:extLst>
              </a:tr>
              <a:tr h="352904">
                <a:tc>
                  <a:txBody>
                    <a:bodyPr/>
                    <a:lstStyle/>
                    <a:p>
                      <a:pPr marL="0" marR="0">
                        <a:lnSpc>
                          <a:spcPct val="107000"/>
                        </a:lnSpc>
                        <a:spcBef>
                          <a:spcPts val="0"/>
                        </a:spcBef>
                        <a:spcAft>
                          <a:spcPts val="0"/>
                        </a:spcAft>
                      </a:pPr>
                      <a:r>
                        <a:rPr lang="en-US" sz="1900" dirty="0">
                          <a:effectLst/>
                        </a:rPr>
                        <a:t>Field data entry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749207"/>
                  </a:ext>
                </a:extLst>
              </a:tr>
              <a:tr h="308581">
                <a:tc>
                  <a:txBody>
                    <a:bodyPr/>
                    <a:lstStyle/>
                    <a:p>
                      <a:pPr marL="0" marR="0">
                        <a:lnSpc>
                          <a:spcPct val="107000"/>
                        </a:lnSpc>
                        <a:spcBef>
                          <a:spcPts val="0"/>
                        </a:spcBef>
                        <a:spcAft>
                          <a:spcPts val="0"/>
                        </a:spcAft>
                      </a:pPr>
                      <a:r>
                        <a:rPr lang="en-US" sz="1900" dirty="0">
                          <a:effectLst/>
                        </a:rPr>
                        <a:t>Lab-based usability testing</a:t>
                      </a: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Round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Round 1</a:t>
                      </a: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9955043"/>
                  </a:ext>
                </a:extLst>
              </a:tr>
              <a:tr h="435378">
                <a:tc>
                  <a:txBody>
                    <a:bodyPr/>
                    <a:lstStyle/>
                    <a:p>
                      <a:pPr marL="0" marR="0">
                        <a:lnSpc>
                          <a:spcPct val="107000"/>
                        </a:lnSpc>
                        <a:spcBef>
                          <a:spcPts val="0"/>
                        </a:spcBef>
                        <a:spcAft>
                          <a:spcPts val="0"/>
                        </a:spcAft>
                      </a:pPr>
                      <a:r>
                        <a:rPr lang="en-US" sz="1900" dirty="0">
                          <a:effectLst/>
                        </a:rPr>
                        <a:t>Field data entry debriefing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005144"/>
                  </a:ext>
                </a:extLst>
              </a:tr>
              <a:tr h="352904">
                <a:tc>
                  <a:txBody>
                    <a:bodyPr/>
                    <a:lstStyle/>
                    <a:p>
                      <a:pPr marL="0" marR="0">
                        <a:lnSpc>
                          <a:spcPct val="107000"/>
                        </a:lnSpc>
                        <a:spcBef>
                          <a:spcPts val="0"/>
                        </a:spcBef>
                        <a:spcAft>
                          <a:spcPts val="0"/>
                        </a:spcAft>
                      </a:pPr>
                      <a:r>
                        <a:rPr lang="en-US" sz="1900" b="0" dirty="0">
                          <a:effectLst/>
                        </a:rPr>
                        <a:t>Signing incentive voucher</a:t>
                      </a:r>
                      <a:endParaRPr lang="en-US" sz="1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616344"/>
                  </a:ext>
                </a:extLst>
              </a:tr>
            </a:tbl>
          </a:graphicData>
        </a:graphic>
      </p:graphicFrame>
    </p:spTree>
    <p:extLst>
      <p:ext uri="{BB962C8B-B14F-4D97-AF65-F5344CB8AC3E}">
        <p14:creationId xmlns:p14="http://schemas.microsoft.com/office/powerpoint/2010/main" val="4208773032"/>
      </p:ext>
    </p:extLst>
  </p:cSld>
  <p:clrMapOvr>
    <a:masterClrMapping/>
  </p:clrMapOvr>
  <mc:AlternateContent xmlns:mc="http://schemas.openxmlformats.org/markup-compatibility/2006" xmlns:p14="http://schemas.microsoft.com/office/powerpoint/2010/main">
    <mc:Choice Requires="p14">
      <p:transition spd="slow" p14:dur="2000" advTm="42557"/>
    </mc:Choice>
    <mc:Fallback xmlns="">
      <p:transition spd="slow" advTm="4255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Usability Evaluation Methods (II - Lab)</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417638"/>
            <a:ext cx="10972800" cy="4525963"/>
          </a:xfrm>
        </p:spPr>
        <p:txBody>
          <a:bodyPr>
            <a:normAutofit fontScale="92500" lnSpcReduction="10000"/>
          </a:bodyPr>
          <a:lstStyle/>
          <a:p>
            <a:pPr marL="514350" indent="-514350">
              <a:buFont typeface="+mj-lt"/>
              <a:buAutoNum type="arabicPeriod" startAt="4"/>
            </a:pPr>
            <a:r>
              <a:rPr lang="en-US" b="1" dirty="0"/>
              <a:t>Task analysis</a:t>
            </a:r>
            <a:endParaRPr lang="en-US" b="1" i="1" dirty="0"/>
          </a:p>
          <a:p>
            <a:pPr marL="914400" lvl="1" indent="-2743200">
              <a:buNone/>
            </a:pPr>
            <a:r>
              <a:rPr lang="en-US" dirty="0"/>
              <a:t>	22 critical tasks (e.g., Start a day, Add a stop, Add a food event, Enter food item name, Enter weight/volume/size, Enter payment)</a:t>
            </a:r>
          </a:p>
          <a:p>
            <a:pPr marL="514350" indent="-514350">
              <a:buAutoNum type="arabicPeriod" startAt="4"/>
            </a:pPr>
            <a:r>
              <a:rPr lang="en-US" b="1" dirty="0"/>
              <a:t>Food Event Type</a:t>
            </a:r>
            <a:endParaRPr kumimoji="0" lang="en-US" sz="3200" b="0" i="1" u="none" strike="noStrike" kern="1200" cap="none" spc="0" normalizeH="0" baseline="0" noProof="0" dirty="0">
              <a:ln>
                <a:noFill/>
              </a:ln>
              <a:solidFill>
                <a:prstClr val="black"/>
              </a:solidFill>
              <a:effectLst/>
              <a:uLnTx/>
              <a:uFillTx/>
              <a:latin typeface="Calibri"/>
              <a:ea typeface="+mn-ea"/>
              <a:cs typeface="+mn-cs"/>
            </a:endParaRP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Food-at-home (FAH) event </a:t>
            </a: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Food-away-from-home (FAFH) event </a:t>
            </a:r>
          </a:p>
          <a:p>
            <a:pPr marL="514350" indent="-514350">
              <a:buAutoNum type="arabicPeriod" startAt="4"/>
            </a:pPr>
            <a:r>
              <a:rPr lang="en-US" b="1" dirty="0"/>
              <a:t>Use Cases</a:t>
            </a:r>
            <a:endParaRPr kumimoji="0" lang="en-US" sz="3200" b="0" i="1" u="none" strike="noStrike" kern="1200" cap="none" spc="0" normalizeH="0" baseline="0" noProof="0" dirty="0">
              <a:ln>
                <a:noFill/>
              </a:ln>
              <a:solidFill>
                <a:prstClr val="black"/>
              </a:solidFill>
              <a:effectLst/>
              <a:uLnTx/>
              <a:uFillTx/>
              <a:latin typeface="Calibri"/>
              <a:ea typeface="+mn-ea"/>
              <a:cs typeface="+mn-cs"/>
            </a:endParaRP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Grocery shopping (FAH</a:t>
            </a:r>
            <a:r>
              <a:rPr lang="en-US" sz="2800" dirty="0">
                <a:solidFill>
                  <a:prstClr val="black"/>
                </a:solidFill>
                <a:latin typeface="Calibri"/>
              </a:rPr>
              <a:t> + FAFH)</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1371600" lvl="3" indent="-514350">
              <a:buFont typeface="+mj-lt"/>
              <a:buAutoNum type="alphaLcParen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Online meal order (FAFH)</a:t>
            </a:r>
          </a:p>
          <a:p>
            <a:pPr marL="1371600" lvl="3" indent="-514350">
              <a:buFont typeface="+mj-lt"/>
              <a:buAutoNum type="alphaLcParenR"/>
              <a:defRPr/>
            </a:pPr>
            <a:r>
              <a:rPr lang="en-US" sz="2800" dirty="0">
                <a:solidFill>
                  <a:prstClr val="black"/>
                </a:solidFill>
                <a:latin typeface="Calibri"/>
              </a:rPr>
              <a:t>S</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chool</a:t>
            </a:r>
            <a:r>
              <a:rPr lang="en-US" sz="2800" dirty="0">
                <a:solidFill>
                  <a:prstClr val="black"/>
                </a:solidFill>
                <a:latin typeface="Calibri"/>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meal (FAFH)</a:t>
            </a:r>
          </a:p>
          <a:p>
            <a:pPr marL="514350" indent="-514350">
              <a:buAutoNum type="arabicPeriod" startAt="4"/>
            </a:pPr>
            <a:endParaRPr lang="en-US" sz="2800" dirty="0"/>
          </a:p>
        </p:txBody>
      </p:sp>
    </p:spTree>
    <p:extLst>
      <p:ext uri="{BB962C8B-B14F-4D97-AF65-F5344CB8AC3E}">
        <p14:creationId xmlns:p14="http://schemas.microsoft.com/office/powerpoint/2010/main" val="1763152837"/>
      </p:ext>
    </p:extLst>
  </p:cSld>
  <p:clrMapOvr>
    <a:masterClrMapping/>
  </p:clrMapOvr>
  <mc:AlternateContent xmlns:mc="http://schemas.openxmlformats.org/markup-compatibility/2006" xmlns:p14="http://schemas.microsoft.com/office/powerpoint/2010/main">
    <mc:Choice Requires="p14">
      <p:transition spd="slow" p14:dur="2000" advTm="82035"/>
    </mc:Choice>
    <mc:Fallback xmlns="">
      <p:transition spd="slow" advTm="8203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Use Case of Grocery Shopping</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417639"/>
            <a:ext cx="5170714" cy="4708526"/>
          </a:xfrm>
          <a:ln cap="flat">
            <a:solidFill>
              <a:srgbClr val="0070C0"/>
            </a:solidFill>
          </a:ln>
        </p:spPr>
        <p:txBody>
          <a:bodyPr>
            <a:normAutofit fontScale="85000" lnSpcReduction="20000"/>
          </a:bodyPr>
          <a:lstStyle/>
          <a:p>
            <a:pPr marL="0" indent="0">
              <a:spcBef>
                <a:spcPts val="0"/>
              </a:spcBef>
              <a:buNone/>
            </a:pPr>
            <a:r>
              <a:rPr lang="en-US" sz="3000" b="1" dirty="0"/>
              <a:t>Scenario:</a:t>
            </a:r>
            <a:endParaRPr lang="en-US" sz="3000" b="1" i="1" dirty="0"/>
          </a:p>
          <a:p>
            <a:pPr marL="514350" indent="-2743200">
              <a:spcBef>
                <a:spcPts val="0"/>
              </a:spcBef>
              <a:buNone/>
            </a:pPr>
            <a:r>
              <a:rPr lang="en-US" dirty="0"/>
              <a:t>	</a:t>
            </a:r>
            <a:r>
              <a:rPr lang="en-US" sz="2600" dirty="0"/>
              <a:t>Grocery shopping, including a lunch meal that was eaten on the spot</a:t>
            </a:r>
          </a:p>
          <a:p>
            <a:pPr marL="0" indent="0">
              <a:spcBef>
                <a:spcPts val="0"/>
              </a:spcBef>
              <a:buNone/>
            </a:pPr>
            <a:r>
              <a:rPr lang="en-US" sz="3000" b="1" dirty="0"/>
              <a:t>Critical tasks:</a:t>
            </a:r>
            <a:endParaRPr kumimoji="0" lang="en-US" sz="3000" b="0" i="1" u="none" strike="noStrike" kern="1200" cap="none" spc="0" normalizeH="0" baseline="0" noProof="0" dirty="0">
              <a:ln>
                <a:noFill/>
              </a:ln>
              <a:solidFill>
                <a:prstClr val="black"/>
              </a:solidFill>
              <a:effectLst/>
              <a:uLnTx/>
              <a:uFillTx/>
              <a:latin typeface="Calibri"/>
              <a:ea typeface="+mn-ea"/>
              <a:cs typeface="+mn-cs"/>
            </a:endParaRP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Start a day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a food stop from a list of stops identified by the online map</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a food event</a:t>
            </a:r>
          </a:p>
          <a:p>
            <a:pPr marL="914400" lvl="2" indent="-514350">
              <a:spcBef>
                <a:spcPts val="0"/>
              </a:spcBef>
              <a:buFont typeface="+mj-lt"/>
              <a:buAutoNum type="arabicParenR"/>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Enter food item name </a:t>
            </a:r>
            <a:r>
              <a:rPr kumimoji="0" lang="en-US" sz="2600" b="0" i="0" u="none" strike="noStrike" kern="1200" cap="none" spc="0" normalizeH="0" baseline="0" noProof="0" dirty="0">
                <a:ln>
                  <a:noFill/>
                </a:ln>
                <a:solidFill>
                  <a:prstClr val="black"/>
                </a:solidFill>
                <a:effectLst/>
                <a:uLnTx/>
                <a:uFillTx/>
                <a:latin typeface="Calibri"/>
                <a:ea typeface="+mn-ea"/>
                <a:cs typeface="+mn-cs"/>
              </a:rPr>
              <a:t>(Text, Barcode, PLU)</a:t>
            </a:r>
          </a:p>
          <a:p>
            <a:pPr marL="914400" lvl="2" indent="-514350">
              <a:spcBef>
                <a:spcPts val="0"/>
              </a:spcBef>
              <a:buFont typeface="+mj-lt"/>
              <a:buAutoNum type="arabicParenR"/>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Enter weight/volume/</a:t>
            </a:r>
            <a:r>
              <a:rPr lang="en-US" sz="2600" b="1" dirty="0">
                <a:solidFill>
                  <a:prstClr val="black"/>
                </a:solidFill>
                <a:latin typeface="Calibri"/>
              </a:rPr>
              <a:t>piece</a:t>
            </a: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number of items (quantity)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payment information (Pay by single mode, Pay by multiple modes)</a:t>
            </a:r>
          </a:p>
          <a:p>
            <a:pPr marL="514350" indent="-514350">
              <a:buAutoNum type="arabicPeriod" startAt="3"/>
            </a:pPr>
            <a:endParaRPr lang="en-US" sz="2800" dirty="0"/>
          </a:p>
        </p:txBody>
      </p:sp>
      <p:pic>
        <p:nvPicPr>
          <p:cNvPr id="5" name="Picture 4">
            <a:extLst>
              <a:ext uri="{FF2B5EF4-FFF2-40B4-BE49-F238E27FC236}">
                <a16:creationId xmlns:a16="http://schemas.microsoft.com/office/drawing/2014/main" id="{7FFF3DC5-B284-4507-9624-453E8D9543FE}"/>
              </a:ext>
            </a:extLst>
          </p:cNvPr>
          <p:cNvPicPr>
            <a:picLocks noChangeAspect="1"/>
          </p:cNvPicPr>
          <p:nvPr/>
        </p:nvPicPr>
        <p:blipFill>
          <a:blip r:embed="rId2"/>
          <a:stretch>
            <a:fillRect/>
          </a:stretch>
        </p:blipFill>
        <p:spPr>
          <a:xfrm>
            <a:off x="6237514" y="1379308"/>
            <a:ext cx="5344886" cy="4746857"/>
          </a:xfrm>
          <a:prstGeom prst="rect">
            <a:avLst/>
          </a:prstGeom>
        </p:spPr>
      </p:pic>
    </p:spTree>
    <p:extLst>
      <p:ext uri="{BB962C8B-B14F-4D97-AF65-F5344CB8AC3E}">
        <p14:creationId xmlns:p14="http://schemas.microsoft.com/office/powerpoint/2010/main" val="1428693519"/>
      </p:ext>
    </p:extLst>
  </p:cSld>
  <p:clrMapOvr>
    <a:masterClrMapping/>
  </p:clrMapOvr>
  <mc:AlternateContent xmlns:mc="http://schemas.openxmlformats.org/markup-compatibility/2006" xmlns:p14="http://schemas.microsoft.com/office/powerpoint/2010/main">
    <mc:Choice Requires="p14">
      <p:transition spd="slow" p14:dur="2000" advTm="37955"/>
    </mc:Choice>
    <mc:Fallback xmlns="">
      <p:transition spd="slow" advTm="379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Use Case of Online Meal Order</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417639"/>
            <a:ext cx="5170714" cy="4708526"/>
          </a:xfrm>
          <a:ln cap="flat">
            <a:solidFill>
              <a:srgbClr val="0070C0"/>
            </a:solidFill>
          </a:ln>
        </p:spPr>
        <p:txBody>
          <a:bodyPr>
            <a:normAutofit fontScale="77500" lnSpcReduction="20000"/>
          </a:bodyPr>
          <a:lstStyle/>
          <a:p>
            <a:pPr marL="0" indent="0">
              <a:spcBef>
                <a:spcPts val="0"/>
              </a:spcBef>
              <a:buNone/>
            </a:pPr>
            <a:r>
              <a:rPr lang="en-US" sz="3000" b="1" dirty="0"/>
              <a:t>Scenario:</a:t>
            </a:r>
            <a:endParaRPr lang="en-US" sz="3000" b="1" i="1" dirty="0"/>
          </a:p>
          <a:p>
            <a:pPr marL="514350" indent="-2743200">
              <a:spcBef>
                <a:spcPts val="0"/>
              </a:spcBef>
              <a:buNone/>
            </a:pPr>
            <a:r>
              <a:rPr lang="en-US" dirty="0"/>
              <a:t>	</a:t>
            </a:r>
            <a:r>
              <a:rPr lang="en-US" sz="2600" dirty="0"/>
              <a:t>Online order of home-delivery meal from McDonald’s</a:t>
            </a:r>
          </a:p>
          <a:p>
            <a:pPr marL="0" indent="0">
              <a:spcBef>
                <a:spcPts val="0"/>
              </a:spcBef>
              <a:buNone/>
            </a:pPr>
            <a:r>
              <a:rPr lang="en-US" sz="3000" b="1" dirty="0"/>
              <a:t>Critical tasks:</a:t>
            </a:r>
            <a:endParaRPr kumimoji="0" lang="en-US" sz="3000" b="0" i="1" u="none" strike="noStrike" kern="1200" cap="none" spc="0" normalizeH="0" baseline="0" noProof="0" dirty="0">
              <a:ln>
                <a:noFill/>
              </a:ln>
              <a:solidFill>
                <a:prstClr val="black"/>
              </a:solidFill>
              <a:effectLst/>
              <a:uLnTx/>
              <a:uFillTx/>
              <a:latin typeface="Calibri"/>
              <a:ea typeface="+mn-ea"/>
              <a:cs typeface="+mn-cs"/>
            </a:endParaRP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Start a day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a food stop from a list of stops identified by the online map</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Add a food event manually</a:t>
            </a:r>
          </a:p>
          <a:p>
            <a:pPr marL="914400" lvl="2" indent="-514350">
              <a:spcBef>
                <a:spcPts val="0"/>
              </a:spcBef>
              <a:buFont typeface="+mj-lt"/>
              <a:buAutoNum type="arabicParenR"/>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Enter "combo meal" information</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"individual item" button</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meal name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meal price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number of items (quantity)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individual meal items</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total event cost or price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payment type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Upload an electronic receipt</a:t>
            </a:r>
          </a:p>
          <a:p>
            <a:pPr marL="514350" indent="-514350">
              <a:buAutoNum type="arabicPeriod" startAt="3"/>
            </a:pPr>
            <a:endParaRPr lang="en-US" sz="2800" dirty="0"/>
          </a:p>
        </p:txBody>
      </p:sp>
      <p:pic>
        <p:nvPicPr>
          <p:cNvPr id="6" name="Picture 5">
            <a:extLst>
              <a:ext uri="{FF2B5EF4-FFF2-40B4-BE49-F238E27FC236}">
                <a16:creationId xmlns:a16="http://schemas.microsoft.com/office/drawing/2014/main" id="{BA5DF5BE-0A12-4523-BC16-B568A4D55C83}"/>
              </a:ext>
            </a:extLst>
          </p:cNvPr>
          <p:cNvPicPr>
            <a:picLocks noChangeAspect="1"/>
          </p:cNvPicPr>
          <p:nvPr/>
        </p:nvPicPr>
        <p:blipFill>
          <a:blip r:embed="rId3"/>
          <a:stretch>
            <a:fillRect/>
          </a:stretch>
        </p:blipFill>
        <p:spPr>
          <a:xfrm>
            <a:off x="6324600" y="1417638"/>
            <a:ext cx="1383560" cy="2286000"/>
          </a:xfrm>
          <a:prstGeom prst="rect">
            <a:avLst/>
          </a:prstGeom>
        </p:spPr>
      </p:pic>
      <p:pic>
        <p:nvPicPr>
          <p:cNvPr id="8" name="Picture 7">
            <a:extLst>
              <a:ext uri="{FF2B5EF4-FFF2-40B4-BE49-F238E27FC236}">
                <a16:creationId xmlns:a16="http://schemas.microsoft.com/office/drawing/2014/main" id="{37F914F4-711A-4F20-A308-1D37F90D938B}"/>
              </a:ext>
            </a:extLst>
          </p:cNvPr>
          <p:cNvPicPr>
            <a:picLocks noChangeAspect="1"/>
          </p:cNvPicPr>
          <p:nvPr/>
        </p:nvPicPr>
        <p:blipFill>
          <a:blip r:embed="rId4"/>
          <a:stretch>
            <a:fillRect/>
          </a:stretch>
        </p:blipFill>
        <p:spPr>
          <a:xfrm>
            <a:off x="7962754" y="1417636"/>
            <a:ext cx="1680647" cy="2285999"/>
          </a:xfrm>
          <a:prstGeom prst="rect">
            <a:avLst/>
          </a:prstGeom>
        </p:spPr>
      </p:pic>
      <p:pic>
        <p:nvPicPr>
          <p:cNvPr id="10" name="Picture 9">
            <a:extLst>
              <a:ext uri="{FF2B5EF4-FFF2-40B4-BE49-F238E27FC236}">
                <a16:creationId xmlns:a16="http://schemas.microsoft.com/office/drawing/2014/main" id="{9E23ABE2-7C02-414C-852E-2F54BFC54433}"/>
              </a:ext>
            </a:extLst>
          </p:cNvPr>
          <p:cNvPicPr>
            <a:picLocks noChangeAspect="1"/>
          </p:cNvPicPr>
          <p:nvPr/>
        </p:nvPicPr>
        <p:blipFill>
          <a:blip r:embed="rId5"/>
          <a:stretch>
            <a:fillRect/>
          </a:stretch>
        </p:blipFill>
        <p:spPr>
          <a:xfrm>
            <a:off x="9897995" y="1417636"/>
            <a:ext cx="1447924" cy="2285999"/>
          </a:xfrm>
          <a:prstGeom prst="rect">
            <a:avLst/>
          </a:prstGeom>
        </p:spPr>
      </p:pic>
      <p:pic>
        <p:nvPicPr>
          <p:cNvPr id="12" name="Picture 11">
            <a:extLst>
              <a:ext uri="{FF2B5EF4-FFF2-40B4-BE49-F238E27FC236}">
                <a16:creationId xmlns:a16="http://schemas.microsoft.com/office/drawing/2014/main" id="{048E938B-0B93-4232-B638-486EAB1F84A9}"/>
              </a:ext>
            </a:extLst>
          </p:cNvPr>
          <p:cNvPicPr>
            <a:picLocks noChangeAspect="1"/>
          </p:cNvPicPr>
          <p:nvPr/>
        </p:nvPicPr>
        <p:blipFill>
          <a:blip r:embed="rId6"/>
          <a:stretch>
            <a:fillRect/>
          </a:stretch>
        </p:blipFill>
        <p:spPr>
          <a:xfrm rot="10800000">
            <a:off x="8093335" y="3969440"/>
            <a:ext cx="1550066" cy="2156725"/>
          </a:xfrm>
          <a:prstGeom prst="rect">
            <a:avLst/>
          </a:prstGeom>
        </p:spPr>
      </p:pic>
      <p:pic>
        <p:nvPicPr>
          <p:cNvPr id="14" name="Picture 13">
            <a:extLst>
              <a:ext uri="{FF2B5EF4-FFF2-40B4-BE49-F238E27FC236}">
                <a16:creationId xmlns:a16="http://schemas.microsoft.com/office/drawing/2014/main" id="{12F5F943-2533-4F59-849C-BBB58045FB48}"/>
              </a:ext>
            </a:extLst>
          </p:cNvPr>
          <p:cNvPicPr>
            <a:picLocks noChangeAspect="1"/>
          </p:cNvPicPr>
          <p:nvPr/>
        </p:nvPicPr>
        <p:blipFill>
          <a:blip r:embed="rId7"/>
          <a:stretch>
            <a:fillRect/>
          </a:stretch>
        </p:blipFill>
        <p:spPr>
          <a:xfrm>
            <a:off x="6324601" y="3972449"/>
            <a:ext cx="1638154" cy="2153715"/>
          </a:xfrm>
          <a:prstGeom prst="rect">
            <a:avLst/>
          </a:prstGeom>
        </p:spPr>
      </p:pic>
      <p:pic>
        <p:nvPicPr>
          <p:cNvPr id="16" name="Picture 15">
            <a:extLst>
              <a:ext uri="{FF2B5EF4-FFF2-40B4-BE49-F238E27FC236}">
                <a16:creationId xmlns:a16="http://schemas.microsoft.com/office/drawing/2014/main" id="{6A74FA9F-3B9B-4FEB-A837-230EBA7E12A2}"/>
              </a:ext>
            </a:extLst>
          </p:cNvPr>
          <p:cNvPicPr>
            <a:picLocks noChangeAspect="1"/>
          </p:cNvPicPr>
          <p:nvPr/>
        </p:nvPicPr>
        <p:blipFill>
          <a:blip r:embed="rId8"/>
          <a:stretch>
            <a:fillRect/>
          </a:stretch>
        </p:blipFill>
        <p:spPr>
          <a:xfrm>
            <a:off x="9795853" y="4010635"/>
            <a:ext cx="1550066" cy="2115530"/>
          </a:xfrm>
          <a:prstGeom prst="rect">
            <a:avLst/>
          </a:prstGeom>
        </p:spPr>
      </p:pic>
    </p:spTree>
    <p:extLst>
      <p:ext uri="{BB962C8B-B14F-4D97-AF65-F5344CB8AC3E}">
        <p14:creationId xmlns:p14="http://schemas.microsoft.com/office/powerpoint/2010/main" val="802245798"/>
      </p:ext>
    </p:extLst>
  </p:cSld>
  <p:clrMapOvr>
    <a:masterClrMapping/>
  </p:clrMapOvr>
  <mc:AlternateContent xmlns:mc="http://schemas.openxmlformats.org/markup-compatibility/2006" xmlns:p14="http://schemas.microsoft.com/office/powerpoint/2010/main">
    <mc:Choice Requires="p14">
      <p:transition spd="slow" p14:dur="2000" advTm="25765"/>
    </mc:Choice>
    <mc:Fallback xmlns="">
      <p:transition spd="slow" advTm="257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Use Case of School Meal</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a:xfrm>
            <a:off x="609600" y="1417639"/>
            <a:ext cx="5170714" cy="4708526"/>
          </a:xfrm>
          <a:ln cap="flat">
            <a:solidFill>
              <a:srgbClr val="0070C0"/>
            </a:solidFill>
          </a:ln>
        </p:spPr>
        <p:txBody>
          <a:bodyPr>
            <a:normAutofit fontScale="85000" lnSpcReduction="20000"/>
          </a:bodyPr>
          <a:lstStyle/>
          <a:p>
            <a:pPr marL="0" indent="0">
              <a:spcBef>
                <a:spcPts val="0"/>
              </a:spcBef>
              <a:buNone/>
            </a:pPr>
            <a:r>
              <a:rPr lang="en-US" sz="3000" b="1" dirty="0"/>
              <a:t>Scenario:</a:t>
            </a:r>
            <a:endParaRPr lang="en-US" sz="3000" b="1" i="1" dirty="0"/>
          </a:p>
          <a:p>
            <a:pPr marL="514350" indent="-2743200">
              <a:spcBef>
                <a:spcPts val="0"/>
              </a:spcBef>
              <a:buNone/>
            </a:pPr>
            <a:r>
              <a:rPr lang="en-US" dirty="0"/>
              <a:t>	</a:t>
            </a:r>
            <a:r>
              <a:rPr lang="en-US" sz="2600" dirty="0"/>
              <a:t>A school lunch that was eaten at the school cafeteria</a:t>
            </a:r>
          </a:p>
          <a:p>
            <a:pPr marL="0" indent="0">
              <a:spcBef>
                <a:spcPts val="0"/>
              </a:spcBef>
              <a:buNone/>
            </a:pPr>
            <a:r>
              <a:rPr lang="en-US" sz="3000" b="1" dirty="0"/>
              <a:t>Critical tasks:</a:t>
            </a:r>
            <a:endParaRPr kumimoji="0" lang="en-US" sz="3000" b="0" i="1" u="none" strike="noStrike" kern="1200" cap="none" spc="0" normalizeH="0" baseline="0" noProof="0" dirty="0">
              <a:ln>
                <a:noFill/>
              </a:ln>
              <a:solidFill>
                <a:prstClr val="black"/>
              </a:solidFill>
              <a:effectLst/>
              <a:uLnTx/>
              <a:uFillTx/>
              <a:latin typeface="Calibri"/>
              <a:ea typeface="+mn-ea"/>
              <a:cs typeface="+mn-cs"/>
            </a:endParaRP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Start a day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Add a food stop to </a:t>
            </a:r>
            <a:r>
              <a:rPr kumimoji="0" lang="en-US" sz="2600" b="0" i="0" u="none" strike="noStrike" kern="1200" cap="none" spc="0" normalizeH="0" baseline="0" noProof="0" dirty="0" err="1">
                <a:ln>
                  <a:noFill/>
                </a:ln>
                <a:solidFill>
                  <a:prstClr val="black"/>
                </a:solidFill>
                <a:effectLst/>
                <a:uLnTx/>
                <a:uFillTx/>
                <a:latin typeface="Calibri"/>
                <a:ea typeface="+mn-ea"/>
                <a:cs typeface="+mn-cs"/>
              </a:rPr>
              <a:t>FoodLogger</a:t>
            </a:r>
            <a:r>
              <a:rPr kumimoji="0" lang="en-US" sz="2600" b="0" i="0" u="none" strike="noStrike" kern="1200" cap="none" spc="0" normalizeH="0" baseline="0" noProof="0" dirty="0">
                <a:ln>
                  <a:noFill/>
                </a:ln>
                <a:solidFill>
                  <a:prstClr val="black"/>
                </a:solidFill>
                <a:effectLst/>
                <a:uLnTx/>
                <a:uFillTx/>
                <a:latin typeface="Calibri"/>
                <a:ea typeface="+mn-ea"/>
                <a:cs typeface="+mn-cs"/>
              </a:rPr>
              <a:t> in the text field</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Add a food event manually</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Select "combo meal" button</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meal name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meal price</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individual meal items</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“Other” option (those that do not conform to pre-defined list of combo items)</a:t>
            </a:r>
          </a:p>
          <a:p>
            <a:pPr marL="914400" lvl="2" indent="-514350">
              <a:spcBef>
                <a:spcPts val="0"/>
              </a:spcBef>
              <a:buFont typeface="+mj-lt"/>
              <a:buAutoNum type="arabicParen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Enter payment type</a:t>
            </a:r>
          </a:p>
          <a:p>
            <a:pPr marL="514350" indent="-514350">
              <a:buAutoNum type="arabicPeriod" startAt="3"/>
            </a:pPr>
            <a:endParaRPr lang="en-US" sz="2800" dirty="0"/>
          </a:p>
        </p:txBody>
      </p:sp>
      <p:sp>
        <p:nvSpPr>
          <p:cNvPr id="11" name="Content Placeholder 3">
            <a:extLst>
              <a:ext uri="{FF2B5EF4-FFF2-40B4-BE49-F238E27FC236}">
                <a16:creationId xmlns:a16="http://schemas.microsoft.com/office/drawing/2014/main" id="{3871F8AD-71A9-4047-BDED-DE597E5051D6}"/>
              </a:ext>
            </a:extLst>
          </p:cNvPr>
          <p:cNvSpPr txBox="1">
            <a:spLocks/>
          </p:cNvSpPr>
          <p:nvPr/>
        </p:nvSpPr>
        <p:spPr>
          <a:xfrm>
            <a:off x="6259286" y="1417638"/>
            <a:ext cx="5170714" cy="4708526"/>
          </a:xfrm>
          <a:prstGeom prst="rect">
            <a:avLst/>
          </a:prstGeom>
          <a:ln cap="flat">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Food items:</a:t>
            </a:r>
            <a:endParaRPr kumimoji="0" lang="en-US" sz="3000" b="0" i="1" u="none" strike="noStrike" kern="1200" cap="none" spc="0" normalizeH="0" baseline="0" noProof="0" dirty="0">
              <a:ln>
                <a:noFill/>
              </a:ln>
              <a:solidFill>
                <a:prstClr val="black"/>
              </a:solidFill>
              <a:effectLst/>
              <a:uLnTx/>
              <a:uFillTx/>
              <a:latin typeface="Calibri"/>
              <a:ea typeface="+mn-ea"/>
              <a:cs typeface="+mn-cs"/>
            </a:endParaRPr>
          </a:p>
          <a:p>
            <a:pPr marL="914400" marR="0" lvl="2" indent="-514350" algn="l" defTabSz="914400" rtl="0" eaLnBrk="1" fontAlgn="auto" latinLnBrk="0" hangingPunct="1">
              <a:lnSpc>
                <a:spcPct val="100000"/>
              </a:lnSpc>
              <a:spcBef>
                <a:spcPts val="0"/>
              </a:spcBef>
              <a:spcAft>
                <a:spcPts val="0"/>
              </a:spcAft>
              <a:buClrTx/>
              <a:buSzTx/>
              <a:buFont typeface="+mj-lt"/>
              <a:buAutoNum type="arabicParenR"/>
              <a:tabLst/>
              <a:defRPr/>
            </a:pPr>
            <a:r>
              <a:rPr lang="en-US" sz="2600" dirty="0">
                <a:solidFill>
                  <a:prstClr val="black"/>
                </a:solidFill>
                <a:latin typeface="Calibri"/>
              </a:rPr>
              <a:t>A</a:t>
            </a:r>
            <a:r>
              <a:rPr kumimoji="0" lang="en-US" sz="2600" b="0" i="0" u="none" strike="noStrike" kern="1200" cap="none" spc="0" normalizeH="0" baseline="0" noProof="0" dirty="0">
                <a:ln>
                  <a:noFill/>
                </a:ln>
                <a:solidFill>
                  <a:prstClr val="black"/>
                </a:solidFill>
                <a:effectLst/>
                <a:uLnTx/>
                <a:uFillTx/>
                <a:latin typeface="Calibri"/>
                <a:ea typeface="+mn-ea"/>
                <a:cs typeface="+mn-cs"/>
              </a:rPr>
              <a:t> carton of milk</a:t>
            </a:r>
          </a:p>
          <a:p>
            <a:pPr marL="914400" marR="0" lvl="2" indent="-514350" algn="l" defTabSz="914400" rtl="0" eaLnBrk="1" fontAlgn="auto" latinLnBrk="0" hangingPunct="1">
              <a:lnSpc>
                <a:spcPct val="100000"/>
              </a:lnSpc>
              <a:spcBef>
                <a:spcPts val="0"/>
              </a:spcBef>
              <a:spcAft>
                <a:spcPts val="0"/>
              </a:spcAft>
              <a:buClrTx/>
              <a:buSzTx/>
              <a:buFont typeface="+mj-lt"/>
              <a:buAutoNum type="arabicParenR"/>
              <a:tabLst/>
              <a:defRPr/>
            </a:pPr>
            <a:r>
              <a:rPr lang="en-US" sz="2600" dirty="0">
                <a:solidFill>
                  <a:prstClr val="black"/>
                </a:solidFill>
                <a:latin typeface="Calibri"/>
              </a:rPr>
              <a:t>M</a:t>
            </a:r>
            <a:r>
              <a:rPr kumimoji="0" lang="en-US" sz="2600" b="0" i="0" u="none" strike="noStrike" kern="1200" cap="none" spc="0" normalizeH="0" baseline="0" noProof="0" dirty="0" err="1">
                <a:ln>
                  <a:noFill/>
                </a:ln>
                <a:solidFill>
                  <a:prstClr val="black"/>
                </a:solidFill>
                <a:effectLst/>
                <a:uLnTx/>
                <a:uFillTx/>
                <a:latin typeface="Calibri"/>
                <a:ea typeface="+mn-ea"/>
                <a:cs typeface="+mn-cs"/>
              </a:rPr>
              <a:t>ashed</a:t>
            </a:r>
            <a:r>
              <a:rPr kumimoji="0" lang="en-US" sz="2600" b="0" i="0" u="none" strike="noStrike" kern="1200" cap="none" spc="0" normalizeH="0" baseline="0" noProof="0" dirty="0">
                <a:ln>
                  <a:noFill/>
                </a:ln>
                <a:solidFill>
                  <a:prstClr val="black"/>
                </a:solidFill>
                <a:effectLst/>
                <a:uLnTx/>
                <a:uFillTx/>
                <a:latin typeface="Calibri"/>
                <a:ea typeface="+mn-ea"/>
                <a:cs typeface="+mn-cs"/>
              </a:rPr>
              <a:t> potatoes</a:t>
            </a:r>
          </a:p>
          <a:p>
            <a:pPr marL="914400" marR="0" lvl="2"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Gravy</a:t>
            </a:r>
          </a:p>
          <a:p>
            <a:pPr marL="914400" marR="0" lvl="2"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One slice of beef</a:t>
            </a:r>
          </a:p>
          <a:p>
            <a:pPr marL="914400" marR="0" lvl="2" indent="-51435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 side of corn</a:t>
            </a:r>
          </a:p>
          <a:p>
            <a:pPr marL="0" indent="0">
              <a:spcBef>
                <a:spcPts val="0"/>
              </a:spcBef>
              <a:buFont typeface="Arial" panose="020B0604020202020204" pitchFamily="34" charset="0"/>
              <a:buNone/>
            </a:pPr>
            <a:r>
              <a:rPr lang="en-US" sz="3000" b="1" dirty="0"/>
              <a:t>Four scenarios:</a:t>
            </a:r>
            <a:endParaRPr lang="en-US" sz="3000" i="1" dirty="0">
              <a:solidFill>
                <a:prstClr val="black"/>
              </a:solidFill>
              <a:latin typeface="Calibri"/>
            </a:endParaRPr>
          </a:p>
          <a:p>
            <a:pPr marL="914400" lvl="2" indent="-514350">
              <a:spcBef>
                <a:spcPts val="0"/>
              </a:spcBef>
              <a:buFont typeface="+mj-lt"/>
              <a:buAutoNum type="arabicParenR"/>
              <a:defRPr/>
            </a:pPr>
            <a:r>
              <a:rPr lang="en-US" sz="2600" dirty="0">
                <a:solidFill>
                  <a:prstClr val="black"/>
                </a:solidFill>
                <a:latin typeface="Calibri"/>
              </a:rPr>
              <a:t>Not Free – Proxy Report</a:t>
            </a:r>
          </a:p>
          <a:p>
            <a:pPr marL="914400" lvl="2" indent="-514350">
              <a:spcBef>
                <a:spcPts val="0"/>
              </a:spcBef>
              <a:buFont typeface="+mj-lt"/>
              <a:buAutoNum type="arabicParenR"/>
              <a:defRPr/>
            </a:pPr>
            <a:r>
              <a:rPr lang="en-US" sz="2600" dirty="0">
                <a:solidFill>
                  <a:prstClr val="black"/>
                </a:solidFill>
                <a:latin typeface="Calibri"/>
              </a:rPr>
              <a:t>Free – Proxy Report</a:t>
            </a:r>
          </a:p>
          <a:p>
            <a:pPr marL="914400" lvl="2" indent="-514350">
              <a:spcBef>
                <a:spcPts val="0"/>
              </a:spcBef>
              <a:buFont typeface="+mj-lt"/>
              <a:buAutoNum type="arabicParenR"/>
              <a:defRPr/>
            </a:pPr>
            <a:r>
              <a:rPr lang="en-US" sz="2600" dirty="0">
                <a:solidFill>
                  <a:prstClr val="black"/>
                </a:solidFill>
                <a:latin typeface="Calibri"/>
              </a:rPr>
              <a:t>Not Free – Self Report</a:t>
            </a:r>
          </a:p>
          <a:p>
            <a:pPr marL="914400" lvl="2" indent="-514350">
              <a:spcBef>
                <a:spcPts val="0"/>
              </a:spcBef>
              <a:buFont typeface="+mj-lt"/>
              <a:buAutoNum type="arabicParenR"/>
              <a:defRPr/>
            </a:pPr>
            <a:r>
              <a:rPr lang="en-US" sz="2600" dirty="0">
                <a:solidFill>
                  <a:prstClr val="black"/>
                </a:solidFill>
                <a:latin typeface="Calibri"/>
              </a:rPr>
              <a:t>Free – Self Report</a:t>
            </a:r>
            <a:endParaRPr lang="en-US" sz="2800" dirty="0"/>
          </a:p>
        </p:txBody>
      </p:sp>
    </p:spTree>
    <p:extLst>
      <p:ext uri="{BB962C8B-B14F-4D97-AF65-F5344CB8AC3E}">
        <p14:creationId xmlns:p14="http://schemas.microsoft.com/office/powerpoint/2010/main" val="3248637018"/>
      </p:ext>
    </p:extLst>
  </p:cSld>
  <p:clrMapOvr>
    <a:masterClrMapping/>
  </p:clrMapOvr>
  <mc:AlternateContent xmlns:mc="http://schemas.openxmlformats.org/markup-compatibility/2006" xmlns:p14="http://schemas.microsoft.com/office/powerpoint/2010/main">
    <mc:Choice Requires="p14">
      <p:transition spd="slow" p14:dur="2000" advTm="30778"/>
    </mc:Choice>
    <mc:Fallback xmlns="">
      <p:transition spd="slow" advTm="307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Major Findings – Lab-based Testing (I)</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fontScale="85000" lnSpcReduction="20000"/>
          </a:bodyPr>
          <a:lstStyle/>
          <a:p>
            <a:pPr marL="514350" indent="-514350">
              <a:buAutoNum type="arabicPeriod"/>
            </a:pPr>
            <a:r>
              <a:rPr lang="en-US" b="1" dirty="0"/>
              <a:t>10 out of 11 </a:t>
            </a:r>
            <a:r>
              <a:rPr lang="en-US" dirty="0"/>
              <a:t>adult participants completed assigned tasks.</a:t>
            </a:r>
            <a:endParaRPr lang="en-US" sz="3200" dirty="0"/>
          </a:p>
          <a:p>
            <a:pPr marL="514350" indent="-514350">
              <a:buAutoNum type="arabicPeriod"/>
            </a:pPr>
            <a:r>
              <a:rPr lang="en-US" b="1" dirty="0"/>
              <a:t>Average time </a:t>
            </a:r>
            <a:r>
              <a:rPr lang="en-US" dirty="0"/>
              <a:t>taken to enter information about one food item was around </a:t>
            </a:r>
            <a:r>
              <a:rPr lang="en-US" b="1" dirty="0"/>
              <a:t>2 minutes</a:t>
            </a:r>
            <a:r>
              <a:rPr lang="en-US" dirty="0"/>
              <a:t>.</a:t>
            </a:r>
            <a:endParaRPr kumimoji="0" lang="en-US" sz="3200" u="none" strike="noStrike" kern="1200" cap="none" spc="0" normalizeH="0" baseline="0" noProof="0" dirty="0">
              <a:ln>
                <a:noFill/>
              </a:ln>
              <a:solidFill>
                <a:prstClr val="black"/>
              </a:solidFill>
              <a:effectLst/>
              <a:uLnTx/>
              <a:uFillTx/>
              <a:latin typeface="Calibri"/>
              <a:ea typeface="+mn-ea"/>
              <a:cs typeface="+mn-cs"/>
            </a:endParaRPr>
          </a:p>
          <a:p>
            <a:pPr marL="514350" indent="-514350">
              <a:buAutoNum type="arabicPeriod"/>
            </a:pPr>
            <a:r>
              <a:rPr lang="en-US" b="1" dirty="0"/>
              <a:t>Paper receipts </a:t>
            </a:r>
            <a:r>
              <a:rPr lang="en-US" dirty="0"/>
              <a:t>could be </a:t>
            </a:r>
            <a:r>
              <a:rPr lang="en-US" dirty="0" err="1"/>
              <a:t>photoed</a:t>
            </a:r>
            <a:r>
              <a:rPr lang="en-US" dirty="0"/>
              <a:t> and uploaded with ease in </a:t>
            </a:r>
            <a:r>
              <a:rPr lang="en-US" b="1" dirty="0"/>
              <a:t>&lt; 1 minute</a:t>
            </a:r>
            <a:r>
              <a:rPr lang="en-US" dirty="0"/>
              <a:t>.</a:t>
            </a:r>
            <a:endParaRPr lang="en-US" sz="2800" dirty="0"/>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US" sz="3200" b="1" u="none" strike="noStrike" kern="1200" cap="none" spc="0" normalizeH="0" baseline="0" noProof="0" dirty="0">
                <a:ln>
                  <a:noFill/>
                </a:ln>
                <a:solidFill>
                  <a:prstClr val="black"/>
                </a:solidFill>
                <a:effectLst/>
                <a:uLnTx/>
                <a:uFillTx/>
                <a:latin typeface="Calibri"/>
                <a:ea typeface="+mn-ea"/>
                <a:cs typeface="+mn-cs"/>
              </a:rPr>
              <a:t>6 out of 10 </a:t>
            </a:r>
            <a:r>
              <a:rPr kumimoji="0" lang="en-US" sz="3200" u="none" strike="noStrike" kern="1200" cap="none" spc="0" normalizeH="0" baseline="0" noProof="0" dirty="0">
                <a:ln>
                  <a:noFill/>
                </a:ln>
                <a:solidFill>
                  <a:prstClr val="black"/>
                </a:solidFill>
                <a:effectLst/>
                <a:uLnTx/>
                <a:uFillTx/>
                <a:latin typeface="Calibri"/>
                <a:ea typeface="+mn-ea"/>
                <a:cs typeface="+mn-cs"/>
              </a:rPr>
              <a:t>adult participants </a:t>
            </a:r>
            <a:r>
              <a:rPr kumimoji="0" lang="en-US" sz="3200" b="1" u="none" strike="noStrike" kern="1200" cap="none" spc="0" normalizeH="0" baseline="0" noProof="0" dirty="0">
                <a:ln>
                  <a:noFill/>
                </a:ln>
                <a:solidFill>
                  <a:prstClr val="black"/>
                </a:solidFill>
                <a:effectLst/>
                <a:uLnTx/>
                <a:uFillTx/>
                <a:latin typeface="Calibri"/>
                <a:ea typeface="+mn-ea"/>
                <a:cs typeface="+mn-cs"/>
              </a:rPr>
              <a:t>missed</a:t>
            </a:r>
            <a:r>
              <a:rPr kumimoji="0" lang="en-US" sz="3200" u="none" strike="noStrike" kern="1200" cap="none" spc="0" normalizeH="0" baseline="0" noProof="0" dirty="0">
                <a:ln>
                  <a:noFill/>
                </a:ln>
                <a:solidFill>
                  <a:prstClr val="black"/>
                </a:solidFill>
                <a:effectLst/>
                <a:uLnTx/>
                <a:uFillTx/>
                <a:latin typeface="Calibri"/>
                <a:ea typeface="+mn-ea"/>
                <a:cs typeface="+mn-cs"/>
              </a:rPr>
              <a:t> reporting the lunch meal in the grocery shopping use case.</a:t>
            </a:r>
            <a:endParaRPr kumimoji="0" lang="en-US" sz="2800" u="none" strike="noStrike" kern="1200" cap="none" spc="0" normalizeH="0" baseline="0" noProof="0" dirty="0">
              <a:ln>
                <a:noFill/>
              </a:ln>
              <a:solidFill>
                <a:prstClr val="black"/>
              </a:solidFill>
              <a:effectLst/>
              <a:uLnTx/>
              <a:uFillTx/>
              <a:latin typeface="Calibri"/>
              <a:ea typeface="+mn-ea"/>
              <a:cs typeface="+mn-cs"/>
            </a:endParaRPr>
          </a:p>
          <a:p>
            <a:pPr marL="514350" indent="-514350">
              <a:buAutoNum type="arabicPeriod"/>
            </a:pPr>
            <a:r>
              <a:rPr lang="en-US" b="1" dirty="0"/>
              <a:t>Optimal food name entry rate </a:t>
            </a:r>
            <a:r>
              <a:rPr lang="en-US" dirty="0"/>
              <a:t>= (number of food items entered into </a:t>
            </a:r>
            <a:r>
              <a:rPr lang="en-US" dirty="0" err="1"/>
              <a:t>FoodLogger</a:t>
            </a:r>
            <a:r>
              <a:rPr lang="en-US" dirty="0"/>
              <a:t> using optimal name entry method) / (number of total food items entered into </a:t>
            </a:r>
            <a:r>
              <a:rPr lang="en-US" dirty="0" err="1"/>
              <a:t>FoodLogger</a:t>
            </a:r>
            <a:r>
              <a:rPr lang="en-US" dirty="0"/>
              <a:t> )</a:t>
            </a:r>
          </a:p>
          <a:p>
            <a:pPr marL="800100" lvl="2" indent="0">
              <a:buNone/>
            </a:pPr>
            <a:r>
              <a:rPr lang="en-US" sz="3200" dirty="0"/>
              <a:t>Round 1 – Mean: </a:t>
            </a:r>
            <a:r>
              <a:rPr lang="en-US" sz="3200" b="1" dirty="0"/>
              <a:t>0.69</a:t>
            </a:r>
            <a:r>
              <a:rPr lang="en-US" sz="3200" dirty="0"/>
              <a:t>, Range: </a:t>
            </a:r>
            <a:r>
              <a:rPr lang="en-US" sz="3200" b="1" dirty="0"/>
              <a:t>0.17-1.0</a:t>
            </a:r>
            <a:r>
              <a:rPr lang="en-US" sz="3200" dirty="0"/>
              <a:t> </a:t>
            </a:r>
          </a:p>
          <a:p>
            <a:pPr marL="800100" lvl="2" indent="0">
              <a:buNone/>
            </a:pPr>
            <a:r>
              <a:rPr lang="en-US" sz="3200" dirty="0"/>
              <a:t>Round 2 – Mean: </a:t>
            </a:r>
            <a:r>
              <a:rPr lang="en-US" sz="3200" b="1" dirty="0"/>
              <a:t>0.9</a:t>
            </a:r>
            <a:r>
              <a:rPr lang="en-US" sz="3200" dirty="0"/>
              <a:t>, Range: </a:t>
            </a:r>
            <a:r>
              <a:rPr lang="en-US" sz="3200" b="1" dirty="0"/>
              <a:t>0.5-1.0</a:t>
            </a:r>
          </a:p>
        </p:txBody>
      </p:sp>
    </p:spTree>
    <p:extLst>
      <p:ext uri="{BB962C8B-B14F-4D97-AF65-F5344CB8AC3E}">
        <p14:creationId xmlns:p14="http://schemas.microsoft.com/office/powerpoint/2010/main" val="467107641"/>
      </p:ext>
    </p:extLst>
  </p:cSld>
  <p:clrMapOvr>
    <a:masterClrMapping/>
  </p:clrMapOvr>
  <mc:AlternateContent xmlns:mc="http://schemas.openxmlformats.org/markup-compatibility/2006" xmlns:p14="http://schemas.microsoft.com/office/powerpoint/2010/main">
    <mc:Choice Requires="p14">
      <p:transition spd="slow" p14:dur="2000" advTm="157704"/>
    </mc:Choice>
    <mc:Fallback xmlns="">
      <p:transition spd="slow" advTm="15770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Major Findings – </a:t>
            </a:r>
            <a:r>
              <a:rPr lang="en-US">
                <a:solidFill>
                  <a:schemeClr val="tx2">
                    <a:lumMod val="75000"/>
                  </a:schemeClr>
                </a:solidFill>
              </a:rPr>
              <a:t>Lab-based Testing (II)</a:t>
            </a:r>
            <a:endParaRPr lang="en-US" dirty="0">
              <a:solidFill>
                <a:schemeClr val="tx2">
                  <a:lumMod val="75000"/>
                </a:schemeClr>
              </a:solidFill>
            </a:endParaRP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fontScale="77500" lnSpcReduction="20000"/>
          </a:bodyPr>
          <a:lstStyle/>
          <a:p>
            <a:pPr marL="514350" indent="-514350">
              <a:buFont typeface="+mj-lt"/>
              <a:buAutoNum type="arabicPeriod" startAt="6"/>
            </a:pPr>
            <a:r>
              <a:rPr lang="en-US" b="1" dirty="0"/>
              <a:t>Optimal packaging selection rate </a:t>
            </a:r>
            <a:r>
              <a:rPr lang="en-US" dirty="0"/>
              <a:t>= (Number of food items entered into </a:t>
            </a:r>
            <a:r>
              <a:rPr lang="en-US" dirty="0" err="1"/>
              <a:t>FoodLogger</a:t>
            </a:r>
            <a:r>
              <a:rPr lang="en-US" dirty="0"/>
              <a:t> with optimal packaging selection) / (number of total food items entered into </a:t>
            </a:r>
            <a:r>
              <a:rPr lang="en-US" dirty="0" err="1"/>
              <a:t>FoodLogger</a:t>
            </a:r>
            <a:r>
              <a:rPr lang="en-US" dirty="0"/>
              <a:t>) </a:t>
            </a:r>
          </a:p>
          <a:p>
            <a:pPr marL="800100" lvl="2" indent="0">
              <a:buNone/>
            </a:pPr>
            <a:r>
              <a:rPr lang="en-US" sz="3200" dirty="0"/>
              <a:t>Round 1 – Mean: </a:t>
            </a:r>
            <a:r>
              <a:rPr lang="en-US" sz="3200" b="1" dirty="0"/>
              <a:t>0.9</a:t>
            </a:r>
            <a:r>
              <a:rPr lang="en-US" sz="3200" dirty="0"/>
              <a:t>, Range: </a:t>
            </a:r>
            <a:r>
              <a:rPr lang="en-US" sz="3200" b="1" dirty="0"/>
              <a:t>0.69-1.0</a:t>
            </a:r>
          </a:p>
          <a:p>
            <a:pPr marL="800100" lvl="2" indent="0">
              <a:buNone/>
            </a:pPr>
            <a:r>
              <a:rPr lang="en-US" sz="3200" dirty="0"/>
              <a:t>Round 2 - Mean: </a:t>
            </a:r>
            <a:r>
              <a:rPr lang="en-US" sz="3200" b="1" dirty="0"/>
              <a:t>0.95</a:t>
            </a:r>
            <a:r>
              <a:rPr lang="en-US" sz="3200" dirty="0"/>
              <a:t>, Range: </a:t>
            </a:r>
            <a:r>
              <a:rPr lang="en-US" sz="3200" b="1" dirty="0"/>
              <a:t>0.85-1.0</a:t>
            </a:r>
          </a:p>
          <a:p>
            <a:pPr marL="514350" indent="-514350">
              <a:buAutoNum type="arabicPeriod" startAt="6"/>
            </a:pPr>
            <a:r>
              <a:rPr lang="en-US" b="1" dirty="0"/>
              <a:t>Optimal weight/volume selection rate </a:t>
            </a:r>
            <a:r>
              <a:rPr lang="en-US" dirty="0"/>
              <a:t>= (Number of food items entered into </a:t>
            </a:r>
            <a:r>
              <a:rPr lang="en-US" dirty="0" err="1"/>
              <a:t>FoodLogger</a:t>
            </a:r>
            <a:r>
              <a:rPr lang="en-US" dirty="0"/>
              <a:t> with optimal weight/volume selection) / (Number of total food items entered into </a:t>
            </a:r>
            <a:r>
              <a:rPr lang="en-US" dirty="0" err="1"/>
              <a:t>FoodLogger</a:t>
            </a:r>
            <a:r>
              <a:rPr lang="en-US" dirty="0"/>
              <a:t>) </a:t>
            </a:r>
          </a:p>
          <a:p>
            <a:pPr marL="800100" lvl="2" indent="0">
              <a:buNone/>
            </a:pPr>
            <a:r>
              <a:rPr lang="en-US" sz="3200" dirty="0"/>
              <a:t>Round 1 – Mean: </a:t>
            </a:r>
            <a:r>
              <a:rPr lang="en-US" sz="3200" b="1" dirty="0"/>
              <a:t>0.83</a:t>
            </a:r>
            <a:r>
              <a:rPr lang="en-US" sz="3200" dirty="0"/>
              <a:t>, Range: </a:t>
            </a:r>
            <a:r>
              <a:rPr lang="en-US" sz="3200" b="1" dirty="0"/>
              <a:t>0.72-1.0</a:t>
            </a:r>
          </a:p>
          <a:p>
            <a:pPr marL="800100" lvl="2" indent="0">
              <a:buNone/>
            </a:pPr>
            <a:r>
              <a:rPr lang="en-US" sz="3200" dirty="0"/>
              <a:t>Round 2 – Mean: </a:t>
            </a:r>
            <a:r>
              <a:rPr lang="en-US" sz="3200" b="1" dirty="0"/>
              <a:t>0.87</a:t>
            </a:r>
            <a:r>
              <a:rPr lang="en-US" sz="3200" dirty="0"/>
              <a:t>, Range: </a:t>
            </a:r>
            <a:r>
              <a:rPr lang="en-US" sz="3200" b="1" dirty="0"/>
              <a:t>0.71-1.0</a:t>
            </a:r>
          </a:p>
          <a:p>
            <a:pPr marL="514350" indent="-514350">
              <a:buAutoNum type="arabicPeriod" startAt="6"/>
            </a:pPr>
            <a:r>
              <a:rPr lang="en-US" b="1" dirty="0"/>
              <a:t>8 out of 11 </a:t>
            </a:r>
            <a:r>
              <a:rPr lang="en-US" dirty="0"/>
              <a:t>adult participants had </a:t>
            </a:r>
            <a:r>
              <a:rPr lang="en-US" b="1" dirty="0"/>
              <a:t>difficulty</a:t>
            </a:r>
            <a:r>
              <a:rPr lang="en-US" dirty="0"/>
              <a:t> of uploading an electronic receipt.</a:t>
            </a:r>
          </a:p>
        </p:txBody>
      </p:sp>
    </p:spTree>
    <p:extLst>
      <p:ext uri="{BB962C8B-B14F-4D97-AF65-F5344CB8AC3E}">
        <p14:creationId xmlns:p14="http://schemas.microsoft.com/office/powerpoint/2010/main" val="3557242130"/>
      </p:ext>
    </p:extLst>
  </p:cSld>
  <p:clrMapOvr>
    <a:masterClrMapping/>
  </p:clrMapOvr>
  <mc:AlternateContent xmlns:mc="http://schemas.openxmlformats.org/markup-compatibility/2006" xmlns:p14="http://schemas.microsoft.com/office/powerpoint/2010/main">
    <mc:Choice Requires="p14">
      <p:transition spd="slow" p14:dur="2000" advTm="182524"/>
    </mc:Choice>
    <mc:Fallback xmlns="">
      <p:transition spd="slow" advTm="18252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Major Findings – 7-Day Data Entry</a:t>
            </a:r>
          </a:p>
        </p:txBody>
      </p:sp>
      <p:graphicFrame>
        <p:nvGraphicFramePr>
          <p:cNvPr id="6" name="Table 5">
            <a:extLst>
              <a:ext uri="{FF2B5EF4-FFF2-40B4-BE49-F238E27FC236}">
                <a16:creationId xmlns:a16="http://schemas.microsoft.com/office/drawing/2014/main" id="{62CB568E-2593-4AD0-A00B-89EE7E21DF1C}"/>
              </a:ext>
            </a:extLst>
          </p:cNvPr>
          <p:cNvGraphicFramePr>
            <a:graphicFrameLocks noGrp="1"/>
          </p:cNvGraphicFramePr>
          <p:nvPr>
            <p:extLst>
              <p:ext uri="{D42A27DB-BD31-4B8C-83A1-F6EECF244321}">
                <p14:modId xmlns:p14="http://schemas.microsoft.com/office/powerpoint/2010/main" val="3344541810"/>
              </p:ext>
            </p:extLst>
          </p:nvPr>
        </p:nvGraphicFramePr>
        <p:xfrm>
          <a:off x="925286" y="1545772"/>
          <a:ext cx="10145487" cy="3918853"/>
        </p:xfrm>
        <a:graphic>
          <a:graphicData uri="http://schemas.openxmlformats.org/drawingml/2006/table">
            <a:tbl>
              <a:tblPr firstRow="1" firstCol="1" bandRow="1">
                <a:tableStyleId>{5C22544A-7EE6-4342-B048-85BDC9FD1C3A}</a:tableStyleId>
              </a:tblPr>
              <a:tblGrid>
                <a:gridCol w="3407228">
                  <a:extLst>
                    <a:ext uri="{9D8B030D-6E8A-4147-A177-3AD203B41FA5}">
                      <a16:colId xmlns:a16="http://schemas.microsoft.com/office/drawing/2014/main" val="1472113136"/>
                    </a:ext>
                  </a:extLst>
                </a:gridCol>
                <a:gridCol w="1372419">
                  <a:extLst>
                    <a:ext uri="{9D8B030D-6E8A-4147-A177-3AD203B41FA5}">
                      <a16:colId xmlns:a16="http://schemas.microsoft.com/office/drawing/2014/main" val="85756112"/>
                    </a:ext>
                  </a:extLst>
                </a:gridCol>
                <a:gridCol w="1232951">
                  <a:extLst>
                    <a:ext uri="{9D8B030D-6E8A-4147-A177-3AD203B41FA5}">
                      <a16:colId xmlns:a16="http://schemas.microsoft.com/office/drawing/2014/main" val="1556189781"/>
                    </a:ext>
                  </a:extLst>
                </a:gridCol>
                <a:gridCol w="1472692">
                  <a:extLst>
                    <a:ext uri="{9D8B030D-6E8A-4147-A177-3AD203B41FA5}">
                      <a16:colId xmlns:a16="http://schemas.microsoft.com/office/drawing/2014/main" val="3811958833"/>
                    </a:ext>
                  </a:extLst>
                </a:gridCol>
                <a:gridCol w="1352822">
                  <a:extLst>
                    <a:ext uri="{9D8B030D-6E8A-4147-A177-3AD203B41FA5}">
                      <a16:colId xmlns:a16="http://schemas.microsoft.com/office/drawing/2014/main" val="799204976"/>
                    </a:ext>
                  </a:extLst>
                </a:gridCol>
                <a:gridCol w="1307375">
                  <a:extLst>
                    <a:ext uri="{9D8B030D-6E8A-4147-A177-3AD203B41FA5}">
                      <a16:colId xmlns:a16="http://schemas.microsoft.com/office/drawing/2014/main" val="2999578900"/>
                    </a:ext>
                  </a:extLst>
                </a:gridCol>
              </a:tblGrid>
              <a:tr h="653143">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Extremely easy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Easy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Neutral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Difficult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Extremely difficult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903281"/>
                  </a:ext>
                </a:extLst>
              </a:tr>
              <a:tr h="326571">
                <a:tc>
                  <a:txBody>
                    <a:bodyPr/>
                    <a:lstStyle/>
                    <a:p>
                      <a:pPr marL="0" marR="0">
                        <a:lnSpc>
                          <a:spcPct val="107000"/>
                        </a:lnSpc>
                        <a:spcBef>
                          <a:spcPts val="0"/>
                        </a:spcBef>
                        <a:spcAft>
                          <a:spcPts val="0"/>
                        </a:spcAft>
                      </a:pPr>
                      <a:r>
                        <a:rPr lang="en-US" sz="1800">
                          <a:effectLst/>
                        </a:rPr>
                        <a:t>Confirming a Stop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9353967"/>
                  </a:ext>
                </a:extLst>
              </a:tr>
              <a:tr h="326571">
                <a:tc>
                  <a:txBody>
                    <a:bodyPr/>
                    <a:lstStyle/>
                    <a:p>
                      <a:pPr marL="0" marR="0">
                        <a:lnSpc>
                          <a:spcPct val="107000"/>
                        </a:lnSpc>
                        <a:spcBef>
                          <a:spcPts val="0"/>
                        </a:spcBef>
                        <a:spcAft>
                          <a:spcPts val="0"/>
                        </a:spcAft>
                      </a:pPr>
                      <a:r>
                        <a:rPr lang="en-US" sz="1800">
                          <a:effectLst/>
                        </a:rPr>
                        <a:t>Manually adding a Stop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latin typeface="Calibri" panose="020F0502020204030204" pitchFamily="34" charset="0"/>
                          <a:cs typeface="Times New Roman" panose="02020603050405020304" pitchFamily="18" charset="0"/>
                        </a:rPr>
                        <a:t>1</a:t>
                      </a: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163505"/>
                  </a:ext>
                </a:extLst>
              </a:tr>
              <a:tr h="326571">
                <a:tc>
                  <a:txBody>
                    <a:bodyPr/>
                    <a:lstStyle/>
                    <a:p>
                      <a:pPr marL="0" marR="0">
                        <a:lnSpc>
                          <a:spcPct val="107000"/>
                        </a:lnSpc>
                        <a:spcBef>
                          <a:spcPts val="0"/>
                        </a:spcBef>
                        <a:spcAft>
                          <a:spcPts val="0"/>
                        </a:spcAft>
                      </a:pPr>
                      <a:r>
                        <a:rPr lang="en-US" sz="1800">
                          <a:effectLst/>
                        </a:rPr>
                        <a:t>Adding a Food Event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latin typeface="Calibri" panose="020F0502020204030204" pitchFamily="34" charset="0"/>
                          <a:cs typeface="Times New Roman" panose="02020603050405020304" pitchFamily="18" charset="0"/>
                        </a:rPr>
                        <a:t>1</a:t>
                      </a: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348821"/>
                  </a:ext>
                </a:extLst>
              </a:tr>
              <a:tr h="326571">
                <a:tc>
                  <a:txBody>
                    <a:bodyPr/>
                    <a:lstStyle/>
                    <a:p>
                      <a:pPr marL="0" marR="0">
                        <a:lnSpc>
                          <a:spcPct val="107000"/>
                        </a:lnSpc>
                        <a:spcBef>
                          <a:spcPts val="0"/>
                        </a:spcBef>
                        <a:spcAft>
                          <a:spcPts val="0"/>
                        </a:spcAft>
                      </a:pPr>
                      <a:r>
                        <a:rPr lang="en-US" sz="1800" dirty="0">
                          <a:solidFill>
                            <a:srgbClr val="FFFF00"/>
                          </a:solidFill>
                          <a:effectLst/>
                        </a:rPr>
                        <a:t>Scanning a barcode</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latin typeface="Calibri" panose="020F0502020204030204" pitchFamily="34" charset="0"/>
                          <a:cs typeface="Times New Roman" panose="02020603050405020304" pitchFamily="18" charset="0"/>
                        </a:rPr>
                        <a:t>1</a:t>
                      </a: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321119"/>
                  </a:ext>
                </a:extLst>
              </a:tr>
              <a:tr h="326571">
                <a:tc>
                  <a:txBody>
                    <a:bodyPr/>
                    <a:lstStyle/>
                    <a:p>
                      <a:pPr marL="0" marR="0">
                        <a:lnSpc>
                          <a:spcPct val="107000"/>
                        </a:lnSpc>
                        <a:spcBef>
                          <a:spcPts val="0"/>
                        </a:spcBef>
                        <a:spcAft>
                          <a:spcPts val="0"/>
                        </a:spcAft>
                      </a:pPr>
                      <a:r>
                        <a:rPr lang="en-US" sz="1800">
                          <a:effectLst/>
                        </a:rPr>
                        <a:t>Entering a PLU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latin typeface="Calibri" panose="020F0502020204030204" pitchFamily="34" charset="0"/>
                          <a:cs typeface="Times New Roman" panose="02020603050405020304" pitchFamily="18" charset="0"/>
                        </a:rPr>
                        <a:t>1</a:t>
                      </a: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494473"/>
                  </a:ext>
                </a:extLst>
              </a:tr>
              <a:tr h="326571">
                <a:tc>
                  <a:txBody>
                    <a:bodyPr/>
                    <a:lstStyle/>
                    <a:p>
                      <a:pPr marL="0" marR="0">
                        <a:lnSpc>
                          <a:spcPct val="107000"/>
                        </a:lnSpc>
                        <a:spcBef>
                          <a:spcPts val="0"/>
                        </a:spcBef>
                        <a:spcAft>
                          <a:spcPts val="0"/>
                        </a:spcAft>
                      </a:pPr>
                      <a:r>
                        <a:rPr lang="en-US" sz="1800">
                          <a:effectLst/>
                        </a:rPr>
                        <a:t>Entering a food item 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5357083"/>
                  </a:ext>
                </a:extLst>
              </a:tr>
              <a:tr h="326571">
                <a:tc>
                  <a:txBody>
                    <a:bodyPr/>
                    <a:lstStyle/>
                    <a:p>
                      <a:pPr marL="0" marR="0">
                        <a:lnSpc>
                          <a:spcPct val="107000"/>
                        </a:lnSpc>
                        <a:spcBef>
                          <a:spcPts val="0"/>
                        </a:spcBef>
                        <a:spcAft>
                          <a:spcPts val="0"/>
                        </a:spcAft>
                      </a:pPr>
                      <a:r>
                        <a:rPr lang="en-US" sz="1800" dirty="0">
                          <a:solidFill>
                            <a:srgbClr val="FFFF00"/>
                          </a:solidFill>
                          <a:effectLst/>
                        </a:rPr>
                        <a:t>Entering size/weight/volume</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dirty="0">
                          <a:effectLst/>
                          <a:latin typeface="Calibri" panose="020F0502020204030204" pitchFamily="34" charset="0"/>
                          <a:cs typeface="Times New Roman" panose="02020603050405020304" pitchFamily="18" charset="0"/>
                        </a:rPr>
                        <a:t>2</a:t>
                      </a:r>
                    </a:p>
                  </a:txBody>
                  <a:tcPr marL="68580" marR="68580" marT="0" marB="0"/>
                </a:tc>
                <a:tc>
                  <a:txBody>
                    <a:bodyPr/>
                    <a:lstStyle/>
                    <a:p>
                      <a:pPr marL="0" marR="0" algn="ctr">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822609"/>
                  </a:ext>
                </a:extLst>
              </a:tr>
              <a:tr h="326571">
                <a:tc>
                  <a:txBody>
                    <a:bodyPr/>
                    <a:lstStyle/>
                    <a:p>
                      <a:pPr marL="0" marR="0">
                        <a:lnSpc>
                          <a:spcPct val="107000"/>
                        </a:lnSpc>
                        <a:spcBef>
                          <a:spcPts val="0"/>
                        </a:spcBef>
                        <a:spcAft>
                          <a:spcPts val="0"/>
                        </a:spcAft>
                      </a:pPr>
                      <a:r>
                        <a:rPr lang="en-US" sz="1800">
                          <a:effectLst/>
                        </a:rPr>
                        <a:t>Entering cost for a food item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107679"/>
                  </a:ext>
                </a:extLst>
              </a:tr>
              <a:tr h="326571">
                <a:tc>
                  <a:txBody>
                    <a:bodyPr/>
                    <a:lstStyle/>
                    <a:p>
                      <a:pPr marL="0" marR="0">
                        <a:lnSpc>
                          <a:spcPct val="107000"/>
                        </a:lnSpc>
                        <a:spcBef>
                          <a:spcPts val="0"/>
                        </a:spcBef>
                        <a:spcAft>
                          <a:spcPts val="0"/>
                        </a:spcAft>
                      </a:pPr>
                      <a:r>
                        <a:rPr lang="en-US" sz="1800">
                          <a:effectLst/>
                        </a:rPr>
                        <a:t>Entering cost for entire food event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2116802"/>
                  </a:ext>
                </a:extLst>
              </a:tr>
              <a:tr h="326571">
                <a:tc>
                  <a:txBody>
                    <a:bodyPr/>
                    <a:lstStyle/>
                    <a:p>
                      <a:pPr marL="0" marR="0">
                        <a:lnSpc>
                          <a:spcPct val="107000"/>
                        </a:lnSpc>
                        <a:spcBef>
                          <a:spcPts val="0"/>
                        </a:spcBef>
                        <a:spcAft>
                          <a:spcPts val="0"/>
                        </a:spcAft>
                      </a:pPr>
                      <a:r>
                        <a:rPr lang="en-US" sz="1800">
                          <a:effectLst/>
                        </a:rPr>
                        <a:t>Choosing method of payment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620600"/>
                  </a:ext>
                </a:extLst>
              </a:tr>
            </a:tbl>
          </a:graphicData>
        </a:graphic>
      </p:graphicFrame>
    </p:spTree>
    <p:extLst>
      <p:ext uri="{BB962C8B-B14F-4D97-AF65-F5344CB8AC3E}">
        <p14:creationId xmlns:p14="http://schemas.microsoft.com/office/powerpoint/2010/main" val="1836790402"/>
      </p:ext>
    </p:extLst>
  </p:cSld>
  <p:clrMapOvr>
    <a:masterClrMapping/>
  </p:clrMapOvr>
  <mc:AlternateContent xmlns:mc="http://schemas.openxmlformats.org/markup-compatibility/2006" xmlns:p14="http://schemas.microsoft.com/office/powerpoint/2010/main">
    <mc:Choice Requires="p14">
      <p:transition spd="slow" p14:dur="2000" advTm="52213"/>
    </mc:Choice>
    <mc:Fallback xmlns="">
      <p:transition spd="slow" advTm="522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Outline</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lstStyle/>
          <a:p>
            <a:pPr marL="514350" indent="-514350">
              <a:buAutoNum type="arabicPeriod"/>
            </a:pPr>
            <a:r>
              <a:rPr lang="en-US" dirty="0"/>
              <a:t>The data collection instrument - </a:t>
            </a:r>
            <a:r>
              <a:rPr lang="en-US" dirty="0" err="1"/>
              <a:t>FoodLogger</a:t>
            </a:r>
            <a:endParaRPr lang="en-US" dirty="0"/>
          </a:p>
          <a:p>
            <a:pPr marL="514350" indent="-514350">
              <a:buAutoNum type="arabicPeriod"/>
            </a:pPr>
            <a:r>
              <a:rPr lang="en-US" dirty="0"/>
              <a:t>Study design of the usability evaluation</a:t>
            </a:r>
          </a:p>
          <a:p>
            <a:pPr marL="514350" indent="-514350">
              <a:buAutoNum type="arabicPeriod"/>
            </a:pPr>
            <a:r>
              <a:rPr lang="en-US" dirty="0"/>
              <a:t>Major findings from the usability evaluation</a:t>
            </a:r>
          </a:p>
        </p:txBody>
      </p:sp>
    </p:spTree>
    <p:extLst>
      <p:ext uri="{BB962C8B-B14F-4D97-AF65-F5344CB8AC3E}">
        <p14:creationId xmlns:p14="http://schemas.microsoft.com/office/powerpoint/2010/main" val="940380244"/>
      </p:ext>
    </p:extLst>
  </p:cSld>
  <p:clrMapOvr>
    <a:masterClrMapping/>
  </p:clrMapOvr>
  <mc:AlternateContent xmlns:mc="http://schemas.openxmlformats.org/markup-compatibility/2006" xmlns:p14="http://schemas.microsoft.com/office/powerpoint/2010/main">
    <mc:Choice Requires="p14">
      <p:transition spd="slow" p14:dur="2000" advTm="23854"/>
    </mc:Choice>
    <mc:Fallback xmlns="">
      <p:transition spd="slow" advTm="238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Major Findings – Crucial Usability Issues</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a:bodyPr>
          <a:lstStyle/>
          <a:p>
            <a:pPr marL="514350" indent="-514350">
              <a:buAutoNum type="arabicPeriod"/>
            </a:pPr>
            <a:r>
              <a:rPr lang="en-US" dirty="0"/>
              <a:t>Barcode scanning / PLU entry – Lack of a graceful exit from a failure of database lookup.</a:t>
            </a:r>
          </a:p>
          <a:p>
            <a:pPr marL="514350" indent="-514350">
              <a:buAutoNum type="arabicPeriod"/>
            </a:pPr>
            <a:r>
              <a:rPr lang="en-US" dirty="0"/>
              <a:t>Weight/volume/piece data entry – Errors resulted from inadequate packaging selection.</a:t>
            </a:r>
          </a:p>
          <a:p>
            <a:pPr marL="514350" indent="-514350">
              <a:buAutoNum type="arabicPeriod"/>
            </a:pPr>
            <a:r>
              <a:rPr kumimoji="0" lang="en-US" sz="3200" u="none" strike="noStrike" kern="1200" cap="none" spc="0" normalizeH="0" baseline="0" noProof="0" dirty="0">
                <a:ln>
                  <a:noFill/>
                </a:ln>
                <a:solidFill>
                  <a:prstClr val="black"/>
                </a:solidFill>
                <a:effectLst/>
                <a:uLnTx/>
                <a:uFillTx/>
                <a:latin typeface="Calibri"/>
                <a:ea typeface="+mn-ea"/>
                <a:cs typeface="+mn-cs"/>
              </a:rPr>
              <a:t>Electronic receipt uploading – A complex task</a:t>
            </a:r>
          </a:p>
          <a:p>
            <a:pPr marL="514350" indent="-514350">
              <a:buAutoNum type="arabicPeriod"/>
            </a:pPr>
            <a:endParaRPr lang="en-US" sz="2800" dirty="0"/>
          </a:p>
        </p:txBody>
      </p:sp>
    </p:spTree>
    <p:extLst>
      <p:ext uri="{BB962C8B-B14F-4D97-AF65-F5344CB8AC3E}">
        <p14:creationId xmlns:p14="http://schemas.microsoft.com/office/powerpoint/2010/main" val="861323715"/>
      </p:ext>
    </p:extLst>
  </p:cSld>
  <p:clrMapOvr>
    <a:masterClrMapping/>
  </p:clrMapOvr>
  <mc:AlternateContent xmlns:mc="http://schemas.openxmlformats.org/markup-compatibility/2006" xmlns:p14="http://schemas.microsoft.com/office/powerpoint/2010/main">
    <mc:Choice Requires="p14">
      <p:transition spd="slow" p14:dur="2000" advTm="46017"/>
    </mc:Choice>
    <mc:Fallback xmlns="">
      <p:transition spd="slow" advTm="460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Summary</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a:bodyPr>
          <a:lstStyle/>
          <a:p>
            <a:pPr marL="514350" indent="-514350">
              <a:buAutoNum type="arabicPeriod"/>
            </a:pPr>
            <a:r>
              <a:rPr lang="en-US" dirty="0"/>
              <a:t>A </a:t>
            </a:r>
            <a:r>
              <a:rPr lang="en-US" b="1" dirty="0"/>
              <a:t>systematic approach </a:t>
            </a:r>
            <a:r>
              <a:rPr lang="en-US" dirty="0"/>
              <a:t>to evaluating a complex survey instrument: Understand the </a:t>
            </a:r>
            <a:r>
              <a:rPr lang="en-US" b="1" dirty="0"/>
              <a:t>workflow</a:t>
            </a:r>
            <a:r>
              <a:rPr lang="en-US" dirty="0"/>
              <a:t>, identify </a:t>
            </a:r>
            <a:r>
              <a:rPr lang="en-US" b="1" dirty="0"/>
              <a:t>critical tasks</a:t>
            </a:r>
            <a:r>
              <a:rPr lang="en-US" dirty="0"/>
              <a:t>, design </a:t>
            </a:r>
            <a:r>
              <a:rPr lang="en-US" b="1" dirty="0"/>
              <a:t>use cases</a:t>
            </a:r>
            <a:r>
              <a:rPr lang="en-US" dirty="0"/>
              <a:t>, integrate lab-based </a:t>
            </a:r>
            <a:r>
              <a:rPr lang="en-US"/>
              <a:t>test with </a:t>
            </a:r>
            <a:r>
              <a:rPr lang="en-US" dirty="0"/>
              <a:t>field observation.</a:t>
            </a:r>
          </a:p>
          <a:p>
            <a:pPr marL="514350" indent="-514350">
              <a:buAutoNum type="arabicPeriod"/>
            </a:pPr>
            <a:r>
              <a:rPr lang="en-US" b="1" dirty="0"/>
              <a:t>Iterative</a:t>
            </a:r>
            <a:r>
              <a:rPr lang="en-US" dirty="0"/>
              <a:t> usability testing with in-time feedback.</a:t>
            </a:r>
          </a:p>
          <a:p>
            <a:pPr marL="514350" indent="-514350">
              <a:buAutoNum type="arabicPeriod"/>
            </a:pPr>
            <a:r>
              <a:rPr kumimoji="0" lang="en-US" sz="3200" u="none" strike="noStrike" kern="1200" cap="none" spc="0" normalizeH="0" baseline="0" noProof="0" dirty="0">
                <a:ln>
                  <a:noFill/>
                </a:ln>
                <a:solidFill>
                  <a:prstClr val="black"/>
                </a:solidFill>
                <a:effectLst/>
                <a:uLnTx/>
                <a:uFillTx/>
                <a:latin typeface="Calibri"/>
                <a:ea typeface="+mn-ea"/>
                <a:cs typeface="+mn-cs"/>
              </a:rPr>
              <a:t>Close </a:t>
            </a:r>
            <a:r>
              <a:rPr kumimoji="0" lang="en-US" sz="3200" b="1" u="none" strike="noStrike" kern="1200" cap="none" spc="0" normalizeH="0" baseline="0" noProof="0" dirty="0">
                <a:ln>
                  <a:noFill/>
                </a:ln>
                <a:solidFill>
                  <a:prstClr val="black"/>
                </a:solidFill>
                <a:effectLst/>
                <a:uLnTx/>
                <a:uFillTx/>
                <a:latin typeface="Calibri"/>
                <a:ea typeface="+mn-ea"/>
                <a:cs typeface="+mn-cs"/>
              </a:rPr>
              <a:t>collaboration</a:t>
            </a:r>
            <a:r>
              <a:rPr kumimoji="0" lang="en-US" sz="3200" u="none" strike="noStrike" kern="1200" cap="none" spc="0" normalizeH="0" baseline="0" noProof="0" dirty="0">
                <a:ln>
                  <a:noFill/>
                </a:ln>
                <a:solidFill>
                  <a:prstClr val="black"/>
                </a:solidFill>
                <a:effectLst/>
                <a:uLnTx/>
                <a:uFillTx/>
                <a:latin typeface="Calibri"/>
                <a:ea typeface="+mn-ea"/>
                <a:cs typeface="+mn-cs"/>
              </a:rPr>
              <a:t> with survey sponsor and instrument developer.</a:t>
            </a:r>
          </a:p>
          <a:p>
            <a:pPr marL="514350" indent="-514350">
              <a:buAutoNum type="arabicPeriod"/>
            </a:pPr>
            <a:endParaRPr lang="en-US" sz="2800" dirty="0"/>
          </a:p>
        </p:txBody>
      </p:sp>
    </p:spTree>
    <p:extLst>
      <p:ext uri="{BB962C8B-B14F-4D97-AF65-F5344CB8AC3E}">
        <p14:creationId xmlns:p14="http://schemas.microsoft.com/office/powerpoint/2010/main" val="2279327190"/>
      </p:ext>
    </p:extLst>
  </p:cSld>
  <p:clrMapOvr>
    <a:masterClrMapping/>
  </p:clrMapOvr>
  <mc:AlternateContent xmlns:mc="http://schemas.openxmlformats.org/markup-compatibility/2006" xmlns:p14="http://schemas.microsoft.com/office/powerpoint/2010/main">
    <mc:Choice Requires="p14">
      <p:transition spd="slow" p14:dur="2000" advTm="39163"/>
    </mc:Choice>
    <mc:Fallback xmlns="">
      <p:transition spd="slow" advTm="391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endParaRPr lang="en-US" dirty="0">
              <a:solidFill>
                <a:schemeClr val="tx2">
                  <a:lumMod val="75000"/>
                </a:schemeClr>
              </a:solidFill>
            </a:endParaRP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normAutofit/>
          </a:bodyPr>
          <a:lstStyle/>
          <a:p>
            <a:pPr marL="0" indent="0" algn="ctr">
              <a:buNone/>
            </a:pPr>
            <a:r>
              <a:rPr lang="en-US" sz="4000" u="sng" dirty="0">
                <a:solidFill>
                  <a:srgbClr val="FF0000"/>
                </a:solidFill>
              </a:rPr>
              <a:t>Contact</a:t>
            </a:r>
          </a:p>
          <a:p>
            <a:pPr marL="0" indent="0" algn="ctr">
              <a:buNone/>
            </a:pPr>
            <a:endParaRPr lang="en-US" sz="4000" dirty="0"/>
          </a:p>
          <a:p>
            <a:pPr marL="0" indent="0" algn="ctr">
              <a:buNone/>
            </a:pPr>
            <a:r>
              <a:rPr lang="en-US" sz="4000" dirty="0"/>
              <a:t>lin.wang@census.gov</a:t>
            </a:r>
            <a:endParaRPr kumimoji="0" lang="en-US" sz="4000" u="none" strike="noStrike" kern="1200" cap="none" spc="0" normalizeH="0" baseline="0" noProof="0" dirty="0">
              <a:ln>
                <a:noFill/>
              </a:ln>
              <a:solidFill>
                <a:prstClr val="black"/>
              </a:solidFill>
              <a:effectLst/>
              <a:uLnTx/>
              <a:uFillTx/>
              <a:latin typeface="Calibri"/>
              <a:ea typeface="+mn-ea"/>
              <a:cs typeface="+mn-cs"/>
            </a:endParaRPr>
          </a:p>
          <a:p>
            <a:pPr marL="514350" indent="-514350">
              <a:buAutoNum type="arabicPeriod"/>
            </a:pPr>
            <a:endParaRPr lang="en-US" sz="2800" dirty="0"/>
          </a:p>
        </p:txBody>
      </p:sp>
    </p:spTree>
    <p:extLst>
      <p:ext uri="{BB962C8B-B14F-4D97-AF65-F5344CB8AC3E}">
        <p14:creationId xmlns:p14="http://schemas.microsoft.com/office/powerpoint/2010/main" val="3458368448"/>
      </p:ext>
    </p:extLst>
  </p:cSld>
  <p:clrMapOvr>
    <a:masterClrMapping/>
  </p:clrMapOvr>
  <mc:AlternateContent xmlns:mc="http://schemas.openxmlformats.org/markup-compatibility/2006" xmlns:p14="http://schemas.microsoft.com/office/powerpoint/2010/main">
    <mc:Choice Requires="p14">
      <p:transition spd="slow" p14:dur="2000" advTm="7111"/>
    </mc:Choice>
    <mc:Fallback xmlns="">
      <p:transition spd="slow" advTm="71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err="1">
                <a:solidFill>
                  <a:schemeClr val="tx2">
                    <a:lumMod val="75000"/>
                  </a:schemeClr>
                </a:solidFill>
              </a:rPr>
              <a:t>FoodLogger</a:t>
            </a:r>
            <a:r>
              <a:rPr lang="en-US" dirty="0">
                <a:solidFill>
                  <a:schemeClr val="tx2">
                    <a:lumMod val="75000"/>
                  </a:schemeClr>
                </a:solidFill>
              </a:rPr>
              <a:t> – Diary Survey on Smartphone</a:t>
            </a:r>
          </a:p>
        </p:txBody>
      </p:sp>
      <p:pic>
        <p:nvPicPr>
          <p:cNvPr id="1026" name="Picture 2">
            <a:extLst>
              <a:ext uri="{FF2B5EF4-FFF2-40B4-BE49-F238E27FC236}">
                <a16:creationId xmlns:a16="http://schemas.microsoft.com/office/drawing/2014/main" id="{7308AAA1-A11C-4450-9D22-72CFD28E0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011" y="1850571"/>
            <a:ext cx="3322312" cy="424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01A8EECD-7126-43D0-8DC7-40FBBB6F9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41" y="1417638"/>
            <a:ext cx="3322312" cy="42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67E75373-E408-489E-91E3-6EBDC3B718D3}"/>
              </a:ext>
            </a:extLst>
          </p:cNvPr>
          <p:cNvGrpSpPr/>
          <p:nvPr/>
        </p:nvGrpSpPr>
        <p:grpSpPr>
          <a:xfrm>
            <a:off x="9114280" y="1417638"/>
            <a:ext cx="2468120" cy="4823733"/>
            <a:chOff x="8027534" y="1417638"/>
            <a:chExt cx="2468120" cy="4823733"/>
          </a:xfrm>
        </p:grpSpPr>
        <p:pic>
          <p:nvPicPr>
            <p:cNvPr id="7" name="Picture 6">
              <a:extLst>
                <a:ext uri="{FF2B5EF4-FFF2-40B4-BE49-F238E27FC236}">
                  <a16:creationId xmlns:a16="http://schemas.microsoft.com/office/drawing/2014/main" id="{3E5EAEC4-063F-4A39-8EDB-D956A23A6A8B}"/>
                </a:ext>
              </a:extLst>
            </p:cNvPr>
            <p:cNvPicPr>
              <a:picLocks noChangeAspect="1"/>
            </p:cNvPicPr>
            <p:nvPr/>
          </p:nvPicPr>
          <p:blipFill>
            <a:blip r:embed="rId5"/>
            <a:stretch>
              <a:fillRect/>
            </a:stretch>
          </p:blipFill>
          <p:spPr>
            <a:xfrm>
              <a:off x="8027534" y="1417638"/>
              <a:ext cx="2468120" cy="4823733"/>
            </a:xfrm>
            <a:prstGeom prst="rect">
              <a:avLst/>
            </a:prstGeom>
          </p:spPr>
        </p:pic>
        <p:pic>
          <p:nvPicPr>
            <p:cNvPr id="10" name="Picture 2">
              <a:extLst>
                <a:ext uri="{FF2B5EF4-FFF2-40B4-BE49-F238E27FC236}">
                  <a16:creationId xmlns:a16="http://schemas.microsoft.com/office/drawing/2014/main" id="{70483960-B18C-4FB5-9E82-5489112DC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56" y="1706563"/>
              <a:ext cx="2209801" cy="424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4399D584-A3DC-4640-8052-5B957FFC4C1D}"/>
              </a:ext>
            </a:extLst>
          </p:cNvPr>
          <p:cNvPicPr>
            <a:picLocks noChangeAspect="1"/>
          </p:cNvPicPr>
          <p:nvPr/>
        </p:nvPicPr>
        <p:blipFill>
          <a:blip r:embed="rId6"/>
          <a:stretch>
            <a:fillRect/>
          </a:stretch>
        </p:blipFill>
        <p:spPr>
          <a:xfrm>
            <a:off x="6811049" y="3829504"/>
            <a:ext cx="2178504" cy="1276350"/>
          </a:xfrm>
          <a:prstGeom prst="rect">
            <a:avLst/>
          </a:prstGeom>
        </p:spPr>
      </p:pic>
    </p:spTree>
    <p:extLst>
      <p:ext uri="{BB962C8B-B14F-4D97-AF65-F5344CB8AC3E}">
        <p14:creationId xmlns:p14="http://schemas.microsoft.com/office/powerpoint/2010/main" val="135874265"/>
      </p:ext>
    </p:extLst>
  </p:cSld>
  <p:clrMapOvr>
    <a:masterClrMapping/>
  </p:clrMapOvr>
  <mc:AlternateContent xmlns:mc="http://schemas.openxmlformats.org/markup-compatibility/2006" xmlns:p14="http://schemas.microsoft.com/office/powerpoint/2010/main">
    <mc:Choice Requires="p14">
      <p:transition spd="slow" p14:dur="2000" advTm="15724"/>
    </mc:Choice>
    <mc:Fallback xmlns="">
      <p:transition spd="slow" advTm="157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4000" dirty="0" err="1">
                <a:solidFill>
                  <a:schemeClr val="accent1">
                    <a:lumMod val="50000"/>
                  </a:schemeClr>
                </a:solidFill>
              </a:rPr>
              <a:t>FoodLogger</a:t>
            </a:r>
            <a:r>
              <a:rPr lang="en-US" sz="4000" dirty="0">
                <a:solidFill>
                  <a:schemeClr val="accent1">
                    <a:lumMod val="50000"/>
                  </a:schemeClr>
                </a:solidFill>
              </a:rPr>
              <a:t> Design Concepts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020A4D9-3D5E-4DCE-8DD0-C46D475FFDCF}"/>
              </a:ext>
            </a:extLst>
          </p:cNvPr>
          <p:cNvGrpSpPr/>
          <p:nvPr/>
        </p:nvGrpSpPr>
        <p:grpSpPr>
          <a:xfrm>
            <a:off x="3028950" y="1619738"/>
            <a:ext cx="6896100" cy="395704"/>
            <a:chOff x="2495550" y="2137946"/>
            <a:chExt cx="6896100" cy="395704"/>
          </a:xfrm>
        </p:grpSpPr>
        <p:grpSp>
          <p:nvGrpSpPr>
            <p:cNvPr id="34" name="Group 33">
              <a:extLst>
                <a:ext uri="{FF2B5EF4-FFF2-40B4-BE49-F238E27FC236}">
                  <a16:creationId xmlns:a16="http://schemas.microsoft.com/office/drawing/2014/main" id="{B50594CD-67CB-4B48-BF53-59FD13AE728A}"/>
                </a:ext>
              </a:extLst>
            </p:cNvPr>
            <p:cNvGrpSpPr/>
            <p:nvPr/>
          </p:nvGrpSpPr>
          <p:grpSpPr>
            <a:xfrm>
              <a:off x="2495550" y="2238375"/>
              <a:ext cx="6896100" cy="295275"/>
              <a:chOff x="2038350" y="1724025"/>
              <a:chExt cx="6896100" cy="295275"/>
            </a:xfrm>
          </p:grpSpPr>
          <p:cxnSp>
            <p:nvCxnSpPr>
              <p:cNvPr id="5" name="Straight Connector 4">
                <a:extLst>
                  <a:ext uri="{FF2B5EF4-FFF2-40B4-BE49-F238E27FC236}">
                    <a16:creationId xmlns:a16="http://schemas.microsoft.com/office/drawing/2014/main" id="{D3C17568-4AE8-40AA-BC93-EA9F656CA8EE}"/>
                  </a:ext>
                </a:extLst>
              </p:cNvPr>
              <p:cNvCxnSpPr>
                <a:cxnSpLocks/>
              </p:cNvCxnSpPr>
              <p:nvPr/>
            </p:nvCxnSpPr>
            <p:spPr>
              <a:xfrm>
                <a:off x="2038350" y="2019300"/>
                <a:ext cx="6896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23C538F-1186-4584-9D96-BE86907FCAB2}"/>
                  </a:ext>
                </a:extLst>
              </p:cNvPr>
              <p:cNvGrpSpPr/>
              <p:nvPr/>
            </p:nvGrpSpPr>
            <p:grpSpPr>
              <a:xfrm>
                <a:off x="2038350" y="1724025"/>
                <a:ext cx="6896100" cy="295275"/>
                <a:chOff x="2038350" y="1724025"/>
                <a:chExt cx="6896100" cy="295275"/>
              </a:xfrm>
            </p:grpSpPr>
            <p:cxnSp>
              <p:nvCxnSpPr>
                <p:cNvPr id="7" name="Straight Connector 6">
                  <a:extLst>
                    <a:ext uri="{FF2B5EF4-FFF2-40B4-BE49-F238E27FC236}">
                      <a16:creationId xmlns:a16="http://schemas.microsoft.com/office/drawing/2014/main" id="{5F6748C1-2256-4672-9276-CE6DEF016D3D}"/>
                    </a:ext>
                  </a:extLst>
                </p:cNvPr>
                <p:cNvCxnSpPr/>
                <p:nvPr/>
              </p:nvCxnSpPr>
              <p:spPr>
                <a:xfrm flipV="1">
                  <a:off x="5886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996668-73F5-4DC8-AD42-16590CA65A02}"/>
                    </a:ext>
                  </a:extLst>
                </p:cNvPr>
                <p:cNvCxnSpPr/>
                <p:nvPr/>
              </p:nvCxnSpPr>
              <p:spPr>
                <a:xfrm flipV="1">
                  <a:off x="69246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6840C6-E8C4-4492-A994-C936CC33573F}"/>
                    </a:ext>
                  </a:extLst>
                </p:cNvPr>
                <p:cNvCxnSpPr/>
                <p:nvPr/>
              </p:nvCxnSpPr>
              <p:spPr>
                <a:xfrm flipV="1">
                  <a:off x="797242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FE9683-2D8B-49E3-9544-7E21BD3AAE75}"/>
                    </a:ext>
                  </a:extLst>
                </p:cNvPr>
                <p:cNvCxnSpPr/>
                <p:nvPr/>
              </p:nvCxnSpPr>
              <p:spPr>
                <a:xfrm flipV="1">
                  <a:off x="8934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E6D781-8A44-44C6-87A5-28A2F853E9BC}"/>
                    </a:ext>
                  </a:extLst>
                </p:cNvPr>
                <p:cNvCxnSpPr/>
                <p:nvPr/>
              </p:nvCxnSpPr>
              <p:spPr>
                <a:xfrm flipV="1">
                  <a:off x="49434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C5BC39-A3B9-4D2C-A2B7-7991E86916E6}"/>
                    </a:ext>
                  </a:extLst>
                </p:cNvPr>
                <p:cNvCxnSpPr/>
                <p:nvPr/>
              </p:nvCxnSpPr>
              <p:spPr>
                <a:xfrm flipV="1">
                  <a:off x="39624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0778F-EC7D-4431-9524-12A70DEE049A}"/>
                    </a:ext>
                  </a:extLst>
                </p:cNvPr>
                <p:cNvCxnSpPr/>
                <p:nvPr/>
              </p:nvCxnSpPr>
              <p:spPr>
                <a:xfrm flipV="1">
                  <a:off x="30099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732632-79E6-433C-A0E1-F8D522615802}"/>
                    </a:ext>
                  </a:extLst>
                </p:cNvPr>
                <p:cNvCxnSpPr/>
                <p:nvPr/>
              </p:nvCxnSpPr>
              <p:spPr>
                <a:xfrm flipV="1">
                  <a:off x="20383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FBA411D-C614-48E3-83A0-B29377E3E630}"/>
                </a:ext>
              </a:extLst>
            </p:cNvPr>
            <p:cNvSpPr txBox="1"/>
            <p:nvPr/>
          </p:nvSpPr>
          <p:spPr>
            <a:xfrm>
              <a:off x="2673618" y="2164318"/>
              <a:ext cx="660245" cy="338554"/>
            </a:xfrm>
            <a:prstGeom prst="rect">
              <a:avLst/>
            </a:prstGeom>
            <a:noFill/>
          </p:spPr>
          <p:txBody>
            <a:bodyPr wrap="none" rtlCol="0">
              <a:spAutoFit/>
            </a:bodyPr>
            <a:lstStyle/>
            <a:p>
              <a:r>
                <a:rPr lang="en-US" sz="1600" b="1" dirty="0"/>
                <a:t>Day 1</a:t>
              </a:r>
            </a:p>
          </p:txBody>
        </p:sp>
        <p:sp>
          <p:nvSpPr>
            <p:cNvPr id="36" name="TextBox 35">
              <a:extLst>
                <a:ext uri="{FF2B5EF4-FFF2-40B4-BE49-F238E27FC236}">
                  <a16:creationId xmlns:a16="http://schemas.microsoft.com/office/drawing/2014/main" id="{842B28D3-C964-4E45-8EBF-70D0B2EDC1EA}"/>
                </a:ext>
              </a:extLst>
            </p:cNvPr>
            <p:cNvSpPr txBox="1"/>
            <p:nvPr/>
          </p:nvSpPr>
          <p:spPr>
            <a:xfrm>
              <a:off x="3604583" y="2164318"/>
              <a:ext cx="748342" cy="338554"/>
            </a:xfrm>
            <a:prstGeom prst="rect">
              <a:avLst/>
            </a:prstGeom>
            <a:noFill/>
          </p:spPr>
          <p:txBody>
            <a:bodyPr wrap="square" rtlCol="0">
              <a:spAutoFit/>
            </a:bodyPr>
            <a:lstStyle/>
            <a:p>
              <a:r>
                <a:rPr lang="en-US" sz="1600" b="1" dirty="0"/>
                <a:t>Day 2</a:t>
              </a:r>
            </a:p>
          </p:txBody>
        </p:sp>
        <p:sp>
          <p:nvSpPr>
            <p:cNvPr id="37" name="TextBox 36">
              <a:extLst>
                <a:ext uri="{FF2B5EF4-FFF2-40B4-BE49-F238E27FC236}">
                  <a16:creationId xmlns:a16="http://schemas.microsoft.com/office/drawing/2014/main" id="{D543C1D9-61E0-4AAF-8A0B-12E20CC4B7C7}"/>
                </a:ext>
              </a:extLst>
            </p:cNvPr>
            <p:cNvSpPr txBox="1"/>
            <p:nvPr/>
          </p:nvSpPr>
          <p:spPr>
            <a:xfrm>
              <a:off x="4576134" y="2156996"/>
              <a:ext cx="660245" cy="338554"/>
            </a:xfrm>
            <a:prstGeom prst="rect">
              <a:avLst/>
            </a:prstGeom>
            <a:noFill/>
          </p:spPr>
          <p:txBody>
            <a:bodyPr wrap="none" rtlCol="0">
              <a:spAutoFit/>
            </a:bodyPr>
            <a:lstStyle/>
            <a:p>
              <a:r>
                <a:rPr lang="en-US" sz="1600" b="1" dirty="0"/>
                <a:t>Day 3</a:t>
              </a:r>
            </a:p>
          </p:txBody>
        </p:sp>
        <p:sp>
          <p:nvSpPr>
            <p:cNvPr id="38" name="TextBox 37">
              <a:extLst>
                <a:ext uri="{FF2B5EF4-FFF2-40B4-BE49-F238E27FC236}">
                  <a16:creationId xmlns:a16="http://schemas.microsoft.com/office/drawing/2014/main" id="{A9937500-6439-4A1F-8C4D-918F85D81CB5}"/>
                </a:ext>
              </a:extLst>
            </p:cNvPr>
            <p:cNvSpPr txBox="1"/>
            <p:nvPr/>
          </p:nvSpPr>
          <p:spPr>
            <a:xfrm>
              <a:off x="5547684" y="2137946"/>
              <a:ext cx="660245" cy="338554"/>
            </a:xfrm>
            <a:prstGeom prst="rect">
              <a:avLst/>
            </a:prstGeom>
            <a:noFill/>
          </p:spPr>
          <p:txBody>
            <a:bodyPr wrap="none" rtlCol="0">
              <a:spAutoFit/>
            </a:bodyPr>
            <a:lstStyle/>
            <a:p>
              <a:r>
                <a:rPr lang="en-US" sz="1600" b="1" dirty="0"/>
                <a:t>Day 4</a:t>
              </a:r>
            </a:p>
          </p:txBody>
        </p:sp>
        <p:sp>
          <p:nvSpPr>
            <p:cNvPr id="39" name="TextBox 38">
              <a:extLst>
                <a:ext uri="{FF2B5EF4-FFF2-40B4-BE49-F238E27FC236}">
                  <a16:creationId xmlns:a16="http://schemas.microsoft.com/office/drawing/2014/main" id="{810029AA-9325-4CA1-96AA-59B45B0AEF40}"/>
                </a:ext>
              </a:extLst>
            </p:cNvPr>
            <p:cNvSpPr txBox="1"/>
            <p:nvPr/>
          </p:nvSpPr>
          <p:spPr>
            <a:xfrm>
              <a:off x="6533521" y="2137946"/>
              <a:ext cx="660245" cy="338554"/>
            </a:xfrm>
            <a:prstGeom prst="rect">
              <a:avLst/>
            </a:prstGeom>
            <a:noFill/>
          </p:spPr>
          <p:txBody>
            <a:bodyPr wrap="none" rtlCol="0">
              <a:spAutoFit/>
            </a:bodyPr>
            <a:lstStyle/>
            <a:p>
              <a:r>
                <a:rPr lang="en-US" sz="1600" b="1" dirty="0"/>
                <a:t>Day 5</a:t>
              </a:r>
            </a:p>
          </p:txBody>
        </p:sp>
        <p:sp>
          <p:nvSpPr>
            <p:cNvPr id="40" name="TextBox 39">
              <a:extLst>
                <a:ext uri="{FF2B5EF4-FFF2-40B4-BE49-F238E27FC236}">
                  <a16:creationId xmlns:a16="http://schemas.microsoft.com/office/drawing/2014/main" id="{FA7003DE-691A-45AB-B643-9C309930A596}"/>
                </a:ext>
              </a:extLst>
            </p:cNvPr>
            <p:cNvSpPr txBox="1"/>
            <p:nvPr/>
          </p:nvSpPr>
          <p:spPr>
            <a:xfrm>
              <a:off x="7562221" y="2137946"/>
              <a:ext cx="660245" cy="338554"/>
            </a:xfrm>
            <a:prstGeom prst="rect">
              <a:avLst/>
            </a:prstGeom>
            <a:noFill/>
          </p:spPr>
          <p:txBody>
            <a:bodyPr wrap="none" rtlCol="0">
              <a:spAutoFit/>
            </a:bodyPr>
            <a:lstStyle/>
            <a:p>
              <a:r>
                <a:rPr lang="en-US" sz="1600" b="1" dirty="0"/>
                <a:t>Day 6</a:t>
              </a:r>
            </a:p>
          </p:txBody>
        </p:sp>
        <p:sp>
          <p:nvSpPr>
            <p:cNvPr id="41" name="TextBox 40">
              <a:extLst>
                <a:ext uri="{FF2B5EF4-FFF2-40B4-BE49-F238E27FC236}">
                  <a16:creationId xmlns:a16="http://schemas.microsoft.com/office/drawing/2014/main" id="{733953E3-B296-4E06-9E79-92BF9A66A82A}"/>
                </a:ext>
              </a:extLst>
            </p:cNvPr>
            <p:cNvSpPr txBox="1"/>
            <p:nvPr/>
          </p:nvSpPr>
          <p:spPr>
            <a:xfrm>
              <a:off x="8524246" y="2137946"/>
              <a:ext cx="660245" cy="338554"/>
            </a:xfrm>
            <a:prstGeom prst="rect">
              <a:avLst/>
            </a:prstGeom>
            <a:noFill/>
          </p:spPr>
          <p:txBody>
            <a:bodyPr wrap="none" rtlCol="0">
              <a:spAutoFit/>
            </a:bodyPr>
            <a:lstStyle/>
            <a:p>
              <a:r>
                <a:rPr lang="en-US" sz="1600" b="1" dirty="0"/>
                <a:t>Day 7</a:t>
              </a:r>
            </a:p>
          </p:txBody>
        </p:sp>
      </p:grpSp>
      <p:grpSp>
        <p:nvGrpSpPr>
          <p:cNvPr id="92" name="Group 91">
            <a:extLst>
              <a:ext uri="{FF2B5EF4-FFF2-40B4-BE49-F238E27FC236}">
                <a16:creationId xmlns:a16="http://schemas.microsoft.com/office/drawing/2014/main" id="{DE1968A7-9DFC-4941-B5D6-C4BD572DCA39}"/>
              </a:ext>
            </a:extLst>
          </p:cNvPr>
          <p:cNvGrpSpPr/>
          <p:nvPr/>
        </p:nvGrpSpPr>
        <p:grpSpPr>
          <a:xfrm>
            <a:off x="2994682" y="2242991"/>
            <a:ext cx="4852002" cy="1354072"/>
            <a:chOff x="2461282" y="2761199"/>
            <a:chExt cx="4852002" cy="1354072"/>
          </a:xfrm>
        </p:grpSpPr>
        <p:grpSp>
          <p:nvGrpSpPr>
            <p:cNvPr id="55" name="Group 54">
              <a:extLst>
                <a:ext uri="{FF2B5EF4-FFF2-40B4-BE49-F238E27FC236}">
                  <a16:creationId xmlns:a16="http://schemas.microsoft.com/office/drawing/2014/main" id="{7760E83D-AEAC-4ABD-849F-FC40785780AB}"/>
                </a:ext>
              </a:extLst>
            </p:cNvPr>
            <p:cNvGrpSpPr/>
            <p:nvPr/>
          </p:nvGrpSpPr>
          <p:grpSpPr>
            <a:xfrm>
              <a:off x="2811791" y="2761199"/>
              <a:ext cx="4152900" cy="942975"/>
              <a:chOff x="2800350" y="2771775"/>
              <a:chExt cx="4152900" cy="942975"/>
            </a:xfrm>
          </p:grpSpPr>
          <p:cxnSp>
            <p:nvCxnSpPr>
              <p:cNvPr id="43" name="Straight Connector 42">
                <a:extLst>
                  <a:ext uri="{FF2B5EF4-FFF2-40B4-BE49-F238E27FC236}">
                    <a16:creationId xmlns:a16="http://schemas.microsoft.com/office/drawing/2014/main" id="{9042EAAA-F025-44FE-BE27-0356AF67B730}"/>
                  </a:ext>
                </a:extLst>
              </p:cNvPr>
              <p:cNvCxnSpPr/>
              <p:nvPr/>
            </p:nvCxnSpPr>
            <p:spPr>
              <a:xfrm>
                <a:off x="2800350" y="2771775"/>
                <a:ext cx="0" cy="8286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CF33DD-B948-4D8D-8336-D50C392AABBE}"/>
                  </a:ext>
                </a:extLst>
              </p:cNvPr>
              <p:cNvCxnSpPr/>
              <p:nvPr/>
            </p:nvCxnSpPr>
            <p:spPr>
              <a:xfrm>
                <a:off x="2819400" y="2771775"/>
                <a:ext cx="647700"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339770-F3E8-4973-9564-EE548A4DBAA8}"/>
                  </a:ext>
                </a:extLst>
              </p:cNvPr>
              <p:cNvCxnSpPr>
                <a:cxnSpLocks/>
              </p:cNvCxnSpPr>
              <p:nvPr/>
            </p:nvCxnSpPr>
            <p:spPr>
              <a:xfrm>
                <a:off x="2819400" y="2771775"/>
                <a:ext cx="1434144"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823070-24A6-4CA5-B4F8-3607A7AC8548}"/>
                  </a:ext>
                </a:extLst>
              </p:cNvPr>
              <p:cNvCxnSpPr/>
              <p:nvPr/>
            </p:nvCxnSpPr>
            <p:spPr>
              <a:xfrm>
                <a:off x="2819400" y="2771775"/>
                <a:ext cx="2514600" cy="9239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15BAB8-0F6D-43E7-9F37-C1EC04EA7A03}"/>
                  </a:ext>
                </a:extLst>
              </p:cNvPr>
              <p:cNvCxnSpPr/>
              <p:nvPr/>
            </p:nvCxnSpPr>
            <p:spPr>
              <a:xfrm>
                <a:off x="2819400" y="2771775"/>
                <a:ext cx="4133850" cy="9429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2240901-33D5-463D-A626-C19FD9E77012}"/>
                </a:ext>
              </a:extLst>
            </p:cNvPr>
            <p:cNvSpPr txBox="1"/>
            <p:nvPr/>
          </p:nvSpPr>
          <p:spPr>
            <a:xfrm>
              <a:off x="2461282" y="3658757"/>
              <a:ext cx="720068" cy="323165"/>
            </a:xfrm>
            <a:prstGeom prst="rect">
              <a:avLst/>
            </a:prstGeom>
            <a:noFill/>
          </p:spPr>
          <p:txBody>
            <a:bodyPr wrap="square" rtlCol="0">
              <a:spAutoFit/>
            </a:bodyPr>
            <a:lstStyle/>
            <a:p>
              <a:r>
                <a:rPr lang="en-US" sz="1500" b="1" dirty="0">
                  <a:solidFill>
                    <a:srgbClr val="7030A0"/>
                  </a:solidFill>
                </a:rPr>
                <a:t>Stop 1</a:t>
              </a:r>
            </a:p>
          </p:txBody>
        </p:sp>
        <p:sp>
          <p:nvSpPr>
            <p:cNvPr id="58" name="TextBox 57">
              <a:extLst>
                <a:ext uri="{FF2B5EF4-FFF2-40B4-BE49-F238E27FC236}">
                  <a16:creationId xmlns:a16="http://schemas.microsoft.com/office/drawing/2014/main" id="{1FC822B2-6A93-49F8-8647-8369A6F5DE85}"/>
                </a:ext>
              </a:extLst>
            </p:cNvPr>
            <p:cNvSpPr txBox="1"/>
            <p:nvPr/>
          </p:nvSpPr>
          <p:spPr>
            <a:xfrm>
              <a:off x="3148998" y="3792106"/>
              <a:ext cx="720068" cy="323165"/>
            </a:xfrm>
            <a:prstGeom prst="rect">
              <a:avLst/>
            </a:prstGeom>
            <a:noFill/>
          </p:spPr>
          <p:txBody>
            <a:bodyPr wrap="square" rtlCol="0">
              <a:spAutoFit/>
            </a:bodyPr>
            <a:lstStyle/>
            <a:p>
              <a:r>
                <a:rPr lang="en-US" sz="1500" b="1" dirty="0">
                  <a:solidFill>
                    <a:srgbClr val="7030A0"/>
                  </a:solidFill>
                </a:rPr>
                <a:t>Stop 2</a:t>
              </a:r>
            </a:p>
          </p:txBody>
        </p:sp>
        <p:sp>
          <p:nvSpPr>
            <p:cNvPr id="59" name="TextBox 58">
              <a:extLst>
                <a:ext uri="{FF2B5EF4-FFF2-40B4-BE49-F238E27FC236}">
                  <a16:creationId xmlns:a16="http://schemas.microsoft.com/office/drawing/2014/main" id="{952723D4-5872-43CF-9AF2-C8650D0176F8}"/>
                </a:ext>
              </a:extLst>
            </p:cNvPr>
            <p:cNvSpPr txBox="1"/>
            <p:nvPr/>
          </p:nvSpPr>
          <p:spPr>
            <a:xfrm>
              <a:off x="6593216" y="3768501"/>
              <a:ext cx="720068" cy="323165"/>
            </a:xfrm>
            <a:prstGeom prst="rect">
              <a:avLst/>
            </a:prstGeom>
            <a:noFill/>
          </p:spPr>
          <p:txBody>
            <a:bodyPr wrap="square" rtlCol="0">
              <a:spAutoFit/>
            </a:bodyPr>
            <a:lstStyle/>
            <a:p>
              <a:r>
                <a:rPr lang="en-US" sz="1500" b="1" dirty="0">
                  <a:solidFill>
                    <a:srgbClr val="7030A0"/>
                  </a:solidFill>
                </a:rPr>
                <a:t>Stop 5</a:t>
              </a:r>
            </a:p>
          </p:txBody>
        </p:sp>
      </p:grpSp>
      <p:grpSp>
        <p:nvGrpSpPr>
          <p:cNvPr id="93" name="Group 92">
            <a:extLst>
              <a:ext uri="{FF2B5EF4-FFF2-40B4-BE49-F238E27FC236}">
                <a16:creationId xmlns:a16="http://schemas.microsoft.com/office/drawing/2014/main" id="{D977F653-D853-4FC0-BECF-F9BBD6399612}"/>
              </a:ext>
            </a:extLst>
          </p:cNvPr>
          <p:cNvGrpSpPr/>
          <p:nvPr/>
        </p:nvGrpSpPr>
        <p:grpSpPr>
          <a:xfrm>
            <a:off x="6011031" y="3688666"/>
            <a:ext cx="3846964" cy="1010910"/>
            <a:chOff x="5477631" y="4206874"/>
            <a:chExt cx="3846964" cy="1010910"/>
          </a:xfrm>
        </p:grpSpPr>
        <p:grpSp>
          <p:nvGrpSpPr>
            <p:cNvPr id="69" name="Group 68">
              <a:extLst>
                <a:ext uri="{FF2B5EF4-FFF2-40B4-BE49-F238E27FC236}">
                  <a16:creationId xmlns:a16="http://schemas.microsoft.com/office/drawing/2014/main" id="{D30C7858-5C60-4D04-AD6D-DBBF7818F3C4}"/>
                </a:ext>
              </a:extLst>
            </p:cNvPr>
            <p:cNvGrpSpPr/>
            <p:nvPr/>
          </p:nvGrpSpPr>
          <p:grpSpPr>
            <a:xfrm>
              <a:off x="5943600" y="4206874"/>
              <a:ext cx="2800350" cy="612776"/>
              <a:chOff x="5943600" y="4206874"/>
              <a:chExt cx="2800350" cy="612776"/>
            </a:xfrm>
          </p:grpSpPr>
          <p:cxnSp>
            <p:nvCxnSpPr>
              <p:cNvPr id="61" name="Straight Connector 60">
                <a:extLst>
                  <a:ext uri="{FF2B5EF4-FFF2-40B4-BE49-F238E27FC236}">
                    <a16:creationId xmlns:a16="http://schemas.microsoft.com/office/drawing/2014/main" id="{E49088BE-EC30-432B-88F8-CA09B2B44806}"/>
                  </a:ext>
                </a:extLst>
              </p:cNvPr>
              <p:cNvCxnSpPr>
                <a:cxnSpLocks/>
              </p:cNvCxnSpPr>
              <p:nvPr/>
            </p:nvCxnSpPr>
            <p:spPr>
              <a:xfrm flipH="1">
                <a:off x="5943600" y="4206874"/>
                <a:ext cx="800352" cy="3079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D9CD3D-BD1A-4E29-A568-81EDFBDD7B19}"/>
                  </a:ext>
                </a:extLst>
              </p:cNvPr>
              <p:cNvCxnSpPr/>
              <p:nvPr/>
            </p:nvCxnSpPr>
            <p:spPr>
              <a:xfrm>
                <a:off x="6743700" y="4233861"/>
                <a:ext cx="0" cy="50006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F1B2769-D691-4139-B8B9-4291BBE5BCEB}"/>
                  </a:ext>
                </a:extLst>
              </p:cNvPr>
              <p:cNvCxnSpPr/>
              <p:nvPr/>
            </p:nvCxnSpPr>
            <p:spPr>
              <a:xfrm>
                <a:off x="6743449" y="4233861"/>
                <a:ext cx="2000501" cy="58578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E9FCF61A-089E-45B5-A5C7-48A43D8BC2AA}"/>
                </a:ext>
              </a:extLst>
            </p:cNvPr>
            <p:cNvSpPr txBox="1"/>
            <p:nvPr/>
          </p:nvSpPr>
          <p:spPr>
            <a:xfrm>
              <a:off x="6383414" y="4846637"/>
              <a:ext cx="1178802" cy="307777"/>
            </a:xfrm>
            <a:prstGeom prst="rect">
              <a:avLst/>
            </a:prstGeom>
            <a:noFill/>
          </p:spPr>
          <p:txBody>
            <a:bodyPr wrap="square" rtlCol="0">
              <a:spAutoFit/>
            </a:bodyPr>
            <a:lstStyle/>
            <a:p>
              <a:r>
                <a:rPr lang="en-US" sz="1400" b="1" dirty="0">
                  <a:solidFill>
                    <a:srgbClr val="00B050"/>
                  </a:solidFill>
                </a:rPr>
                <a:t>Food Event 2</a:t>
              </a:r>
            </a:p>
          </p:txBody>
        </p:sp>
        <p:sp>
          <p:nvSpPr>
            <p:cNvPr id="71" name="TextBox 70">
              <a:extLst>
                <a:ext uri="{FF2B5EF4-FFF2-40B4-BE49-F238E27FC236}">
                  <a16:creationId xmlns:a16="http://schemas.microsoft.com/office/drawing/2014/main" id="{8BBB6088-194D-450A-8BBD-22A6A077F811}"/>
                </a:ext>
              </a:extLst>
            </p:cNvPr>
            <p:cNvSpPr txBox="1"/>
            <p:nvPr/>
          </p:nvSpPr>
          <p:spPr>
            <a:xfrm>
              <a:off x="5477631" y="4578220"/>
              <a:ext cx="800349" cy="523220"/>
            </a:xfrm>
            <a:prstGeom prst="rect">
              <a:avLst/>
            </a:prstGeom>
            <a:noFill/>
          </p:spPr>
          <p:txBody>
            <a:bodyPr wrap="square" rtlCol="0">
              <a:spAutoFit/>
            </a:bodyPr>
            <a:lstStyle/>
            <a:p>
              <a:r>
                <a:rPr lang="en-US" sz="1400" b="1" dirty="0">
                  <a:solidFill>
                    <a:srgbClr val="00B050"/>
                  </a:solidFill>
                </a:rPr>
                <a:t>Food Event 1</a:t>
              </a:r>
            </a:p>
          </p:txBody>
        </p:sp>
        <p:sp>
          <p:nvSpPr>
            <p:cNvPr id="72" name="TextBox 71">
              <a:extLst>
                <a:ext uri="{FF2B5EF4-FFF2-40B4-BE49-F238E27FC236}">
                  <a16:creationId xmlns:a16="http://schemas.microsoft.com/office/drawing/2014/main" id="{7F0B88B7-F312-4544-9CE8-784D77DC506C}"/>
                </a:ext>
              </a:extLst>
            </p:cNvPr>
            <p:cNvSpPr txBox="1"/>
            <p:nvPr/>
          </p:nvSpPr>
          <p:spPr>
            <a:xfrm>
              <a:off x="8104516" y="4910007"/>
              <a:ext cx="1220079" cy="307777"/>
            </a:xfrm>
            <a:prstGeom prst="rect">
              <a:avLst/>
            </a:prstGeom>
            <a:noFill/>
          </p:spPr>
          <p:txBody>
            <a:bodyPr wrap="square" rtlCol="0">
              <a:spAutoFit/>
            </a:bodyPr>
            <a:lstStyle/>
            <a:p>
              <a:r>
                <a:rPr lang="en-US" sz="1400" b="1" dirty="0">
                  <a:solidFill>
                    <a:srgbClr val="00B050"/>
                  </a:solidFill>
                </a:rPr>
                <a:t>Food Event 3</a:t>
              </a:r>
            </a:p>
          </p:txBody>
        </p:sp>
      </p:grpSp>
      <p:grpSp>
        <p:nvGrpSpPr>
          <p:cNvPr id="94" name="Group 93">
            <a:extLst>
              <a:ext uri="{FF2B5EF4-FFF2-40B4-BE49-F238E27FC236}">
                <a16:creationId xmlns:a16="http://schemas.microsoft.com/office/drawing/2014/main" id="{BDCC13F3-ABAC-4D94-930E-2F627B88F5A4}"/>
              </a:ext>
            </a:extLst>
          </p:cNvPr>
          <p:cNvGrpSpPr/>
          <p:nvPr/>
        </p:nvGrpSpPr>
        <p:grpSpPr>
          <a:xfrm>
            <a:off x="4737306" y="4748918"/>
            <a:ext cx="4233554" cy="1234654"/>
            <a:chOff x="4203906" y="5267126"/>
            <a:chExt cx="4233554" cy="1234654"/>
          </a:xfrm>
        </p:grpSpPr>
        <p:grpSp>
          <p:nvGrpSpPr>
            <p:cNvPr id="84" name="Group 83">
              <a:extLst>
                <a:ext uri="{FF2B5EF4-FFF2-40B4-BE49-F238E27FC236}">
                  <a16:creationId xmlns:a16="http://schemas.microsoft.com/office/drawing/2014/main" id="{C5DC26A9-D18B-433D-A998-648642984848}"/>
                </a:ext>
              </a:extLst>
            </p:cNvPr>
            <p:cNvGrpSpPr/>
            <p:nvPr/>
          </p:nvGrpSpPr>
          <p:grpSpPr>
            <a:xfrm>
              <a:off x="4604080" y="5267126"/>
              <a:ext cx="3387395" cy="640789"/>
              <a:chOff x="4604080" y="5267126"/>
              <a:chExt cx="3387395" cy="640789"/>
            </a:xfrm>
          </p:grpSpPr>
          <p:cxnSp>
            <p:nvCxnSpPr>
              <p:cNvPr id="74" name="Straight Connector 73">
                <a:extLst>
                  <a:ext uri="{FF2B5EF4-FFF2-40B4-BE49-F238E27FC236}">
                    <a16:creationId xmlns:a16="http://schemas.microsoft.com/office/drawing/2014/main" id="{B76085C2-5A50-41DE-B0E0-71E6181108BE}"/>
                  </a:ext>
                </a:extLst>
              </p:cNvPr>
              <p:cNvCxnSpPr>
                <a:cxnSpLocks/>
              </p:cNvCxnSpPr>
              <p:nvPr/>
            </p:nvCxnSpPr>
            <p:spPr>
              <a:xfrm flipH="1">
                <a:off x="6019801" y="5286874"/>
                <a:ext cx="723648" cy="40907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B78C361-BBCA-41ED-AE46-B96F3B031A91}"/>
                  </a:ext>
                </a:extLst>
              </p:cNvPr>
              <p:cNvCxnSpPr>
                <a:cxnSpLocks/>
              </p:cNvCxnSpPr>
              <p:nvPr/>
            </p:nvCxnSpPr>
            <p:spPr>
              <a:xfrm>
                <a:off x="6743449" y="5267126"/>
                <a:ext cx="209801" cy="42882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B6AF8E9-FAB6-4AA8-9C25-3303ED160372}"/>
                  </a:ext>
                </a:extLst>
              </p:cNvPr>
              <p:cNvCxnSpPr/>
              <p:nvPr/>
            </p:nvCxnSpPr>
            <p:spPr>
              <a:xfrm flipH="1">
                <a:off x="4604080" y="5286874"/>
                <a:ext cx="2167315" cy="62104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D95025-797E-4BFD-B550-E989A3E2008D}"/>
                  </a:ext>
                </a:extLst>
              </p:cNvPr>
              <p:cNvCxnSpPr/>
              <p:nvPr/>
            </p:nvCxnSpPr>
            <p:spPr>
              <a:xfrm>
                <a:off x="6771395" y="5286874"/>
                <a:ext cx="1220080" cy="55195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84C3786-DE37-4317-8431-43392C3F361B}"/>
                </a:ext>
              </a:extLst>
            </p:cNvPr>
            <p:cNvSpPr txBox="1"/>
            <p:nvPr/>
          </p:nvSpPr>
          <p:spPr>
            <a:xfrm>
              <a:off x="4203906" y="5978560"/>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1</a:t>
              </a:r>
            </a:p>
          </p:txBody>
        </p:sp>
        <p:sp>
          <p:nvSpPr>
            <p:cNvPr id="86" name="TextBox 85">
              <a:extLst>
                <a:ext uri="{FF2B5EF4-FFF2-40B4-BE49-F238E27FC236}">
                  <a16:creationId xmlns:a16="http://schemas.microsoft.com/office/drawing/2014/main" id="{368DE418-29E1-4671-A926-97B391DA752C}"/>
                </a:ext>
              </a:extLst>
            </p:cNvPr>
            <p:cNvSpPr txBox="1"/>
            <p:nvPr/>
          </p:nvSpPr>
          <p:spPr>
            <a:xfrm>
              <a:off x="5623130" y="5788060"/>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2</a:t>
              </a:r>
            </a:p>
          </p:txBody>
        </p:sp>
        <p:sp>
          <p:nvSpPr>
            <p:cNvPr id="87" name="TextBox 86">
              <a:extLst>
                <a:ext uri="{FF2B5EF4-FFF2-40B4-BE49-F238E27FC236}">
                  <a16:creationId xmlns:a16="http://schemas.microsoft.com/office/drawing/2014/main" id="{597469C0-3808-4B1D-9D29-55177ED6DA21}"/>
                </a:ext>
              </a:extLst>
            </p:cNvPr>
            <p:cNvSpPr txBox="1"/>
            <p:nvPr/>
          </p:nvSpPr>
          <p:spPr>
            <a:xfrm>
              <a:off x="7716940" y="5907915"/>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4</a:t>
              </a:r>
            </a:p>
          </p:txBody>
        </p:sp>
      </p:grpSp>
      <p:grpSp>
        <p:nvGrpSpPr>
          <p:cNvPr id="95" name="Group 94">
            <a:extLst>
              <a:ext uri="{FF2B5EF4-FFF2-40B4-BE49-F238E27FC236}">
                <a16:creationId xmlns:a16="http://schemas.microsoft.com/office/drawing/2014/main" id="{0A1A8245-6A47-4286-8585-F726031AB9D1}"/>
              </a:ext>
            </a:extLst>
          </p:cNvPr>
          <p:cNvGrpSpPr/>
          <p:nvPr/>
        </p:nvGrpSpPr>
        <p:grpSpPr>
          <a:xfrm>
            <a:off x="700474" y="1619738"/>
            <a:ext cx="1855186" cy="3785175"/>
            <a:chOff x="603916" y="2141607"/>
            <a:chExt cx="1855186" cy="3785175"/>
          </a:xfrm>
        </p:grpSpPr>
        <p:sp>
          <p:nvSpPr>
            <p:cNvPr id="88" name="TextBox 87">
              <a:extLst>
                <a:ext uri="{FF2B5EF4-FFF2-40B4-BE49-F238E27FC236}">
                  <a16:creationId xmlns:a16="http://schemas.microsoft.com/office/drawing/2014/main" id="{F0B9A30A-3372-4A4F-AF06-5C762BEE38A4}"/>
                </a:ext>
              </a:extLst>
            </p:cNvPr>
            <p:cNvSpPr txBox="1"/>
            <p:nvPr/>
          </p:nvSpPr>
          <p:spPr>
            <a:xfrm>
              <a:off x="617572" y="2141607"/>
              <a:ext cx="692562" cy="461665"/>
            </a:xfrm>
            <a:prstGeom prst="rect">
              <a:avLst/>
            </a:prstGeom>
            <a:noFill/>
          </p:spPr>
          <p:txBody>
            <a:bodyPr wrap="none" rtlCol="0">
              <a:spAutoFit/>
            </a:bodyPr>
            <a:lstStyle/>
            <a:p>
              <a:r>
                <a:rPr lang="en-US" sz="2400" b="1" dirty="0">
                  <a:solidFill>
                    <a:srgbClr val="FF0000"/>
                  </a:solidFill>
                </a:rPr>
                <a:t>DAY</a:t>
              </a:r>
            </a:p>
          </p:txBody>
        </p:sp>
        <p:sp>
          <p:nvSpPr>
            <p:cNvPr id="89" name="TextBox 88">
              <a:extLst>
                <a:ext uri="{FF2B5EF4-FFF2-40B4-BE49-F238E27FC236}">
                  <a16:creationId xmlns:a16="http://schemas.microsoft.com/office/drawing/2014/main" id="{39B42BF6-B72E-4509-BACF-F0CED365A3DB}"/>
                </a:ext>
              </a:extLst>
            </p:cNvPr>
            <p:cNvSpPr txBox="1"/>
            <p:nvPr/>
          </p:nvSpPr>
          <p:spPr>
            <a:xfrm>
              <a:off x="603916" y="3473341"/>
              <a:ext cx="843436" cy="461665"/>
            </a:xfrm>
            <a:prstGeom prst="rect">
              <a:avLst/>
            </a:prstGeom>
            <a:noFill/>
          </p:spPr>
          <p:txBody>
            <a:bodyPr wrap="none" rtlCol="0">
              <a:spAutoFit/>
            </a:bodyPr>
            <a:lstStyle/>
            <a:p>
              <a:r>
                <a:rPr lang="en-US" sz="2400" b="1" dirty="0">
                  <a:solidFill>
                    <a:srgbClr val="FF0000"/>
                  </a:solidFill>
                </a:rPr>
                <a:t>STOP</a:t>
              </a:r>
            </a:p>
          </p:txBody>
        </p:sp>
        <p:sp>
          <p:nvSpPr>
            <p:cNvPr id="90" name="TextBox 89">
              <a:extLst>
                <a:ext uri="{FF2B5EF4-FFF2-40B4-BE49-F238E27FC236}">
                  <a16:creationId xmlns:a16="http://schemas.microsoft.com/office/drawing/2014/main" id="{2D70ED3A-13FE-429A-A48F-305547E414D2}"/>
                </a:ext>
              </a:extLst>
            </p:cNvPr>
            <p:cNvSpPr txBox="1"/>
            <p:nvPr/>
          </p:nvSpPr>
          <p:spPr>
            <a:xfrm>
              <a:off x="617572" y="4399509"/>
              <a:ext cx="1841530" cy="461665"/>
            </a:xfrm>
            <a:prstGeom prst="rect">
              <a:avLst/>
            </a:prstGeom>
            <a:noFill/>
          </p:spPr>
          <p:txBody>
            <a:bodyPr wrap="none" rtlCol="0">
              <a:spAutoFit/>
            </a:bodyPr>
            <a:lstStyle/>
            <a:p>
              <a:r>
                <a:rPr lang="en-US" sz="2400" b="1" dirty="0">
                  <a:solidFill>
                    <a:srgbClr val="FF0000"/>
                  </a:solidFill>
                </a:rPr>
                <a:t>FOOD EVENT</a:t>
              </a:r>
            </a:p>
          </p:txBody>
        </p:sp>
        <p:sp>
          <p:nvSpPr>
            <p:cNvPr id="91" name="TextBox 90">
              <a:extLst>
                <a:ext uri="{FF2B5EF4-FFF2-40B4-BE49-F238E27FC236}">
                  <a16:creationId xmlns:a16="http://schemas.microsoft.com/office/drawing/2014/main" id="{1546384F-FE3E-4EBF-8A17-E7C66C7550C1}"/>
                </a:ext>
              </a:extLst>
            </p:cNvPr>
            <p:cNvSpPr txBox="1"/>
            <p:nvPr/>
          </p:nvSpPr>
          <p:spPr>
            <a:xfrm>
              <a:off x="647700" y="5465117"/>
              <a:ext cx="1657185" cy="461665"/>
            </a:xfrm>
            <a:prstGeom prst="rect">
              <a:avLst/>
            </a:prstGeom>
            <a:noFill/>
          </p:spPr>
          <p:txBody>
            <a:bodyPr wrap="none" rtlCol="0">
              <a:spAutoFit/>
            </a:bodyPr>
            <a:lstStyle/>
            <a:p>
              <a:r>
                <a:rPr lang="en-US" sz="2400" b="1" dirty="0">
                  <a:solidFill>
                    <a:srgbClr val="FF0000"/>
                  </a:solidFill>
                </a:rPr>
                <a:t>FOOD ITEM</a:t>
              </a:r>
            </a:p>
          </p:txBody>
        </p:sp>
      </p:grpSp>
      <p:sp>
        <p:nvSpPr>
          <p:cNvPr id="60" name="TextBox 59">
            <a:extLst>
              <a:ext uri="{FF2B5EF4-FFF2-40B4-BE49-F238E27FC236}">
                <a16:creationId xmlns:a16="http://schemas.microsoft.com/office/drawing/2014/main" id="{5D996A2E-ED57-45C9-834D-808F75AEFB71}"/>
              </a:ext>
            </a:extLst>
          </p:cNvPr>
          <p:cNvSpPr txBox="1"/>
          <p:nvPr/>
        </p:nvSpPr>
        <p:spPr>
          <a:xfrm>
            <a:off x="4438351" y="3162670"/>
            <a:ext cx="720068" cy="323165"/>
          </a:xfrm>
          <a:prstGeom prst="rect">
            <a:avLst/>
          </a:prstGeom>
          <a:noFill/>
        </p:spPr>
        <p:txBody>
          <a:bodyPr wrap="square" rtlCol="0">
            <a:spAutoFit/>
          </a:bodyPr>
          <a:lstStyle/>
          <a:p>
            <a:r>
              <a:rPr lang="en-US" sz="1500" b="1" dirty="0">
                <a:solidFill>
                  <a:srgbClr val="7030A0"/>
                </a:solidFill>
              </a:rPr>
              <a:t>Stop 3</a:t>
            </a:r>
          </a:p>
        </p:txBody>
      </p:sp>
      <p:sp>
        <p:nvSpPr>
          <p:cNvPr id="62" name="TextBox 61">
            <a:extLst>
              <a:ext uri="{FF2B5EF4-FFF2-40B4-BE49-F238E27FC236}">
                <a16:creationId xmlns:a16="http://schemas.microsoft.com/office/drawing/2014/main" id="{23E5A843-0238-40BD-B952-B1398F0E7F70}"/>
              </a:ext>
            </a:extLst>
          </p:cNvPr>
          <p:cNvSpPr txBox="1"/>
          <p:nvPr/>
        </p:nvSpPr>
        <p:spPr>
          <a:xfrm>
            <a:off x="5595160" y="3155268"/>
            <a:ext cx="720068" cy="323165"/>
          </a:xfrm>
          <a:prstGeom prst="rect">
            <a:avLst/>
          </a:prstGeom>
          <a:noFill/>
        </p:spPr>
        <p:txBody>
          <a:bodyPr wrap="square" rtlCol="0">
            <a:spAutoFit/>
          </a:bodyPr>
          <a:lstStyle/>
          <a:p>
            <a:r>
              <a:rPr lang="en-US" sz="1500" b="1" dirty="0">
                <a:solidFill>
                  <a:srgbClr val="7030A0"/>
                </a:solidFill>
              </a:rPr>
              <a:t>Stop 4</a:t>
            </a:r>
          </a:p>
        </p:txBody>
      </p:sp>
      <p:sp>
        <p:nvSpPr>
          <p:cNvPr id="63" name="TextBox 62">
            <a:extLst>
              <a:ext uri="{FF2B5EF4-FFF2-40B4-BE49-F238E27FC236}">
                <a16:creationId xmlns:a16="http://schemas.microsoft.com/office/drawing/2014/main" id="{9E8C53B5-9DFD-494D-92D6-4AE3247988ED}"/>
              </a:ext>
            </a:extLst>
          </p:cNvPr>
          <p:cNvSpPr txBox="1"/>
          <p:nvPr/>
        </p:nvSpPr>
        <p:spPr>
          <a:xfrm>
            <a:off x="7147752" y="5244340"/>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3</a:t>
            </a:r>
          </a:p>
        </p:txBody>
      </p:sp>
    </p:spTree>
    <p:extLst>
      <p:ext uri="{BB962C8B-B14F-4D97-AF65-F5344CB8AC3E}">
        <p14:creationId xmlns:p14="http://schemas.microsoft.com/office/powerpoint/2010/main" val="620554988"/>
      </p:ext>
    </p:extLst>
  </p:cSld>
  <p:clrMapOvr>
    <a:masterClrMapping/>
  </p:clrMapOvr>
  <mc:AlternateContent xmlns:mc="http://schemas.openxmlformats.org/markup-compatibility/2006" xmlns:p14="http://schemas.microsoft.com/office/powerpoint/2010/main">
    <mc:Choice Requires="p14">
      <p:transition spd="slow" p14:dur="2000" advTm="40604"/>
    </mc:Choice>
    <mc:Fallback xmlns="">
      <p:transition spd="slow" advTm="406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4000" dirty="0" err="1">
                <a:solidFill>
                  <a:schemeClr val="accent1">
                    <a:lumMod val="50000"/>
                  </a:schemeClr>
                </a:solidFill>
              </a:rPr>
              <a:t>FoodLogger</a:t>
            </a:r>
            <a:r>
              <a:rPr lang="en-US" sz="4000" dirty="0">
                <a:solidFill>
                  <a:schemeClr val="accent1">
                    <a:lumMod val="50000"/>
                  </a:schemeClr>
                </a:solidFill>
              </a:rPr>
              <a:t> Design Concepts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020A4D9-3D5E-4DCE-8DD0-C46D475FFDCF}"/>
              </a:ext>
            </a:extLst>
          </p:cNvPr>
          <p:cNvGrpSpPr/>
          <p:nvPr/>
        </p:nvGrpSpPr>
        <p:grpSpPr>
          <a:xfrm>
            <a:off x="3028950" y="1619738"/>
            <a:ext cx="6896100" cy="395704"/>
            <a:chOff x="2495550" y="2137946"/>
            <a:chExt cx="6896100" cy="395704"/>
          </a:xfrm>
        </p:grpSpPr>
        <p:grpSp>
          <p:nvGrpSpPr>
            <p:cNvPr id="34" name="Group 33">
              <a:extLst>
                <a:ext uri="{FF2B5EF4-FFF2-40B4-BE49-F238E27FC236}">
                  <a16:creationId xmlns:a16="http://schemas.microsoft.com/office/drawing/2014/main" id="{B50594CD-67CB-4B48-BF53-59FD13AE728A}"/>
                </a:ext>
              </a:extLst>
            </p:cNvPr>
            <p:cNvGrpSpPr/>
            <p:nvPr/>
          </p:nvGrpSpPr>
          <p:grpSpPr>
            <a:xfrm>
              <a:off x="2495550" y="2238375"/>
              <a:ext cx="6896100" cy="295275"/>
              <a:chOff x="2038350" y="1724025"/>
              <a:chExt cx="6896100" cy="295275"/>
            </a:xfrm>
          </p:grpSpPr>
          <p:cxnSp>
            <p:nvCxnSpPr>
              <p:cNvPr id="5" name="Straight Connector 4">
                <a:extLst>
                  <a:ext uri="{FF2B5EF4-FFF2-40B4-BE49-F238E27FC236}">
                    <a16:creationId xmlns:a16="http://schemas.microsoft.com/office/drawing/2014/main" id="{D3C17568-4AE8-40AA-BC93-EA9F656CA8EE}"/>
                  </a:ext>
                </a:extLst>
              </p:cNvPr>
              <p:cNvCxnSpPr>
                <a:cxnSpLocks/>
              </p:cNvCxnSpPr>
              <p:nvPr/>
            </p:nvCxnSpPr>
            <p:spPr>
              <a:xfrm>
                <a:off x="2038350" y="2019300"/>
                <a:ext cx="6896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23C538F-1186-4584-9D96-BE86907FCAB2}"/>
                  </a:ext>
                </a:extLst>
              </p:cNvPr>
              <p:cNvGrpSpPr/>
              <p:nvPr/>
            </p:nvGrpSpPr>
            <p:grpSpPr>
              <a:xfrm>
                <a:off x="2038350" y="1724025"/>
                <a:ext cx="6896100" cy="295275"/>
                <a:chOff x="2038350" y="1724025"/>
                <a:chExt cx="6896100" cy="295275"/>
              </a:xfrm>
            </p:grpSpPr>
            <p:cxnSp>
              <p:nvCxnSpPr>
                <p:cNvPr id="7" name="Straight Connector 6">
                  <a:extLst>
                    <a:ext uri="{FF2B5EF4-FFF2-40B4-BE49-F238E27FC236}">
                      <a16:creationId xmlns:a16="http://schemas.microsoft.com/office/drawing/2014/main" id="{5F6748C1-2256-4672-9276-CE6DEF016D3D}"/>
                    </a:ext>
                  </a:extLst>
                </p:cNvPr>
                <p:cNvCxnSpPr/>
                <p:nvPr/>
              </p:nvCxnSpPr>
              <p:spPr>
                <a:xfrm flipV="1">
                  <a:off x="5886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996668-73F5-4DC8-AD42-16590CA65A02}"/>
                    </a:ext>
                  </a:extLst>
                </p:cNvPr>
                <p:cNvCxnSpPr/>
                <p:nvPr/>
              </p:nvCxnSpPr>
              <p:spPr>
                <a:xfrm flipV="1">
                  <a:off x="69246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6840C6-E8C4-4492-A994-C936CC33573F}"/>
                    </a:ext>
                  </a:extLst>
                </p:cNvPr>
                <p:cNvCxnSpPr/>
                <p:nvPr/>
              </p:nvCxnSpPr>
              <p:spPr>
                <a:xfrm flipV="1">
                  <a:off x="797242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FE9683-2D8B-49E3-9544-7E21BD3AAE75}"/>
                    </a:ext>
                  </a:extLst>
                </p:cNvPr>
                <p:cNvCxnSpPr/>
                <p:nvPr/>
              </p:nvCxnSpPr>
              <p:spPr>
                <a:xfrm flipV="1">
                  <a:off x="8934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E6D781-8A44-44C6-87A5-28A2F853E9BC}"/>
                    </a:ext>
                  </a:extLst>
                </p:cNvPr>
                <p:cNvCxnSpPr/>
                <p:nvPr/>
              </p:nvCxnSpPr>
              <p:spPr>
                <a:xfrm flipV="1">
                  <a:off x="49434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C5BC39-A3B9-4D2C-A2B7-7991E86916E6}"/>
                    </a:ext>
                  </a:extLst>
                </p:cNvPr>
                <p:cNvCxnSpPr/>
                <p:nvPr/>
              </p:nvCxnSpPr>
              <p:spPr>
                <a:xfrm flipV="1">
                  <a:off x="39624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0778F-EC7D-4431-9524-12A70DEE049A}"/>
                    </a:ext>
                  </a:extLst>
                </p:cNvPr>
                <p:cNvCxnSpPr/>
                <p:nvPr/>
              </p:nvCxnSpPr>
              <p:spPr>
                <a:xfrm flipV="1">
                  <a:off x="30099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732632-79E6-433C-A0E1-F8D522615802}"/>
                    </a:ext>
                  </a:extLst>
                </p:cNvPr>
                <p:cNvCxnSpPr/>
                <p:nvPr/>
              </p:nvCxnSpPr>
              <p:spPr>
                <a:xfrm flipV="1">
                  <a:off x="20383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FBA411D-C614-48E3-83A0-B29377E3E630}"/>
                </a:ext>
              </a:extLst>
            </p:cNvPr>
            <p:cNvSpPr txBox="1"/>
            <p:nvPr/>
          </p:nvSpPr>
          <p:spPr>
            <a:xfrm>
              <a:off x="2673618" y="2164318"/>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1</a:t>
              </a:r>
            </a:p>
          </p:txBody>
        </p:sp>
        <p:sp>
          <p:nvSpPr>
            <p:cNvPr id="36" name="TextBox 35">
              <a:extLst>
                <a:ext uri="{FF2B5EF4-FFF2-40B4-BE49-F238E27FC236}">
                  <a16:creationId xmlns:a16="http://schemas.microsoft.com/office/drawing/2014/main" id="{842B28D3-C964-4E45-8EBF-70D0B2EDC1EA}"/>
                </a:ext>
              </a:extLst>
            </p:cNvPr>
            <p:cNvSpPr txBox="1"/>
            <p:nvPr/>
          </p:nvSpPr>
          <p:spPr>
            <a:xfrm>
              <a:off x="3604583" y="2164318"/>
              <a:ext cx="748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2</a:t>
              </a:r>
            </a:p>
          </p:txBody>
        </p:sp>
        <p:sp>
          <p:nvSpPr>
            <p:cNvPr id="37" name="TextBox 36">
              <a:extLst>
                <a:ext uri="{FF2B5EF4-FFF2-40B4-BE49-F238E27FC236}">
                  <a16:creationId xmlns:a16="http://schemas.microsoft.com/office/drawing/2014/main" id="{D543C1D9-61E0-4AAF-8A0B-12E20CC4B7C7}"/>
                </a:ext>
              </a:extLst>
            </p:cNvPr>
            <p:cNvSpPr txBox="1"/>
            <p:nvPr/>
          </p:nvSpPr>
          <p:spPr>
            <a:xfrm>
              <a:off x="4576134" y="215699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3</a:t>
              </a:r>
            </a:p>
          </p:txBody>
        </p:sp>
        <p:sp>
          <p:nvSpPr>
            <p:cNvPr id="38" name="TextBox 37">
              <a:extLst>
                <a:ext uri="{FF2B5EF4-FFF2-40B4-BE49-F238E27FC236}">
                  <a16:creationId xmlns:a16="http://schemas.microsoft.com/office/drawing/2014/main" id="{A9937500-6439-4A1F-8C4D-918F85D81CB5}"/>
                </a:ext>
              </a:extLst>
            </p:cNvPr>
            <p:cNvSpPr txBox="1"/>
            <p:nvPr/>
          </p:nvSpPr>
          <p:spPr>
            <a:xfrm>
              <a:off x="5547684"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4</a:t>
              </a:r>
            </a:p>
          </p:txBody>
        </p:sp>
        <p:sp>
          <p:nvSpPr>
            <p:cNvPr id="39" name="TextBox 38">
              <a:extLst>
                <a:ext uri="{FF2B5EF4-FFF2-40B4-BE49-F238E27FC236}">
                  <a16:creationId xmlns:a16="http://schemas.microsoft.com/office/drawing/2014/main" id="{810029AA-9325-4CA1-96AA-59B45B0AEF40}"/>
                </a:ext>
              </a:extLst>
            </p:cNvPr>
            <p:cNvSpPr txBox="1"/>
            <p:nvPr/>
          </p:nvSpPr>
          <p:spPr>
            <a:xfrm>
              <a:off x="65335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5</a:t>
              </a:r>
            </a:p>
          </p:txBody>
        </p:sp>
        <p:sp>
          <p:nvSpPr>
            <p:cNvPr id="40" name="TextBox 39">
              <a:extLst>
                <a:ext uri="{FF2B5EF4-FFF2-40B4-BE49-F238E27FC236}">
                  <a16:creationId xmlns:a16="http://schemas.microsoft.com/office/drawing/2014/main" id="{FA7003DE-691A-45AB-B643-9C309930A596}"/>
                </a:ext>
              </a:extLst>
            </p:cNvPr>
            <p:cNvSpPr txBox="1"/>
            <p:nvPr/>
          </p:nvSpPr>
          <p:spPr>
            <a:xfrm>
              <a:off x="75622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6</a:t>
              </a:r>
            </a:p>
          </p:txBody>
        </p:sp>
        <p:sp>
          <p:nvSpPr>
            <p:cNvPr id="41" name="TextBox 40">
              <a:extLst>
                <a:ext uri="{FF2B5EF4-FFF2-40B4-BE49-F238E27FC236}">
                  <a16:creationId xmlns:a16="http://schemas.microsoft.com/office/drawing/2014/main" id="{733953E3-B296-4E06-9E79-92BF9A66A82A}"/>
                </a:ext>
              </a:extLst>
            </p:cNvPr>
            <p:cNvSpPr txBox="1"/>
            <p:nvPr/>
          </p:nvSpPr>
          <p:spPr>
            <a:xfrm>
              <a:off x="8524246"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7</a:t>
              </a:r>
            </a:p>
          </p:txBody>
        </p:sp>
      </p:grpSp>
      <p:grpSp>
        <p:nvGrpSpPr>
          <p:cNvPr id="92" name="Group 91">
            <a:extLst>
              <a:ext uri="{FF2B5EF4-FFF2-40B4-BE49-F238E27FC236}">
                <a16:creationId xmlns:a16="http://schemas.microsoft.com/office/drawing/2014/main" id="{DE1968A7-9DFC-4941-B5D6-C4BD572DCA39}"/>
              </a:ext>
            </a:extLst>
          </p:cNvPr>
          <p:cNvGrpSpPr/>
          <p:nvPr/>
        </p:nvGrpSpPr>
        <p:grpSpPr>
          <a:xfrm>
            <a:off x="2994682" y="2242991"/>
            <a:ext cx="4852002" cy="1354072"/>
            <a:chOff x="2461282" y="2761199"/>
            <a:chExt cx="4852002" cy="1354072"/>
          </a:xfrm>
        </p:grpSpPr>
        <p:grpSp>
          <p:nvGrpSpPr>
            <p:cNvPr id="55" name="Group 54">
              <a:extLst>
                <a:ext uri="{FF2B5EF4-FFF2-40B4-BE49-F238E27FC236}">
                  <a16:creationId xmlns:a16="http://schemas.microsoft.com/office/drawing/2014/main" id="{7760E83D-AEAC-4ABD-849F-FC40785780AB}"/>
                </a:ext>
              </a:extLst>
            </p:cNvPr>
            <p:cNvGrpSpPr/>
            <p:nvPr/>
          </p:nvGrpSpPr>
          <p:grpSpPr>
            <a:xfrm>
              <a:off x="2811791" y="2761199"/>
              <a:ext cx="4152900" cy="942975"/>
              <a:chOff x="2800350" y="2771775"/>
              <a:chExt cx="4152900" cy="942975"/>
            </a:xfrm>
          </p:grpSpPr>
          <p:cxnSp>
            <p:nvCxnSpPr>
              <p:cNvPr id="43" name="Straight Connector 42">
                <a:extLst>
                  <a:ext uri="{FF2B5EF4-FFF2-40B4-BE49-F238E27FC236}">
                    <a16:creationId xmlns:a16="http://schemas.microsoft.com/office/drawing/2014/main" id="{9042EAAA-F025-44FE-BE27-0356AF67B730}"/>
                  </a:ext>
                </a:extLst>
              </p:cNvPr>
              <p:cNvCxnSpPr/>
              <p:nvPr/>
            </p:nvCxnSpPr>
            <p:spPr>
              <a:xfrm>
                <a:off x="2800350" y="2771775"/>
                <a:ext cx="0" cy="8286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CF33DD-B948-4D8D-8336-D50C392AABBE}"/>
                  </a:ext>
                </a:extLst>
              </p:cNvPr>
              <p:cNvCxnSpPr/>
              <p:nvPr/>
            </p:nvCxnSpPr>
            <p:spPr>
              <a:xfrm>
                <a:off x="2819400" y="2771775"/>
                <a:ext cx="647700"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339770-F3E8-4973-9564-EE548A4DBAA8}"/>
                  </a:ext>
                </a:extLst>
              </p:cNvPr>
              <p:cNvCxnSpPr>
                <a:cxnSpLocks/>
              </p:cNvCxnSpPr>
              <p:nvPr/>
            </p:nvCxnSpPr>
            <p:spPr>
              <a:xfrm>
                <a:off x="2819400" y="2771775"/>
                <a:ext cx="1434144"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823070-24A6-4CA5-B4F8-3607A7AC8548}"/>
                  </a:ext>
                </a:extLst>
              </p:cNvPr>
              <p:cNvCxnSpPr/>
              <p:nvPr/>
            </p:nvCxnSpPr>
            <p:spPr>
              <a:xfrm>
                <a:off x="2819400" y="2771775"/>
                <a:ext cx="2514600" cy="9239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15BAB8-0F6D-43E7-9F37-C1EC04EA7A03}"/>
                  </a:ext>
                </a:extLst>
              </p:cNvPr>
              <p:cNvCxnSpPr/>
              <p:nvPr/>
            </p:nvCxnSpPr>
            <p:spPr>
              <a:xfrm>
                <a:off x="2819400" y="2771775"/>
                <a:ext cx="4133850" cy="9429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2240901-33D5-463D-A626-C19FD9E77012}"/>
                </a:ext>
              </a:extLst>
            </p:cNvPr>
            <p:cNvSpPr txBox="1"/>
            <p:nvPr/>
          </p:nvSpPr>
          <p:spPr>
            <a:xfrm>
              <a:off x="2461282" y="3658757"/>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1</a:t>
              </a:r>
            </a:p>
          </p:txBody>
        </p:sp>
        <p:sp>
          <p:nvSpPr>
            <p:cNvPr id="58" name="TextBox 57">
              <a:extLst>
                <a:ext uri="{FF2B5EF4-FFF2-40B4-BE49-F238E27FC236}">
                  <a16:creationId xmlns:a16="http://schemas.microsoft.com/office/drawing/2014/main" id="{1FC822B2-6A93-49F8-8647-8369A6F5DE85}"/>
                </a:ext>
              </a:extLst>
            </p:cNvPr>
            <p:cNvSpPr txBox="1"/>
            <p:nvPr/>
          </p:nvSpPr>
          <p:spPr>
            <a:xfrm>
              <a:off x="3148998" y="3792106"/>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2</a:t>
              </a:r>
            </a:p>
          </p:txBody>
        </p:sp>
        <p:sp>
          <p:nvSpPr>
            <p:cNvPr id="59" name="TextBox 58">
              <a:extLst>
                <a:ext uri="{FF2B5EF4-FFF2-40B4-BE49-F238E27FC236}">
                  <a16:creationId xmlns:a16="http://schemas.microsoft.com/office/drawing/2014/main" id="{952723D4-5872-43CF-9AF2-C8650D0176F8}"/>
                </a:ext>
              </a:extLst>
            </p:cNvPr>
            <p:cNvSpPr txBox="1"/>
            <p:nvPr/>
          </p:nvSpPr>
          <p:spPr>
            <a:xfrm>
              <a:off x="6593216" y="3768501"/>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5</a:t>
              </a:r>
            </a:p>
          </p:txBody>
        </p:sp>
      </p:grpSp>
      <p:grpSp>
        <p:nvGrpSpPr>
          <p:cNvPr id="95" name="Group 94">
            <a:extLst>
              <a:ext uri="{FF2B5EF4-FFF2-40B4-BE49-F238E27FC236}">
                <a16:creationId xmlns:a16="http://schemas.microsoft.com/office/drawing/2014/main" id="{0A1A8245-6A47-4286-8585-F726031AB9D1}"/>
              </a:ext>
            </a:extLst>
          </p:cNvPr>
          <p:cNvGrpSpPr/>
          <p:nvPr/>
        </p:nvGrpSpPr>
        <p:grpSpPr>
          <a:xfrm>
            <a:off x="700474" y="1619738"/>
            <a:ext cx="843436" cy="1793399"/>
            <a:chOff x="603916" y="2141607"/>
            <a:chExt cx="843436" cy="1793399"/>
          </a:xfrm>
        </p:grpSpPr>
        <p:sp>
          <p:nvSpPr>
            <p:cNvPr id="88" name="TextBox 87">
              <a:extLst>
                <a:ext uri="{FF2B5EF4-FFF2-40B4-BE49-F238E27FC236}">
                  <a16:creationId xmlns:a16="http://schemas.microsoft.com/office/drawing/2014/main" id="{F0B9A30A-3372-4A4F-AF06-5C762BEE38A4}"/>
                </a:ext>
              </a:extLst>
            </p:cNvPr>
            <p:cNvSpPr txBox="1"/>
            <p:nvPr/>
          </p:nvSpPr>
          <p:spPr>
            <a:xfrm>
              <a:off x="617572" y="2141607"/>
              <a:ext cx="692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DAY</a:t>
              </a:r>
            </a:p>
          </p:txBody>
        </p:sp>
        <p:sp>
          <p:nvSpPr>
            <p:cNvPr id="89" name="TextBox 88">
              <a:extLst>
                <a:ext uri="{FF2B5EF4-FFF2-40B4-BE49-F238E27FC236}">
                  <a16:creationId xmlns:a16="http://schemas.microsoft.com/office/drawing/2014/main" id="{39B42BF6-B72E-4509-BACF-F0CED365A3DB}"/>
                </a:ext>
              </a:extLst>
            </p:cNvPr>
            <p:cNvSpPr txBox="1"/>
            <p:nvPr/>
          </p:nvSpPr>
          <p:spPr>
            <a:xfrm>
              <a:off x="603916" y="3473341"/>
              <a:ext cx="8434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STOP</a:t>
              </a:r>
            </a:p>
          </p:txBody>
        </p:sp>
      </p:grpSp>
      <p:pic>
        <p:nvPicPr>
          <p:cNvPr id="8" name="Picture 7">
            <a:extLst>
              <a:ext uri="{FF2B5EF4-FFF2-40B4-BE49-F238E27FC236}">
                <a16:creationId xmlns:a16="http://schemas.microsoft.com/office/drawing/2014/main" id="{A9B267D9-C701-4060-BE53-D5EE768B7876}"/>
              </a:ext>
            </a:extLst>
          </p:cNvPr>
          <p:cNvPicPr>
            <a:picLocks noChangeAspect="1"/>
          </p:cNvPicPr>
          <p:nvPr/>
        </p:nvPicPr>
        <p:blipFill>
          <a:blip r:embed="rId3"/>
          <a:stretch>
            <a:fillRect/>
          </a:stretch>
        </p:blipFill>
        <p:spPr>
          <a:xfrm>
            <a:off x="7878087" y="2272054"/>
            <a:ext cx="1989389" cy="1319883"/>
          </a:xfrm>
          <a:prstGeom prst="rect">
            <a:avLst/>
          </a:prstGeom>
        </p:spPr>
      </p:pic>
      <p:sp>
        <p:nvSpPr>
          <p:cNvPr id="60" name="TextBox 59">
            <a:extLst>
              <a:ext uri="{FF2B5EF4-FFF2-40B4-BE49-F238E27FC236}">
                <a16:creationId xmlns:a16="http://schemas.microsoft.com/office/drawing/2014/main" id="{5D996A2E-ED57-45C9-834D-808F75AEFB71}"/>
              </a:ext>
            </a:extLst>
          </p:cNvPr>
          <p:cNvSpPr txBox="1"/>
          <p:nvPr/>
        </p:nvSpPr>
        <p:spPr>
          <a:xfrm>
            <a:off x="4438351" y="3162670"/>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3</a:t>
            </a:r>
          </a:p>
        </p:txBody>
      </p:sp>
      <p:sp>
        <p:nvSpPr>
          <p:cNvPr id="62" name="TextBox 61">
            <a:extLst>
              <a:ext uri="{FF2B5EF4-FFF2-40B4-BE49-F238E27FC236}">
                <a16:creationId xmlns:a16="http://schemas.microsoft.com/office/drawing/2014/main" id="{23E5A843-0238-40BD-B952-B1398F0E7F70}"/>
              </a:ext>
            </a:extLst>
          </p:cNvPr>
          <p:cNvSpPr txBox="1"/>
          <p:nvPr/>
        </p:nvSpPr>
        <p:spPr>
          <a:xfrm>
            <a:off x="5595160" y="3155268"/>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4</a:t>
            </a:r>
          </a:p>
        </p:txBody>
      </p:sp>
    </p:spTree>
    <p:extLst>
      <p:ext uri="{BB962C8B-B14F-4D97-AF65-F5344CB8AC3E}">
        <p14:creationId xmlns:p14="http://schemas.microsoft.com/office/powerpoint/2010/main" val="2398520887"/>
      </p:ext>
    </p:extLst>
  </p:cSld>
  <p:clrMapOvr>
    <a:masterClrMapping/>
  </p:clrMapOvr>
  <mc:AlternateContent xmlns:mc="http://schemas.openxmlformats.org/markup-compatibility/2006" xmlns:p14="http://schemas.microsoft.com/office/powerpoint/2010/main">
    <mc:Choice Requires="p14">
      <p:transition spd="slow" p14:dur="2000" advTm="14917"/>
    </mc:Choice>
    <mc:Fallback xmlns="">
      <p:transition spd="slow" advTm="149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4000" dirty="0" err="1">
                <a:solidFill>
                  <a:schemeClr val="accent1">
                    <a:lumMod val="50000"/>
                  </a:schemeClr>
                </a:solidFill>
              </a:rPr>
              <a:t>FoodLogger</a:t>
            </a:r>
            <a:r>
              <a:rPr lang="en-US" sz="4000" dirty="0">
                <a:solidFill>
                  <a:schemeClr val="accent1">
                    <a:lumMod val="50000"/>
                  </a:schemeClr>
                </a:solidFill>
              </a:rPr>
              <a:t> Design Concepts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020A4D9-3D5E-4DCE-8DD0-C46D475FFDCF}"/>
              </a:ext>
            </a:extLst>
          </p:cNvPr>
          <p:cNvGrpSpPr/>
          <p:nvPr/>
        </p:nvGrpSpPr>
        <p:grpSpPr>
          <a:xfrm>
            <a:off x="3028950" y="1619738"/>
            <a:ext cx="6896100" cy="395704"/>
            <a:chOff x="2495550" y="2137946"/>
            <a:chExt cx="6896100" cy="395704"/>
          </a:xfrm>
        </p:grpSpPr>
        <p:grpSp>
          <p:nvGrpSpPr>
            <p:cNvPr id="34" name="Group 33">
              <a:extLst>
                <a:ext uri="{FF2B5EF4-FFF2-40B4-BE49-F238E27FC236}">
                  <a16:creationId xmlns:a16="http://schemas.microsoft.com/office/drawing/2014/main" id="{B50594CD-67CB-4B48-BF53-59FD13AE728A}"/>
                </a:ext>
              </a:extLst>
            </p:cNvPr>
            <p:cNvGrpSpPr/>
            <p:nvPr/>
          </p:nvGrpSpPr>
          <p:grpSpPr>
            <a:xfrm>
              <a:off x="2495550" y="2238375"/>
              <a:ext cx="6896100" cy="295275"/>
              <a:chOff x="2038350" y="1724025"/>
              <a:chExt cx="6896100" cy="295275"/>
            </a:xfrm>
          </p:grpSpPr>
          <p:cxnSp>
            <p:nvCxnSpPr>
              <p:cNvPr id="5" name="Straight Connector 4">
                <a:extLst>
                  <a:ext uri="{FF2B5EF4-FFF2-40B4-BE49-F238E27FC236}">
                    <a16:creationId xmlns:a16="http://schemas.microsoft.com/office/drawing/2014/main" id="{D3C17568-4AE8-40AA-BC93-EA9F656CA8EE}"/>
                  </a:ext>
                </a:extLst>
              </p:cNvPr>
              <p:cNvCxnSpPr>
                <a:cxnSpLocks/>
              </p:cNvCxnSpPr>
              <p:nvPr/>
            </p:nvCxnSpPr>
            <p:spPr>
              <a:xfrm>
                <a:off x="2038350" y="2019300"/>
                <a:ext cx="6896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23C538F-1186-4584-9D96-BE86907FCAB2}"/>
                  </a:ext>
                </a:extLst>
              </p:cNvPr>
              <p:cNvGrpSpPr/>
              <p:nvPr/>
            </p:nvGrpSpPr>
            <p:grpSpPr>
              <a:xfrm>
                <a:off x="2038350" y="1724025"/>
                <a:ext cx="6896100" cy="295275"/>
                <a:chOff x="2038350" y="1724025"/>
                <a:chExt cx="6896100" cy="295275"/>
              </a:xfrm>
            </p:grpSpPr>
            <p:cxnSp>
              <p:nvCxnSpPr>
                <p:cNvPr id="7" name="Straight Connector 6">
                  <a:extLst>
                    <a:ext uri="{FF2B5EF4-FFF2-40B4-BE49-F238E27FC236}">
                      <a16:creationId xmlns:a16="http://schemas.microsoft.com/office/drawing/2014/main" id="{5F6748C1-2256-4672-9276-CE6DEF016D3D}"/>
                    </a:ext>
                  </a:extLst>
                </p:cNvPr>
                <p:cNvCxnSpPr/>
                <p:nvPr/>
              </p:nvCxnSpPr>
              <p:spPr>
                <a:xfrm flipV="1">
                  <a:off x="5886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996668-73F5-4DC8-AD42-16590CA65A02}"/>
                    </a:ext>
                  </a:extLst>
                </p:cNvPr>
                <p:cNvCxnSpPr/>
                <p:nvPr/>
              </p:nvCxnSpPr>
              <p:spPr>
                <a:xfrm flipV="1">
                  <a:off x="69246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6840C6-E8C4-4492-A994-C936CC33573F}"/>
                    </a:ext>
                  </a:extLst>
                </p:cNvPr>
                <p:cNvCxnSpPr/>
                <p:nvPr/>
              </p:nvCxnSpPr>
              <p:spPr>
                <a:xfrm flipV="1">
                  <a:off x="797242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FE9683-2D8B-49E3-9544-7E21BD3AAE75}"/>
                    </a:ext>
                  </a:extLst>
                </p:cNvPr>
                <p:cNvCxnSpPr/>
                <p:nvPr/>
              </p:nvCxnSpPr>
              <p:spPr>
                <a:xfrm flipV="1">
                  <a:off x="8934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E6D781-8A44-44C6-87A5-28A2F853E9BC}"/>
                    </a:ext>
                  </a:extLst>
                </p:cNvPr>
                <p:cNvCxnSpPr/>
                <p:nvPr/>
              </p:nvCxnSpPr>
              <p:spPr>
                <a:xfrm flipV="1">
                  <a:off x="49434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C5BC39-A3B9-4D2C-A2B7-7991E86916E6}"/>
                    </a:ext>
                  </a:extLst>
                </p:cNvPr>
                <p:cNvCxnSpPr/>
                <p:nvPr/>
              </p:nvCxnSpPr>
              <p:spPr>
                <a:xfrm flipV="1">
                  <a:off x="39624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0778F-EC7D-4431-9524-12A70DEE049A}"/>
                    </a:ext>
                  </a:extLst>
                </p:cNvPr>
                <p:cNvCxnSpPr/>
                <p:nvPr/>
              </p:nvCxnSpPr>
              <p:spPr>
                <a:xfrm flipV="1">
                  <a:off x="30099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732632-79E6-433C-A0E1-F8D522615802}"/>
                    </a:ext>
                  </a:extLst>
                </p:cNvPr>
                <p:cNvCxnSpPr/>
                <p:nvPr/>
              </p:nvCxnSpPr>
              <p:spPr>
                <a:xfrm flipV="1">
                  <a:off x="20383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FBA411D-C614-48E3-83A0-B29377E3E630}"/>
                </a:ext>
              </a:extLst>
            </p:cNvPr>
            <p:cNvSpPr txBox="1"/>
            <p:nvPr/>
          </p:nvSpPr>
          <p:spPr>
            <a:xfrm>
              <a:off x="2673618" y="2164318"/>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1</a:t>
              </a:r>
            </a:p>
          </p:txBody>
        </p:sp>
        <p:sp>
          <p:nvSpPr>
            <p:cNvPr id="36" name="TextBox 35">
              <a:extLst>
                <a:ext uri="{FF2B5EF4-FFF2-40B4-BE49-F238E27FC236}">
                  <a16:creationId xmlns:a16="http://schemas.microsoft.com/office/drawing/2014/main" id="{842B28D3-C964-4E45-8EBF-70D0B2EDC1EA}"/>
                </a:ext>
              </a:extLst>
            </p:cNvPr>
            <p:cNvSpPr txBox="1"/>
            <p:nvPr/>
          </p:nvSpPr>
          <p:spPr>
            <a:xfrm>
              <a:off x="3604583" y="2164318"/>
              <a:ext cx="748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2</a:t>
              </a:r>
            </a:p>
          </p:txBody>
        </p:sp>
        <p:sp>
          <p:nvSpPr>
            <p:cNvPr id="37" name="TextBox 36">
              <a:extLst>
                <a:ext uri="{FF2B5EF4-FFF2-40B4-BE49-F238E27FC236}">
                  <a16:creationId xmlns:a16="http://schemas.microsoft.com/office/drawing/2014/main" id="{D543C1D9-61E0-4AAF-8A0B-12E20CC4B7C7}"/>
                </a:ext>
              </a:extLst>
            </p:cNvPr>
            <p:cNvSpPr txBox="1"/>
            <p:nvPr/>
          </p:nvSpPr>
          <p:spPr>
            <a:xfrm>
              <a:off x="4576134" y="215699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3</a:t>
              </a:r>
            </a:p>
          </p:txBody>
        </p:sp>
        <p:sp>
          <p:nvSpPr>
            <p:cNvPr id="38" name="TextBox 37">
              <a:extLst>
                <a:ext uri="{FF2B5EF4-FFF2-40B4-BE49-F238E27FC236}">
                  <a16:creationId xmlns:a16="http://schemas.microsoft.com/office/drawing/2014/main" id="{A9937500-6439-4A1F-8C4D-918F85D81CB5}"/>
                </a:ext>
              </a:extLst>
            </p:cNvPr>
            <p:cNvSpPr txBox="1"/>
            <p:nvPr/>
          </p:nvSpPr>
          <p:spPr>
            <a:xfrm>
              <a:off x="5547684"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4</a:t>
              </a:r>
            </a:p>
          </p:txBody>
        </p:sp>
        <p:sp>
          <p:nvSpPr>
            <p:cNvPr id="39" name="TextBox 38">
              <a:extLst>
                <a:ext uri="{FF2B5EF4-FFF2-40B4-BE49-F238E27FC236}">
                  <a16:creationId xmlns:a16="http://schemas.microsoft.com/office/drawing/2014/main" id="{810029AA-9325-4CA1-96AA-59B45B0AEF40}"/>
                </a:ext>
              </a:extLst>
            </p:cNvPr>
            <p:cNvSpPr txBox="1"/>
            <p:nvPr/>
          </p:nvSpPr>
          <p:spPr>
            <a:xfrm>
              <a:off x="65335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5</a:t>
              </a:r>
            </a:p>
          </p:txBody>
        </p:sp>
        <p:sp>
          <p:nvSpPr>
            <p:cNvPr id="40" name="TextBox 39">
              <a:extLst>
                <a:ext uri="{FF2B5EF4-FFF2-40B4-BE49-F238E27FC236}">
                  <a16:creationId xmlns:a16="http://schemas.microsoft.com/office/drawing/2014/main" id="{FA7003DE-691A-45AB-B643-9C309930A596}"/>
                </a:ext>
              </a:extLst>
            </p:cNvPr>
            <p:cNvSpPr txBox="1"/>
            <p:nvPr/>
          </p:nvSpPr>
          <p:spPr>
            <a:xfrm>
              <a:off x="75622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6</a:t>
              </a:r>
            </a:p>
          </p:txBody>
        </p:sp>
        <p:sp>
          <p:nvSpPr>
            <p:cNvPr id="41" name="TextBox 40">
              <a:extLst>
                <a:ext uri="{FF2B5EF4-FFF2-40B4-BE49-F238E27FC236}">
                  <a16:creationId xmlns:a16="http://schemas.microsoft.com/office/drawing/2014/main" id="{733953E3-B296-4E06-9E79-92BF9A66A82A}"/>
                </a:ext>
              </a:extLst>
            </p:cNvPr>
            <p:cNvSpPr txBox="1"/>
            <p:nvPr/>
          </p:nvSpPr>
          <p:spPr>
            <a:xfrm>
              <a:off x="8524246"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7</a:t>
              </a:r>
            </a:p>
          </p:txBody>
        </p:sp>
      </p:grpSp>
      <p:grpSp>
        <p:nvGrpSpPr>
          <p:cNvPr id="92" name="Group 91">
            <a:extLst>
              <a:ext uri="{FF2B5EF4-FFF2-40B4-BE49-F238E27FC236}">
                <a16:creationId xmlns:a16="http://schemas.microsoft.com/office/drawing/2014/main" id="{DE1968A7-9DFC-4941-B5D6-C4BD572DCA39}"/>
              </a:ext>
            </a:extLst>
          </p:cNvPr>
          <p:cNvGrpSpPr/>
          <p:nvPr/>
        </p:nvGrpSpPr>
        <p:grpSpPr>
          <a:xfrm>
            <a:off x="2994682" y="2242991"/>
            <a:ext cx="4852002" cy="1354072"/>
            <a:chOff x="2461282" y="2761199"/>
            <a:chExt cx="4852002" cy="1354072"/>
          </a:xfrm>
        </p:grpSpPr>
        <p:grpSp>
          <p:nvGrpSpPr>
            <p:cNvPr id="55" name="Group 54">
              <a:extLst>
                <a:ext uri="{FF2B5EF4-FFF2-40B4-BE49-F238E27FC236}">
                  <a16:creationId xmlns:a16="http://schemas.microsoft.com/office/drawing/2014/main" id="{7760E83D-AEAC-4ABD-849F-FC40785780AB}"/>
                </a:ext>
              </a:extLst>
            </p:cNvPr>
            <p:cNvGrpSpPr/>
            <p:nvPr/>
          </p:nvGrpSpPr>
          <p:grpSpPr>
            <a:xfrm>
              <a:off x="2811791" y="2761199"/>
              <a:ext cx="4152900" cy="942975"/>
              <a:chOff x="2800350" y="2771775"/>
              <a:chExt cx="4152900" cy="942975"/>
            </a:xfrm>
          </p:grpSpPr>
          <p:cxnSp>
            <p:nvCxnSpPr>
              <p:cNvPr id="43" name="Straight Connector 42">
                <a:extLst>
                  <a:ext uri="{FF2B5EF4-FFF2-40B4-BE49-F238E27FC236}">
                    <a16:creationId xmlns:a16="http://schemas.microsoft.com/office/drawing/2014/main" id="{9042EAAA-F025-44FE-BE27-0356AF67B730}"/>
                  </a:ext>
                </a:extLst>
              </p:cNvPr>
              <p:cNvCxnSpPr/>
              <p:nvPr/>
            </p:nvCxnSpPr>
            <p:spPr>
              <a:xfrm>
                <a:off x="2800350" y="2771775"/>
                <a:ext cx="0" cy="8286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CF33DD-B948-4D8D-8336-D50C392AABBE}"/>
                  </a:ext>
                </a:extLst>
              </p:cNvPr>
              <p:cNvCxnSpPr/>
              <p:nvPr/>
            </p:nvCxnSpPr>
            <p:spPr>
              <a:xfrm>
                <a:off x="2819400" y="2771775"/>
                <a:ext cx="647700"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339770-F3E8-4973-9564-EE548A4DBAA8}"/>
                  </a:ext>
                </a:extLst>
              </p:cNvPr>
              <p:cNvCxnSpPr>
                <a:cxnSpLocks/>
              </p:cNvCxnSpPr>
              <p:nvPr/>
            </p:nvCxnSpPr>
            <p:spPr>
              <a:xfrm>
                <a:off x="2819400" y="2771775"/>
                <a:ext cx="1434144"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823070-24A6-4CA5-B4F8-3607A7AC8548}"/>
                  </a:ext>
                </a:extLst>
              </p:cNvPr>
              <p:cNvCxnSpPr/>
              <p:nvPr/>
            </p:nvCxnSpPr>
            <p:spPr>
              <a:xfrm>
                <a:off x="2819400" y="2771775"/>
                <a:ext cx="2514600" cy="9239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15BAB8-0F6D-43E7-9F37-C1EC04EA7A03}"/>
                  </a:ext>
                </a:extLst>
              </p:cNvPr>
              <p:cNvCxnSpPr/>
              <p:nvPr/>
            </p:nvCxnSpPr>
            <p:spPr>
              <a:xfrm>
                <a:off x="2819400" y="2771775"/>
                <a:ext cx="4133850" cy="9429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2240901-33D5-463D-A626-C19FD9E77012}"/>
                </a:ext>
              </a:extLst>
            </p:cNvPr>
            <p:cNvSpPr txBox="1"/>
            <p:nvPr/>
          </p:nvSpPr>
          <p:spPr>
            <a:xfrm>
              <a:off x="2461282" y="3658757"/>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1</a:t>
              </a:r>
            </a:p>
          </p:txBody>
        </p:sp>
        <p:sp>
          <p:nvSpPr>
            <p:cNvPr id="58" name="TextBox 57">
              <a:extLst>
                <a:ext uri="{FF2B5EF4-FFF2-40B4-BE49-F238E27FC236}">
                  <a16:creationId xmlns:a16="http://schemas.microsoft.com/office/drawing/2014/main" id="{1FC822B2-6A93-49F8-8647-8369A6F5DE85}"/>
                </a:ext>
              </a:extLst>
            </p:cNvPr>
            <p:cNvSpPr txBox="1"/>
            <p:nvPr/>
          </p:nvSpPr>
          <p:spPr>
            <a:xfrm>
              <a:off x="3148998" y="3792106"/>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2</a:t>
              </a:r>
            </a:p>
          </p:txBody>
        </p:sp>
        <p:sp>
          <p:nvSpPr>
            <p:cNvPr id="59" name="TextBox 58">
              <a:extLst>
                <a:ext uri="{FF2B5EF4-FFF2-40B4-BE49-F238E27FC236}">
                  <a16:creationId xmlns:a16="http://schemas.microsoft.com/office/drawing/2014/main" id="{952723D4-5872-43CF-9AF2-C8650D0176F8}"/>
                </a:ext>
              </a:extLst>
            </p:cNvPr>
            <p:cNvSpPr txBox="1"/>
            <p:nvPr/>
          </p:nvSpPr>
          <p:spPr>
            <a:xfrm>
              <a:off x="6593216" y="3768501"/>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5</a:t>
              </a:r>
            </a:p>
          </p:txBody>
        </p:sp>
      </p:grpSp>
      <p:grpSp>
        <p:nvGrpSpPr>
          <p:cNvPr id="93" name="Group 92">
            <a:extLst>
              <a:ext uri="{FF2B5EF4-FFF2-40B4-BE49-F238E27FC236}">
                <a16:creationId xmlns:a16="http://schemas.microsoft.com/office/drawing/2014/main" id="{D977F653-D853-4FC0-BECF-F9BBD6399612}"/>
              </a:ext>
            </a:extLst>
          </p:cNvPr>
          <p:cNvGrpSpPr/>
          <p:nvPr/>
        </p:nvGrpSpPr>
        <p:grpSpPr>
          <a:xfrm>
            <a:off x="6011031" y="3688666"/>
            <a:ext cx="3846964" cy="1010910"/>
            <a:chOff x="5477631" y="4206874"/>
            <a:chExt cx="3846964" cy="1010910"/>
          </a:xfrm>
        </p:grpSpPr>
        <p:grpSp>
          <p:nvGrpSpPr>
            <p:cNvPr id="69" name="Group 68">
              <a:extLst>
                <a:ext uri="{FF2B5EF4-FFF2-40B4-BE49-F238E27FC236}">
                  <a16:creationId xmlns:a16="http://schemas.microsoft.com/office/drawing/2014/main" id="{D30C7858-5C60-4D04-AD6D-DBBF7818F3C4}"/>
                </a:ext>
              </a:extLst>
            </p:cNvPr>
            <p:cNvGrpSpPr/>
            <p:nvPr/>
          </p:nvGrpSpPr>
          <p:grpSpPr>
            <a:xfrm>
              <a:off x="5943600" y="4206874"/>
              <a:ext cx="2800350" cy="612776"/>
              <a:chOff x="5943600" y="4206874"/>
              <a:chExt cx="2800350" cy="612776"/>
            </a:xfrm>
          </p:grpSpPr>
          <p:cxnSp>
            <p:nvCxnSpPr>
              <p:cNvPr id="61" name="Straight Connector 60">
                <a:extLst>
                  <a:ext uri="{FF2B5EF4-FFF2-40B4-BE49-F238E27FC236}">
                    <a16:creationId xmlns:a16="http://schemas.microsoft.com/office/drawing/2014/main" id="{E49088BE-EC30-432B-88F8-CA09B2B44806}"/>
                  </a:ext>
                </a:extLst>
              </p:cNvPr>
              <p:cNvCxnSpPr>
                <a:cxnSpLocks/>
              </p:cNvCxnSpPr>
              <p:nvPr/>
            </p:nvCxnSpPr>
            <p:spPr>
              <a:xfrm flipH="1">
                <a:off x="5943600" y="4206874"/>
                <a:ext cx="800352" cy="3079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D9CD3D-BD1A-4E29-A568-81EDFBDD7B19}"/>
                  </a:ext>
                </a:extLst>
              </p:cNvPr>
              <p:cNvCxnSpPr/>
              <p:nvPr/>
            </p:nvCxnSpPr>
            <p:spPr>
              <a:xfrm>
                <a:off x="6743700" y="4233861"/>
                <a:ext cx="0" cy="50006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F1B2769-D691-4139-B8B9-4291BBE5BCEB}"/>
                  </a:ext>
                </a:extLst>
              </p:cNvPr>
              <p:cNvCxnSpPr/>
              <p:nvPr/>
            </p:nvCxnSpPr>
            <p:spPr>
              <a:xfrm>
                <a:off x="6743449" y="4233861"/>
                <a:ext cx="2000501" cy="58578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E9FCF61A-089E-45B5-A5C7-48A43D8BC2AA}"/>
                </a:ext>
              </a:extLst>
            </p:cNvPr>
            <p:cNvSpPr txBox="1"/>
            <p:nvPr/>
          </p:nvSpPr>
          <p:spPr>
            <a:xfrm>
              <a:off x="6383414" y="4846637"/>
              <a:ext cx="11788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2</a:t>
              </a:r>
            </a:p>
          </p:txBody>
        </p:sp>
        <p:sp>
          <p:nvSpPr>
            <p:cNvPr id="71" name="TextBox 70">
              <a:extLst>
                <a:ext uri="{FF2B5EF4-FFF2-40B4-BE49-F238E27FC236}">
                  <a16:creationId xmlns:a16="http://schemas.microsoft.com/office/drawing/2014/main" id="{8BBB6088-194D-450A-8BBD-22A6A077F811}"/>
                </a:ext>
              </a:extLst>
            </p:cNvPr>
            <p:cNvSpPr txBox="1"/>
            <p:nvPr/>
          </p:nvSpPr>
          <p:spPr>
            <a:xfrm>
              <a:off x="5477631" y="4578220"/>
              <a:ext cx="8003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1</a:t>
              </a:r>
            </a:p>
          </p:txBody>
        </p:sp>
        <p:sp>
          <p:nvSpPr>
            <p:cNvPr id="72" name="TextBox 71">
              <a:extLst>
                <a:ext uri="{FF2B5EF4-FFF2-40B4-BE49-F238E27FC236}">
                  <a16:creationId xmlns:a16="http://schemas.microsoft.com/office/drawing/2014/main" id="{7F0B88B7-F312-4544-9CE8-784D77DC506C}"/>
                </a:ext>
              </a:extLst>
            </p:cNvPr>
            <p:cNvSpPr txBox="1"/>
            <p:nvPr/>
          </p:nvSpPr>
          <p:spPr>
            <a:xfrm>
              <a:off x="8104516" y="4910007"/>
              <a:ext cx="1220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3</a:t>
              </a:r>
            </a:p>
          </p:txBody>
        </p:sp>
      </p:grpSp>
      <p:grpSp>
        <p:nvGrpSpPr>
          <p:cNvPr id="95" name="Group 94">
            <a:extLst>
              <a:ext uri="{FF2B5EF4-FFF2-40B4-BE49-F238E27FC236}">
                <a16:creationId xmlns:a16="http://schemas.microsoft.com/office/drawing/2014/main" id="{0A1A8245-6A47-4286-8585-F726031AB9D1}"/>
              </a:ext>
            </a:extLst>
          </p:cNvPr>
          <p:cNvGrpSpPr/>
          <p:nvPr/>
        </p:nvGrpSpPr>
        <p:grpSpPr>
          <a:xfrm>
            <a:off x="700474" y="1619738"/>
            <a:ext cx="1855186" cy="2719567"/>
            <a:chOff x="603916" y="2141607"/>
            <a:chExt cx="1855186" cy="2719567"/>
          </a:xfrm>
        </p:grpSpPr>
        <p:sp>
          <p:nvSpPr>
            <p:cNvPr id="88" name="TextBox 87">
              <a:extLst>
                <a:ext uri="{FF2B5EF4-FFF2-40B4-BE49-F238E27FC236}">
                  <a16:creationId xmlns:a16="http://schemas.microsoft.com/office/drawing/2014/main" id="{F0B9A30A-3372-4A4F-AF06-5C762BEE38A4}"/>
                </a:ext>
              </a:extLst>
            </p:cNvPr>
            <p:cNvSpPr txBox="1"/>
            <p:nvPr/>
          </p:nvSpPr>
          <p:spPr>
            <a:xfrm>
              <a:off x="617572" y="2141607"/>
              <a:ext cx="692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DAY</a:t>
              </a:r>
            </a:p>
          </p:txBody>
        </p:sp>
        <p:sp>
          <p:nvSpPr>
            <p:cNvPr id="89" name="TextBox 88">
              <a:extLst>
                <a:ext uri="{FF2B5EF4-FFF2-40B4-BE49-F238E27FC236}">
                  <a16:creationId xmlns:a16="http://schemas.microsoft.com/office/drawing/2014/main" id="{39B42BF6-B72E-4509-BACF-F0CED365A3DB}"/>
                </a:ext>
              </a:extLst>
            </p:cNvPr>
            <p:cNvSpPr txBox="1"/>
            <p:nvPr/>
          </p:nvSpPr>
          <p:spPr>
            <a:xfrm>
              <a:off x="603916" y="3473341"/>
              <a:ext cx="8434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STOP</a:t>
              </a:r>
            </a:p>
          </p:txBody>
        </p:sp>
        <p:sp>
          <p:nvSpPr>
            <p:cNvPr id="90" name="TextBox 89">
              <a:extLst>
                <a:ext uri="{FF2B5EF4-FFF2-40B4-BE49-F238E27FC236}">
                  <a16:creationId xmlns:a16="http://schemas.microsoft.com/office/drawing/2014/main" id="{2D70ED3A-13FE-429A-A48F-305547E414D2}"/>
                </a:ext>
              </a:extLst>
            </p:cNvPr>
            <p:cNvSpPr txBox="1"/>
            <p:nvPr/>
          </p:nvSpPr>
          <p:spPr>
            <a:xfrm>
              <a:off x="617572" y="4399509"/>
              <a:ext cx="18415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FOOD EVENT</a:t>
              </a:r>
            </a:p>
          </p:txBody>
        </p:sp>
      </p:grpSp>
      <p:pic>
        <p:nvPicPr>
          <p:cNvPr id="8" name="Picture 7">
            <a:extLst>
              <a:ext uri="{FF2B5EF4-FFF2-40B4-BE49-F238E27FC236}">
                <a16:creationId xmlns:a16="http://schemas.microsoft.com/office/drawing/2014/main" id="{A9B267D9-C701-4060-BE53-D5EE768B7876}"/>
              </a:ext>
            </a:extLst>
          </p:cNvPr>
          <p:cNvPicPr>
            <a:picLocks noChangeAspect="1"/>
          </p:cNvPicPr>
          <p:nvPr/>
        </p:nvPicPr>
        <p:blipFill>
          <a:blip r:embed="rId3"/>
          <a:stretch>
            <a:fillRect/>
          </a:stretch>
        </p:blipFill>
        <p:spPr>
          <a:xfrm>
            <a:off x="7878087" y="2272054"/>
            <a:ext cx="1989389" cy="1319883"/>
          </a:xfrm>
          <a:prstGeom prst="rect">
            <a:avLst/>
          </a:prstGeom>
        </p:spPr>
      </p:pic>
      <p:sp>
        <p:nvSpPr>
          <p:cNvPr id="60" name="TextBox 59">
            <a:extLst>
              <a:ext uri="{FF2B5EF4-FFF2-40B4-BE49-F238E27FC236}">
                <a16:creationId xmlns:a16="http://schemas.microsoft.com/office/drawing/2014/main" id="{5D996A2E-ED57-45C9-834D-808F75AEFB71}"/>
              </a:ext>
            </a:extLst>
          </p:cNvPr>
          <p:cNvSpPr txBox="1"/>
          <p:nvPr/>
        </p:nvSpPr>
        <p:spPr>
          <a:xfrm>
            <a:off x="4438351" y="3162670"/>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3</a:t>
            </a:r>
          </a:p>
        </p:txBody>
      </p:sp>
      <p:sp>
        <p:nvSpPr>
          <p:cNvPr id="62" name="TextBox 61">
            <a:extLst>
              <a:ext uri="{FF2B5EF4-FFF2-40B4-BE49-F238E27FC236}">
                <a16:creationId xmlns:a16="http://schemas.microsoft.com/office/drawing/2014/main" id="{23E5A843-0238-40BD-B952-B1398F0E7F70}"/>
              </a:ext>
            </a:extLst>
          </p:cNvPr>
          <p:cNvSpPr txBox="1"/>
          <p:nvPr/>
        </p:nvSpPr>
        <p:spPr>
          <a:xfrm>
            <a:off x="5595160" y="3155268"/>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4</a:t>
            </a:r>
          </a:p>
        </p:txBody>
      </p:sp>
      <p:pic>
        <p:nvPicPr>
          <p:cNvPr id="11" name="Picture 10">
            <a:extLst>
              <a:ext uri="{FF2B5EF4-FFF2-40B4-BE49-F238E27FC236}">
                <a16:creationId xmlns:a16="http://schemas.microsoft.com/office/drawing/2014/main" id="{1A917F34-F0CD-46EE-BE79-66E661C43541}"/>
              </a:ext>
            </a:extLst>
          </p:cNvPr>
          <p:cNvPicPr>
            <a:picLocks noChangeAspect="1"/>
          </p:cNvPicPr>
          <p:nvPr/>
        </p:nvPicPr>
        <p:blipFill>
          <a:blip r:embed="rId4"/>
          <a:stretch>
            <a:fillRect/>
          </a:stretch>
        </p:blipFill>
        <p:spPr>
          <a:xfrm>
            <a:off x="5130431" y="4636206"/>
            <a:ext cx="1346569" cy="685830"/>
          </a:xfrm>
          <a:prstGeom prst="rect">
            <a:avLst/>
          </a:prstGeom>
        </p:spPr>
      </p:pic>
      <p:pic>
        <p:nvPicPr>
          <p:cNvPr id="13" name="Picture 12">
            <a:extLst>
              <a:ext uri="{FF2B5EF4-FFF2-40B4-BE49-F238E27FC236}">
                <a16:creationId xmlns:a16="http://schemas.microsoft.com/office/drawing/2014/main" id="{1DD2DBEB-141A-430D-BF41-5D9580E9BB63}"/>
              </a:ext>
            </a:extLst>
          </p:cNvPr>
          <p:cNvPicPr>
            <a:picLocks noChangeAspect="1"/>
          </p:cNvPicPr>
          <p:nvPr/>
        </p:nvPicPr>
        <p:blipFill>
          <a:blip r:embed="rId5"/>
          <a:stretch>
            <a:fillRect/>
          </a:stretch>
        </p:blipFill>
        <p:spPr>
          <a:xfrm>
            <a:off x="9277350" y="4699577"/>
            <a:ext cx="1346569" cy="1255276"/>
          </a:xfrm>
          <a:prstGeom prst="rect">
            <a:avLst/>
          </a:prstGeom>
        </p:spPr>
      </p:pic>
      <p:pic>
        <p:nvPicPr>
          <p:cNvPr id="66" name="Picture 65">
            <a:extLst>
              <a:ext uri="{FF2B5EF4-FFF2-40B4-BE49-F238E27FC236}">
                <a16:creationId xmlns:a16="http://schemas.microsoft.com/office/drawing/2014/main" id="{632277EC-F494-4A48-BCCB-2E52E095AC84}"/>
              </a:ext>
            </a:extLst>
          </p:cNvPr>
          <p:cNvPicPr>
            <a:picLocks noChangeAspect="1"/>
          </p:cNvPicPr>
          <p:nvPr/>
        </p:nvPicPr>
        <p:blipFill>
          <a:blip r:embed="rId6"/>
          <a:stretch>
            <a:fillRect/>
          </a:stretch>
        </p:blipFill>
        <p:spPr>
          <a:xfrm>
            <a:off x="6933064" y="4593221"/>
            <a:ext cx="1494376" cy="1255276"/>
          </a:xfrm>
          <a:prstGeom prst="rect">
            <a:avLst/>
          </a:prstGeom>
        </p:spPr>
      </p:pic>
    </p:spTree>
    <p:extLst>
      <p:ext uri="{BB962C8B-B14F-4D97-AF65-F5344CB8AC3E}">
        <p14:creationId xmlns:p14="http://schemas.microsoft.com/office/powerpoint/2010/main" val="2903768737"/>
      </p:ext>
    </p:extLst>
  </p:cSld>
  <p:clrMapOvr>
    <a:masterClrMapping/>
  </p:clrMapOvr>
  <mc:AlternateContent xmlns:mc="http://schemas.openxmlformats.org/markup-compatibility/2006" xmlns:p14="http://schemas.microsoft.com/office/powerpoint/2010/main">
    <mc:Choice Requires="p14">
      <p:transition spd="slow" p14:dur="2000" advTm="20875"/>
    </mc:Choice>
    <mc:Fallback xmlns="">
      <p:transition spd="slow" advTm="208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4000" dirty="0" err="1">
                <a:solidFill>
                  <a:schemeClr val="accent1">
                    <a:lumMod val="50000"/>
                  </a:schemeClr>
                </a:solidFill>
              </a:rPr>
              <a:t>FoodLogger</a:t>
            </a:r>
            <a:r>
              <a:rPr lang="en-US" sz="4000" dirty="0">
                <a:solidFill>
                  <a:schemeClr val="accent1">
                    <a:lumMod val="50000"/>
                  </a:schemeClr>
                </a:solidFill>
              </a:rPr>
              <a:t> Design Concepts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020A4D9-3D5E-4DCE-8DD0-C46D475FFDCF}"/>
              </a:ext>
            </a:extLst>
          </p:cNvPr>
          <p:cNvGrpSpPr/>
          <p:nvPr/>
        </p:nvGrpSpPr>
        <p:grpSpPr>
          <a:xfrm>
            <a:off x="3028950" y="1619738"/>
            <a:ext cx="6896100" cy="395704"/>
            <a:chOff x="2495550" y="2137946"/>
            <a:chExt cx="6896100" cy="395704"/>
          </a:xfrm>
        </p:grpSpPr>
        <p:grpSp>
          <p:nvGrpSpPr>
            <p:cNvPr id="34" name="Group 33">
              <a:extLst>
                <a:ext uri="{FF2B5EF4-FFF2-40B4-BE49-F238E27FC236}">
                  <a16:creationId xmlns:a16="http://schemas.microsoft.com/office/drawing/2014/main" id="{B50594CD-67CB-4B48-BF53-59FD13AE728A}"/>
                </a:ext>
              </a:extLst>
            </p:cNvPr>
            <p:cNvGrpSpPr/>
            <p:nvPr/>
          </p:nvGrpSpPr>
          <p:grpSpPr>
            <a:xfrm>
              <a:off x="2495550" y="2238375"/>
              <a:ext cx="6896100" cy="295275"/>
              <a:chOff x="2038350" y="1724025"/>
              <a:chExt cx="6896100" cy="295275"/>
            </a:xfrm>
          </p:grpSpPr>
          <p:cxnSp>
            <p:nvCxnSpPr>
              <p:cNvPr id="5" name="Straight Connector 4">
                <a:extLst>
                  <a:ext uri="{FF2B5EF4-FFF2-40B4-BE49-F238E27FC236}">
                    <a16:creationId xmlns:a16="http://schemas.microsoft.com/office/drawing/2014/main" id="{D3C17568-4AE8-40AA-BC93-EA9F656CA8EE}"/>
                  </a:ext>
                </a:extLst>
              </p:cNvPr>
              <p:cNvCxnSpPr>
                <a:cxnSpLocks/>
              </p:cNvCxnSpPr>
              <p:nvPr/>
            </p:nvCxnSpPr>
            <p:spPr>
              <a:xfrm>
                <a:off x="2038350" y="2019300"/>
                <a:ext cx="6896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23C538F-1186-4584-9D96-BE86907FCAB2}"/>
                  </a:ext>
                </a:extLst>
              </p:cNvPr>
              <p:cNvGrpSpPr/>
              <p:nvPr/>
            </p:nvGrpSpPr>
            <p:grpSpPr>
              <a:xfrm>
                <a:off x="2038350" y="1724025"/>
                <a:ext cx="6896100" cy="295275"/>
                <a:chOff x="2038350" y="1724025"/>
                <a:chExt cx="6896100" cy="295275"/>
              </a:xfrm>
            </p:grpSpPr>
            <p:cxnSp>
              <p:nvCxnSpPr>
                <p:cNvPr id="7" name="Straight Connector 6">
                  <a:extLst>
                    <a:ext uri="{FF2B5EF4-FFF2-40B4-BE49-F238E27FC236}">
                      <a16:creationId xmlns:a16="http://schemas.microsoft.com/office/drawing/2014/main" id="{5F6748C1-2256-4672-9276-CE6DEF016D3D}"/>
                    </a:ext>
                  </a:extLst>
                </p:cNvPr>
                <p:cNvCxnSpPr/>
                <p:nvPr/>
              </p:nvCxnSpPr>
              <p:spPr>
                <a:xfrm flipV="1">
                  <a:off x="5886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996668-73F5-4DC8-AD42-16590CA65A02}"/>
                    </a:ext>
                  </a:extLst>
                </p:cNvPr>
                <p:cNvCxnSpPr/>
                <p:nvPr/>
              </p:nvCxnSpPr>
              <p:spPr>
                <a:xfrm flipV="1">
                  <a:off x="69246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6840C6-E8C4-4492-A994-C936CC33573F}"/>
                    </a:ext>
                  </a:extLst>
                </p:cNvPr>
                <p:cNvCxnSpPr/>
                <p:nvPr/>
              </p:nvCxnSpPr>
              <p:spPr>
                <a:xfrm flipV="1">
                  <a:off x="797242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FE9683-2D8B-49E3-9544-7E21BD3AAE75}"/>
                    </a:ext>
                  </a:extLst>
                </p:cNvPr>
                <p:cNvCxnSpPr/>
                <p:nvPr/>
              </p:nvCxnSpPr>
              <p:spPr>
                <a:xfrm flipV="1">
                  <a:off x="8934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E6D781-8A44-44C6-87A5-28A2F853E9BC}"/>
                    </a:ext>
                  </a:extLst>
                </p:cNvPr>
                <p:cNvCxnSpPr/>
                <p:nvPr/>
              </p:nvCxnSpPr>
              <p:spPr>
                <a:xfrm flipV="1">
                  <a:off x="49434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C5BC39-A3B9-4D2C-A2B7-7991E86916E6}"/>
                    </a:ext>
                  </a:extLst>
                </p:cNvPr>
                <p:cNvCxnSpPr/>
                <p:nvPr/>
              </p:nvCxnSpPr>
              <p:spPr>
                <a:xfrm flipV="1">
                  <a:off x="39624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0778F-EC7D-4431-9524-12A70DEE049A}"/>
                    </a:ext>
                  </a:extLst>
                </p:cNvPr>
                <p:cNvCxnSpPr/>
                <p:nvPr/>
              </p:nvCxnSpPr>
              <p:spPr>
                <a:xfrm flipV="1">
                  <a:off x="30099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732632-79E6-433C-A0E1-F8D522615802}"/>
                    </a:ext>
                  </a:extLst>
                </p:cNvPr>
                <p:cNvCxnSpPr/>
                <p:nvPr/>
              </p:nvCxnSpPr>
              <p:spPr>
                <a:xfrm flipV="1">
                  <a:off x="20383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FBA411D-C614-48E3-83A0-B29377E3E630}"/>
                </a:ext>
              </a:extLst>
            </p:cNvPr>
            <p:cNvSpPr txBox="1"/>
            <p:nvPr/>
          </p:nvSpPr>
          <p:spPr>
            <a:xfrm>
              <a:off x="2673618" y="2164318"/>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1</a:t>
              </a:r>
            </a:p>
          </p:txBody>
        </p:sp>
        <p:sp>
          <p:nvSpPr>
            <p:cNvPr id="36" name="TextBox 35">
              <a:extLst>
                <a:ext uri="{FF2B5EF4-FFF2-40B4-BE49-F238E27FC236}">
                  <a16:creationId xmlns:a16="http://schemas.microsoft.com/office/drawing/2014/main" id="{842B28D3-C964-4E45-8EBF-70D0B2EDC1EA}"/>
                </a:ext>
              </a:extLst>
            </p:cNvPr>
            <p:cNvSpPr txBox="1"/>
            <p:nvPr/>
          </p:nvSpPr>
          <p:spPr>
            <a:xfrm>
              <a:off x="3604583" y="2164318"/>
              <a:ext cx="748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2</a:t>
              </a:r>
            </a:p>
          </p:txBody>
        </p:sp>
        <p:sp>
          <p:nvSpPr>
            <p:cNvPr id="37" name="TextBox 36">
              <a:extLst>
                <a:ext uri="{FF2B5EF4-FFF2-40B4-BE49-F238E27FC236}">
                  <a16:creationId xmlns:a16="http://schemas.microsoft.com/office/drawing/2014/main" id="{D543C1D9-61E0-4AAF-8A0B-12E20CC4B7C7}"/>
                </a:ext>
              </a:extLst>
            </p:cNvPr>
            <p:cNvSpPr txBox="1"/>
            <p:nvPr/>
          </p:nvSpPr>
          <p:spPr>
            <a:xfrm>
              <a:off x="4576134" y="215699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3</a:t>
              </a:r>
            </a:p>
          </p:txBody>
        </p:sp>
        <p:sp>
          <p:nvSpPr>
            <p:cNvPr id="38" name="TextBox 37">
              <a:extLst>
                <a:ext uri="{FF2B5EF4-FFF2-40B4-BE49-F238E27FC236}">
                  <a16:creationId xmlns:a16="http://schemas.microsoft.com/office/drawing/2014/main" id="{A9937500-6439-4A1F-8C4D-918F85D81CB5}"/>
                </a:ext>
              </a:extLst>
            </p:cNvPr>
            <p:cNvSpPr txBox="1"/>
            <p:nvPr/>
          </p:nvSpPr>
          <p:spPr>
            <a:xfrm>
              <a:off x="5547684"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4</a:t>
              </a:r>
            </a:p>
          </p:txBody>
        </p:sp>
        <p:sp>
          <p:nvSpPr>
            <p:cNvPr id="39" name="TextBox 38">
              <a:extLst>
                <a:ext uri="{FF2B5EF4-FFF2-40B4-BE49-F238E27FC236}">
                  <a16:creationId xmlns:a16="http://schemas.microsoft.com/office/drawing/2014/main" id="{810029AA-9325-4CA1-96AA-59B45B0AEF40}"/>
                </a:ext>
              </a:extLst>
            </p:cNvPr>
            <p:cNvSpPr txBox="1"/>
            <p:nvPr/>
          </p:nvSpPr>
          <p:spPr>
            <a:xfrm>
              <a:off x="65335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5</a:t>
              </a:r>
            </a:p>
          </p:txBody>
        </p:sp>
        <p:sp>
          <p:nvSpPr>
            <p:cNvPr id="40" name="TextBox 39">
              <a:extLst>
                <a:ext uri="{FF2B5EF4-FFF2-40B4-BE49-F238E27FC236}">
                  <a16:creationId xmlns:a16="http://schemas.microsoft.com/office/drawing/2014/main" id="{FA7003DE-691A-45AB-B643-9C309930A596}"/>
                </a:ext>
              </a:extLst>
            </p:cNvPr>
            <p:cNvSpPr txBox="1"/>
            <p:nvPr/>
          </p:nvSpPr>
          <p:spPr>
            <a:xfrm>
              <a:off x="7562221"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6</a:t>
              </a:r>
            </a:p>
          </p:txBody>
        </p:sp>
        <p:sp>
          <p:nvSpPr>
            <p:cNvPr id="41" name="TextBox 40">
              <a:extLst>
                <a:ext uri="{FF2B5EF4-FFF2-40B4-BE49-F238E27FC236}">
                  <a16:creationId xmlns:a16="http://schemas.microsoft.com/office/drawing/2014/main" id="{733953E3-B296-4E06-9E79-92BF9A66A82A}"/>
                </a:ext>
              </a:extLst>
            </p:cNvPr>
            <p:cNvSpPr txBox="1"/>
            <p:nvPr/>
          </p:nvSpPr>
          <p:spPr>
            <a:xfrm>
              <a:off x="8524246" y="2137946"/>
              <a:ext cx="6602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Day 7</a:t>
              </a:r>
            </a:p>
          </p:txBody>
        </p:sp>
      </p:grpSp>
      <p:grpSp>
        <p:nvGrpSpPr>
          <p:cNvPr id="92" name="Group 91">
            <a:extLst>
              <a:ext uri="{FF2B5EF4-FFF2-40B4-BE49-F238E27FC236}">
                <a16:creationId xmlns:a16="http://schemas.microsoft.com/office/drawing/2014/main" id="{DE1968A7-9DFC-4941-B5D6-C4BD572DCA39}"/>
              </a:ext>
            </a:extLst>
          </p:cNvPr>
          <p:cNvGrpSpPr/>
          <p:nvPr/>
        </p:nvGrpSpPr>
        <p:grpSpPr>
          <a:xfrm>
            <a:off x="2994682" y="2242991"/>
            <a:ext cx="4852002" cy="1354072"/>
            <a:chOff x="2461282" y="2761199"/>
            <a:chExt cx="4852002" cy="1354072"/>
          </a:xfrm>
        </p:grpSpPr>
        <p:grpSp>
          <p:nvGrpSpPr>
            <p:cNvPr id="55" name="Group 54">
              <a:extLst>
                <a:ext uri="{FF2B5EF4-FFF2-40B4-BE49-F238E27FC236}">
                  <a16:creationId xmlns:a16="http://schemas.microsoft.com/office/drawing/2014/main" id="{7760E83D-AEAC-4ABD-849F-FC40785780AB}"/>
                </a:ext>
              </a:extLst>
            </p:cNvPr>
            <p:cNvGrpSpPr/>
            <p:nvPr/>
          </p:nvGrpSpPr>
          <p:grpSpPr>
            <a:xfrm>
              <a:off x="2811791" y="2761199"/>
              <a:ext cx="4152900" cy="942975"/>
              <a:chOff x="2800350" y="2771775"/>
              <a:chExt cx="4152900" cy="942975"/>
            </a:xfrm>
          </p:grpSpPr>
          <p:cxnSp>
            <p:nvCxnSpPr>
              <p:cNvPr id="43" name="Straight Connector 42">
                <a:extLst>
                  <a:ext uri="{FF2B5EF4-FFF2-40B4-BE49-F238E27FC236}">
                    <a16:creationId xmlns:a16="http://schemas.microsoft.com/office/drawing/2014/main" id="{9042EAAA-F025-44FE-BE27-0356AF67B730}"/>
                  </a:ext>
                </a:extLst>
              </p:cNvPr>
              <p:cNvCxnSpPr/>
              <p:nvPr/>
            </p:nvCxnSpPr>
            <p:spPr>
              <a:xfrm>
                <a:off x="2800350" y="2771775"/>
                <a:ext cx="0" cy="8286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CF33DD-B948-4D8D-8336-D50C392AABBE}"/>
                  </a:ext>
                </a:extLst>
              </p:cNvPr>
              <p:cNvCxnSpPr/>
              <p:nvPr/>
            </p:nvCxnSpPr>
            <p:spPr>
              <a:xfrm>
                <a:off x="2819400" y="2771775"/>
                <a:ext cx="647700"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339770-F3E8-4973-9564-EE548A4DBAA8}"/>
                  </a:ext>
                </a:extLst>
              </p:cNvPr>
              <p:cNvCxnSpPr>
                <a:cxnSpLocks/>
              </p:cNvCxnSpPr>
              <p:nvPr/>
            </p:nvCxnSpPr>
            <p:spPr>
              <a:xfrm>
                <a:off x="2819400" y="2771775"/>
                <a:ext cx="1434144"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823070-24A6-4CA5-B4F8-3607A7AC8548}"/>
                  </a:ext>
                </a:extLst>
              </p:cNvPr>
              <p:cNvCxnSpPr/>
              <p:nvPr/>
            </p:nvCxnSpPr>
            <p:spPr>
              <a:xfrm>
                <a:off x="2819400" y="2771775"/>
                <a:ext cx="2514600" cy="9239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15BAB8-0F6D-43E7-9F37-C1EC04EA7A03}"/>
                  </a:ext>
                </a:extLst>
              </p:cNvPr>
              <p:cNvCxnSpPr/>
              <p:nvPr/>
            </p:nvCxnSpPr>
            <p:spPr>
              <a:xfrm>
                <a:off x="2819400" y="2771775"/>
                <a:ext cx="4133850" cy="9429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2240901-33D5-463D-A626-C19FD9E77012}"/>
                </a:ext>
              </a:extLst>
            </p:cNvPr>
            <p:cNvSpPr txBox="1"/>
            <p:nvPr/>
          </p:nvSpPr>
          <p:spPr>
            <a:xfrm>
              <a:off x="2461282" y="3658757"/>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1</a:t>
              </a:r>
            </a:p>
          </p:txBody>
        </p:sp>
        <p:sp>
          <p:nvSpPr>
            <p:cNvPr id="58" name="TextBox 57">
              <a:extLst>
                <a:ext uri="{FF2B5EF4-FFF2-40B4-BE49-F238E27FC236}">
                  <a16:creationId xmlns:a16="http://schemas.microsoft.com/office/drawing/2014/main" id="{1FC822B2-6A93-49F8-8647-8369A6F5DE85}"/>
                </a:ext>
              </a:extLst>
            </p:cNvPr>
            <p:cNvSpPr txBox="1"/>
            <p:nvPr/>
          </p:nvSpPr>
          <p:spPr>
            <a:xfrm>
              <a:off x="3148998" y="3792106"/>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2</a:t>
              </a:r>
            </a:p>
          </p:txBody>
        </p:sp>
        <p:sp>
          <p:nvSpPr>
            <p:cNvPr id="59" name="TextBox 58">
              <a:extLst>
                <a:ext uri="{FF2B5EF4-FFF2-40B4-BE49-F238E27FC236}">
                  <a16:creationId xmlns:a16="http://schemas.microsoft.com/office/drawing/2014/main" id="{952723D4-5872-43CF-9AF2-C8650D0176F8}"/>
                </a:ext>
              </a:extLst>
            </p:cNvPr>
            <p:cNvSpPr txBox="1"/>
            <p:nvPr/>
          </p:nvSpPr>
          <p:spPr>
            <a:xfrm>
              <a:off x="6593216" y="3768501"/>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5</a:t>
              </a:r>
            </a:p>
          </p:txBody>
        </p:sp>
      </p:grpSp>
      <p:grpSp>
        <p:nvGrpSpPr>
          <p:cNvPr id="93" name="Group 92">
            <a:extLst>
              <a:ext uri="{FF2B5EF4-FFF2-40B4-BE49-F238E27FC236}">
                <a16:creationId xmlns:a16="http://schemas.microsoft.com/office/drawing/2014/main" id="{D977F653-D853-4FC0-BECF-F9BBD6399612}"/>
              </a:ext>
            </a:extLst>
          </p:cNvPr>
          <p:cNvGrpSpPr/>
          <p:nvPr/>
        </p:nvGrpSpPr>
        <p:grpSpPr>
          <a:xfrm>
            <a:off x="6011031" y="3688666"/>
            <a:ext cx="3846964" cy="1010910"/>
            <a:chOff x="5477631" y="4206874"/>
            <a:chExt cx="3846964" cy="1010910"/>
          </a:xfrm>
        </p:grpSpPr>
        <p:grpSp>
          <p:nvGrpSpPr>
            <p:cNvPr id="69" name="Group 68">
              <a:extLst>
                <a:ext uri="{FF2B5EF4-FFF2-40B4-BE49-F238E27FC236}">
                  <a16:creationId xmlns:a16="http://schemas.microsoft.com/office/drawing/2014/main" id="{D30C7858-5C60-4D04-AD6D-DBBF7818F3C4}"/>
                </a:ext>
              </a:extLst>
            </p:cNvPr>
            <p:cNvGrpSpPr/>
            <p:nvPr/>
          </p:nvGrpSpPr>
          <p:grpSpPr>
            <a:xfrm>
              <a:off x="5943600" y="4206874"/>
              <a:ext cx="2800350" cy="612776"/>
              <a:chOff x="5943600" y="4206874"/>
              <a:chExt cx="2800350" cy="612776"/>
            </a:xfrm>
          </p:grpSpPr>
          <p:cxnSp>
            <p:nvCxnSpPr>
              <p:cNvPr id="61" name="Straight Connector 60">
                <a:extLst>
                  <a:ext uri="{FF2B5EF4-FFF2-40B4-BE49-F238E27FC236}">
                    <a16:creationId xmlns:a16="http://schemas.microsoft.com/office/drawing/2014/main" id="{E49088BE-EC30-432B-88F8-CA09B2B44806}"/>
                  </a:ext>
                </a:extLst>
              </p:cNvPr>
              <p:cNvCxnSpPr>
                <a:cxnSpLocks/>
              </p:cNvCxnSpPr>
              <p:nvPr/>
            </p:nvCxnSpPr>
            <p:spPr>
              <a:xfrm flipH="1">
                <a:off x="5943600" y="4206874"/>
                <a:ext cx="800352" cy="3079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D9CD3D-BD1A-4E29-A568-81EDFBDD7B19}"/>
                  </a:ext>
                </a:extLst>
              </p:cNvPr>
              <p:cNvCxnSpPr/>
              <p:nvPr/>
            </p:nvCxnSpPr>
            <p:spPr>
              <a:xfrm>
                <a:off x="6743700" y="4233861"/>
                <a:ext cx="0" cy="50006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F1B2769-D691-4139-B8B9-4291BBE5BCEB}"/>
                  </a:ext>
                </a:extLst>
              </p:cNvPr>
              <p:cNvCxnSpPr/>
              <p:nvPr/>
            </p:nvCxnSpPr>
            <p:spPr>
              <a:xfrm>
                <a:off x="6743449" y="4233861"/>
                <a:ext cx="2000501" cy="58578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E9FCF61A-089E-45B5-A5C7-48A43D8BC2AA}"/>
                </a:ext>
              </a:extLst>
            </p:cNvPr>
            <p:cNvSpPr txBox="1"/>
            <p:nvPr/>
          </p:nvSpPr>
          <p:spPr>
            <a:xfrm>
              <a:off x="6383414" y="4846637"/>
              <a:ext cx="11788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2</a:t>
              </a:r>
            </a:p>
          </p:txBody>
        </p:sp>
        <p:sp>
          <p:nvSpPr>
            <p:cNvPr id="71" name="TextBox 70">
              <a:extLst>
                <a:ext uri="{FF2B5EF4-FFF2-40B4-BE49-F238E27FC236}">
                  <a16:creationId xmlns:a16="http://schemas.microsoft.com/office/drawing/2014/main" id="{8BBB6088-194D-450A-8BBD-22A6A077F811}"/>
                </a:ext>
              </a:extLst>
            </p:cNvPr>
            <p:cNvSpPr txBox="1"/>
            <p:nvPr/>
          </p:nvSpPr>
          <p:spPr>
            <a:xfrm>
              <a:off x="5477631" y="4578220"/>
              <a:ext cx="8003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1</a:t>
              </a:r>
            </a:p>
          </p:txBody>
        </p:sp>
        <p:sp>
          <p:nvSpPr>
            <p:cNvPr id="72" name="TextBox 71">
              <a:extLst>
                <a:ext uri="{FF2B5EF4-FFF2-40B4-BE49-F238E27FC236}">
                  <a16:creationId xmlns:a16="http://schemas.microsoft.com/office/drawing/2014/main" id="{7F0B88B7-F312-4544-9CE8-784D77DC506C}"/>
                </a:ext>
              </a:extLst>
            </p:cNvPr>
            <p:cNvSpPr txBox="1"/>
            <p:nvPr/>
          </p:nvSpPr>
          <p:spPr>
            <a:xfrm>
              <a:off x="8104516" y="4910007"/>
              <a:ext cx="12200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alibri"/>
                  <a:ea typeface="+mn-ea"/>
                  <a:cs typeface="+mn-cs"/>
                </a:rPr>
                <a:t>Food Event 3</a:t>
              </a:r>
            </a:p>
          </p:txBody>
        </p:sp>
      </p:grpSp>
      <p:grpSp>
        <p:nvGrpSpPr>
          <p:cNvPr id="94" name="Group 93">
            <a:extLst>
              <a:ext uri="{FF2B5EF4-FFF2-40B4-BE49-F238E27FC236}">
                <a16:creationId xmlns:a16="http://schemas.microsoft.com/office/drawing/2014/main" id="{BDCC13F3-ABAC-4D94-930E-2F627B88F5A4}"/>
              </a:ext>
            </a:extLst>
          </p:cNvPr>
          <p:cNvGrpSpPr/>
          <p:nvPr/>
        </p:nvGrpSpPr>
        <p:grpSpPr>
          <a:xfrm>
            <a:off x="4737306" y="4748918"/>
            <a:ext cx="4233554" cy="1234654"/>
            <a:chOff x="4203906" y="5267126"/>
            <a:chExt cx="4233554" cy="1234654"/>
          </a:xfrm>
        </p:grpSpPr>
        <p:grpSp>
          <p:nvGrpSpPr>
            <p:cNvPr id="84" name="Group 83">
              <a:extLst>
                <a:ext uri="{FF2B5EF4-FFF2-40B4-BE49-F238E27FC236}">
                  <a16:creationId xmlns:a16="http://schemas.microsoft.com/office/drawing/2014/main" id="{C5DC26A9-D18B-433D-A998-648642984848}"/>
                </a:ext>
              </a:extLst>
            </p:cNvPr>
            <p:cNvGrpSpPr/>
            <p:nvPr/>
          </p:nvGrpSpPr>
          <p:grpSpPr>
            <a:xfrm>
              <a:off x="4604080" y="5267126"/>
              <a:ext cx="3387395" cy="640789"/>
              <a:chOff x="4604080" y="5267126"/>
              <a:chExt cx="3387395" cy="640789"/>
            </a:xfrm>
          </p:grpSpPr>
          <p:cxnSp>
            <p:nvCxnSpPr>
              <p:cNvPr id="74" name="Straight Connector 73">
                <a:extLst>
                  <a:ext uri="{FF2B5EF4-FFF2-40B4-BE49-F238E27FC236}">
                    <a16:creationId xmlns:a16="http://schemas.microsoft.com/office/drawing/2014/main" id="{B76085C2-5A50-41DE-B0E0-71E6181108BE}"/>
                  </a:ext>
                </a:extLst>
              </p:cNvPr>
              <p:cNvCxnSpPr>
                <a:cxnSpLocks/>
              </p:cNvCxnSpPr>
              <p:nvPr/>
            </p:nvCxnSpPr>
            <p:spPr>
              <a:xfrm flipH="1">
                <a:off x="6019801" y="5286874"/>
                <a:ext cx="723648" cy="40907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B78C361-BBCA-41ED-AE46-B96F3B031A91}"/>
                  </a:ext>
                </a:extLst>
              </p:cNvPr>
              <p:cNvCxnSpPr>
                <a:cxnSpLocks/>
              </p:cNvCxnSpPr>
              <p:nvPr/>
            </p:nvCxnSpPr>
            <p:spPr>
              <a:xfrm>
                <a:off x="6743449" y="5267126"/>
                <a:ext cx="209801" cy="42882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B6AF8E9-FAB6-4AA8-9C25-3303ED160372}"/>
                  </a:ext>
                </a:extLst>
              </p:cNvPr>
              <p:cNvCxnSpPr/>
              <p:nvPr/>
            </p:nvCxnSpPr>
            <p:spPr>
              <a:xfrm flipH="1">
                <a:off x="4604080" y="5286874"/>
                <a:ext cx="2167315" cy="62104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D95025-797E-4BFD-B550-E989A3E2008D}"/>
                  </a:ext>
                </a:extLst>
              </p:cNvPr>
              <p:cNvCxnSpPr/>
              <p:nvPr/>
            </p:nvCxnSpPr>
            <p:spPr>
              <a:xfrm>
                <a:off x="6771395" y="5286874"/>
                <a:ext cx="1220080" cy="55195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84C3786-DE37-4317-8431-43392C3F361B}"/>
                </a:ext>
              </a:extLst>
            </p:cNvPr>
            <p:cNvSpPr txBox="1"/>
            <p:nvPr/>
          </p:nvSpPr>
          <p:spPr>
            <a:xfrm>
              <a:off x="4203906" y="5978560"/>
              <a:ext cx="72052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504D">
                      <a:lumMod val="75000"/>
                    </a:srgbClr>
                  </a:solidFill>
                  <a:effectLst/>
                  <a:uLnTx/>
                  <a:uFillTx/>
                  <a:latin typeface="Calibri"/>
                  <a:ea typeface="+mn-ea"/>
                  <a:cs typeface="+mn-cs"/>
                </a:rPr>
                <a:t>Food Item 1</a:t>
              </a:r>
            </a:p>
          </p:txBody>
        </p:sp>
        <p:sp>
          <p:nvSpPr>
            <p:cNvPr id="86" name="TextBox 85">
              <a:extLst>
                <a:ext uri="{FF2B5EF4-FFF2-40B4-BE49-F238E27FC236}">
                  <a16:creationId xmlns:a16="http://schemas.microsoft.com/office/drawing/2014/main" id="{368DE418-29E1-4671-A926-97B391DA752C}"/>
                </a:ext>
              </a:extLst>
            </p:cNvPr>
            <p:cNvSpPr txBox="1"/>
            <p:nvPr/>
          </p:nvSpPr>
          <p:spPr>
            <a:xfrm>
              <a:off x="5623130" y="5788060"/>
              <a:ext cx="72052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504D">
                      <a:lumMod val="75000"/>
                    </a:srgbClr>
                  </a:solidFill>
                  <a:effectLst/>
                  <a:uLnTx/>
                  <a:uFillTx/>
                  <a:latin typeface="Calibri"/>
                  <a:ea typeface="+mn-ea"/>
                  <a:cs typeface="+mn-cs"/>
                </a:rPr>
                <a:t>Food Item 2</a:t>
              </a:r>
            </a:p>
          </p:txBody>
        </p:sp>
        <p:sp>
          <p:nvSpPr>
            <p:cNvPr id="87" name="TextBox 86">
              <a:extLst>
                <a:ext uri="{FF2B5EF4-FFF2-40B4-BE49-F238E27FC236}">
                  <a16:creationId xmlns:a16="http://schemas.microsoft.com/office/drawing/2014/main" id="{597469C0-3808-4B1D-9D29-55177ED6DA21}"/>
                </a:ext>
              </a:extLst>
            </p:cNvPr>
            <p:cNvSpPr txBox="1"/>
            <p:nvPr/>
          </p:nvSpPr>
          <p:spPr>
            <a:xfrm>
              <a:off x="7716940" y="5907915"/>
              <a:ext cx="72052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504D">
                      <a:lumMod val="75000"/>
                    </a:srgbClr>
                  </a:solidFill>
                  <a:effectLst/>
                  <a:uLnTx/>
                  <a:uFillTx/>
                  <a:latin typeface="Calibri"/>
                  <a:ea typeface="+mn-ea"/>
                  <a:cs typeface="+mn-cs"/>
                </a:rPr>
                <a:t>Food Item 4</a:t>
              </a:r>
            </a:p>
          </p:txBody>
        </p:sp>
      </p:grpSp>
      <p:grpSp>
        <p:nvGrpSpPr>
          <p:cNvPr id="95" name="Group 94">
            <a:extLst>
              <a:ext uri="{FF2B5EF4-FFF2-40B4-BE49-F238E27FC236}">
                <a16:creationId xmlns:a16="http://schemas.microsoft.com/office/drawing/2014/main" id="{0A1A8245-6A47-4286-8585-F726031AB9D1}"/>
              </a:ext>
            </a:extLst>
          </p:cNvPr>
          <p:cNvGrpSpPr/>
          <p:nvPr/>
        </p:nvGrpSpPr>
        <p:grpSpPr>
          <a:xfrm>
            <a:off x="700474" y="1619738"/>
            <a:ext cx="1855186" cy="3785175"/>
            <a:chOff x="603916" y="2141607"/>
            <a:chExt cx="1855186" cy="3785175"/>
          </a:xfrm>
        </p:grpSpPr>
        <p:sp>
          <p:nvSpPr>
            <p:cNvPr id="88" name="TextBox 87">
              <a:extLst>
                <a:ext uri="{FF2B5EF4-FFF2-40B4-BE49-F238E27FC236}">
                  <a16:creationId xmlns:a16="http://schemas.microsoft.com/office/drawing/2014/main" id="{F0B9A30A-3372-4A4F-AF06-5C762BEE38A4}"/>
                </a:ext>
              </a:extLst>
            </p:cNvPr>
            <p:cNvSpPr txBox="1"/>
            <p:nvPr/>
          </p:nvSpPr>
          <p:spPr>
            <a:xfrm>
              <a:off x="617572" y="2141607"/>
              <a:ext cx="6925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DAY</a:t>
              </a:r>
            </a:p>
          </p:txBody>
        </p:sp>
        <p:sp>
          <p:nvSpPr>
            <p:cNvPr id="89" name="TextBox 88">
              <a:extLst>
                <a:ext uri="{FF2B5EF4-FFF2-40B4-BE49-F238E27FC236}">
                  <a16:creationId xmlns:a16="http://schemas.microsoft.com/office/drawing/2014/main" id="{39B42BF6-B72E-4509-BACF-F0CED365A3DB}"/>
                </a:ext>
              </a:extLst>
            </p:cNvPr>
            <p:cNvSpPr txBox="1"/>
            <p:nvPr/>
          </p:nvSpPr>
          <p:spPr>
            <a:xfrm>
              <a:off x="603916" y="3473341"/>
              <a:ext cx="8434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STOP</a:t>
              </a:r>
            </a:p>
          </p:txBody>
        </p:sp>
        <p:sp>
          <p:nvSpPr>
            <p:cNvPr id="90" name="TextBox 89">
              <a:extLst>
                <a:ext uri="{FF2B5EF4-FFF2-40B4-BE49-F238E27FC236}">
                  <a16:creationId xmlns:a16="http://schemas.microsoft.com/office/drawing/2014/main" id="{2D70ED3A-13FE-429A-A48F-305547E414D2}"/>
                </a:ext>
              </a:extLst>
            </p:cNvPr>
            <p:cNvSpPr txBox="1"/>
            <p:nvPr/>
          </p:nvSpPr>
          <p:spPr>
            <a:xfrm>
              <a:off x="617572" y="4399509"/>
              <a:ext cx="18415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FOOD EVENT</a:t>
              </a:r>
            </a:p>
          </p:txBody>
        </p:sp>
        <p:sp>
          <p:nvSpPr>
            <p:cNvPr id="91" name="TextBox 90">
              <a:extLst>
                <a:ext uri="{FF2B5EF4-FFF2-40B4-BE49-F238E27FC236}">
                  <a16:creationId xmlns:a16="http://schemas.microsoft.com/office/drawing/2014/main" id="{1546384F-FE3E-4EBF-8A17-E7C66C7550C1}"/>
                </a:ext>
              </a:extLst>
            </p:cNvPr>
            <p:cNvSpPr txBox="1"/>
            <p:nvPr/>
          </p:nvSpPr>
          <p:spPr>
            <a:xfrm>
              <a:off x="647700" y="5465117"/>
              <a:ext cx="1657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FOOD ITEM</a:t>
              </a:r>
            </a:p>
          </p:txBody>
        </p:sp>
      </p:grpSp>
      <p:pic>
        <p:nvPicPr>
          <p:cNvPr id="8" name="Picture 7">
            <a:extLst>
              <a:ext uri="{FF2B5EF4-FFF2-40B4-BE49-F238E27FC236}">
                <a16:creationId xmlns:a16="http://schemas.microsoft.com/office/drawing/2014/main" id="{A9B267D9-C701-4060-BE53-D5EE768B7876}"/>
              </a:ext>
            </a:extLst>
          </p:cNvPr>
          <p:cNvPicPr>
            <a:picLocks noChangeAspect="1"/>
          </p:cNvPicPr>
          <p:nvPr/>
        </p:nvPicPr>
        <p:blipFill>
          <a:blip r:embed="rId3"/>
          <a:stretch>
            <a:fillRect/>
          </a:stretch>
        </p:blipFill>
        <p:spPr>
          <a:xfrm>
            <a:off x="7878087" y="2272054"/>
            <a:ext cx="1989389" cy="1319883"/>
          </a:xfrm>
          <a:prstGeom prst="rect">
            <a:avLst/>
          </a:prstGeom>
        </p:spPr>
      </p:pic>
      <p:pic>
        <p:nvPicPr>
          <p:cNvPr id="10" name="Picture 9">
            <a:extLst>
              <a:ext uri="{FF2B5EF4-FFF2-40B4-BE49-F238E27FC236}">
                <a16:creationId xmlns:a16="http://schemas.microsoft.com/office/drawing/2014/main" id="{7075D0F8-7B54-4BEE-9470-B146D035005A}"/>
              </a:ext>
            </a:extLst>
          </p:cNvPr>
          <p:cNvPicPr>
            <a:picLocks noChangeAspect="1"/>
          </p:cNvPicPr>
          <p:nvPr/>
        </p:nvPicPr>
        <p:blipFill>
          <a:blip r:embed="rId4"/>
          <a:stretch>
            <a:fillRect/>
          </a:stretch>
        </p:blipFill>
        <p:spPr>
          <a:xfrm>
            <a:off x="9112960" y="5096350"/>
            <a:ext cx="1490069" cy="1254570"/>
          </a:xfrm>
          <a:prstGeom prst="rect">
            <a:avLst/>
          </a:prstGeom>
        </p:spPr>
      </p:pic>
      <p:sp>
        <p:nvSpPr>
          <p:cNvPr id="60" name="TextBox 59">
            <a:extLst>
              <a:ext uri="{FF2B5EF4-FFF2-40B4-BE49-F238E27FC236}">
                <a16:creationId xmlns:a16="http://schemas.microsoft.com/office/drawing/2014/main" id="{5D996A2E-ED57-45C9-834D-808F75AEFB71}"/>
              </a:ext>
            </a:extLst>
          </p:cNvPr>
          <p:cNvSpPr txBox="1"/>
          <p:nvPr/>
        </p:nvSpPr>
        <p:spPr>
          <a:xfrm>
            <a:off x="4438351" y="3162670"/>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3</a:t>
            </a:r>
          </a:p>
        </p:txBody>
      </p:sp>
      <p:sp>
        <p:nvSpPr>
          <p:cNvPr id="62" name="TextBox 61">
            <a:extLst>
              <a:ext uri="{FF2B5EF4-FFF2-40B4-BE49-F238E27FC236}">
                <a16:creationId xmlns:a16="http://schemas.microsoft.com/office/drawing/2014/main" id="{23E5A843-0238-40BD-B952-B1398F0E7F70}"/>
              </a:ext>
            </a:extLst>
          </p:cNvPr>
          <p:cNvSpPr txBox="1"/>
          <p:nvPr/>
        </p:nvSpPr>
        <p:spPr>
          <a:xfrm>
            <a:off x="5595160" y="3155268"/>
            <a:ext cx="7200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a:ea typeface="+mn-ea"/>
                <a:cs typeface="+mn-cs"/>
              </a:rPr>
              <a:t>Stop 4</a:t>
            </a:r>
          </a:p>
        </p:txBody>
      </p:sp>
      <p:sp>
        <p:nvSpPr>
          <p:cNvPr id="63" name="TextBox 62">
            <a:extLst>
              <a:ext uri="{FF2B5EF4-FFF2-40B4-BE49-F238E27FC236}">
                <a16:creationId xmlns:a16="http://schemas.microsoft.com/office/drawing/2014/main" id="{9E8C53B5-9DFD-494D-92D6-4AE3247988ED}"/>
              </a:ext>
            </a:extLst>
          </p:cNvPr>
          <p:cNvSpPr txBox="1"/>
          <p:nvPr/>
        </p:nvSpPr>
        <p:spPr>
          <a:xfrm>
            <a:off x="7147752" y="5244340"/>
            <a:ext cx="72052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504D">
                    <a:lumMod val="75000"/>
                  </a:srgbClr>
                </a:solidFill>
                <a:effectLst/>
                <a:uLnTx/>
                <a:uFillTx/>
                <a:latin typeface="Calibri"/>
                <a:ea typeface="+mn-ea"/>
                <a:cs typeface="+mn-cs"/>
              </a:rPr>
              <a:t>Food Item 3</a:t>
            </a:r>
          </a:p>
        </p:txBody>
      </p:sp>
      <p:pic>
        <p:nvPicPr>
          <p:cNvPr id="11" name="Picture 10">
            <a:extLst>
              <a:ext uri="{FF2B5EF4-FFF2-40B4-BE49-F238E27FC236}">
                <a16:creationId xmlns:a16="http://schemas.microsoft.com/office/drawing/2014/main" id="{E3D7D536-EC87-4821-939F-BCFB8E436AC6}"/>
              </a:ext>
            </a:extLst>
          </p:cNvPr>
          <p:cNvPicPr>
            <a:picLocks noChangeAspect="1"/>
          </p:cNvPicPr>
          <p:nvPr/>
        </p:nvPicPr>
        <p:blipFill>
          <a:blip r:embed="rId5"/>
          <a:stretch>
            <a:fillRect/>
          </a:stretch>
        </p:blipFill>
        <p:spPr>
          <a:xfrm>
            <a:off x="7557031" y="4573253"/>
            <a:ext cx="720068" cy="604857"/>
          </a:xfrm>
          <a:prstGeom prst="rect">
            <a:avLst/>
          </a:prstGeom>
        </p:spPr>
      </p:pic>
    </p:spTree>
    <p:extLst>
      <p:ext uri="{BB962C8B-B14F-4D97-AF65-F5344CB8AC3E}">
        <p14:creationId xmlns:p14="http://schemas.microsoft.com/office/powerpoint/2010/main" val="4126596793"/>
      </p:ext>
    </p:extLst>
  </p:cSld>
  <p:clrMapOvr>
    <a:masterClrMapping/>
  </p:clrMapOvr>
  <mc:AlternateContent xmlns:mc="http://schemas.openxmlformats.org/markup-compatibility/2006" xmlns:p14="http://schemas.microsoft.com/office/powerpoint/2010/main">
    <mc:Choice Requires="p14">
      <p:transition spd="slow" p14:dur="2000" advTm="5845"/>
    </mc:Choice>
    <mc:Fallback xmlns="">
      <p:transition spd="slow" advTm="584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941"/>
            <a:ext cx="10515600" cy="881834"/>
          </a:xfrm>
        </p:spPr>
        <p:txBody>
          <a:bodyPr>
            <a:normAutofit/>
          </a:bodyPr>
          <a:lstStyle/>
          <a:p>
            <a:pPr algn="ctr"/>
            <a:r>
              <a:rPr lang="en-US" sz="4000" dirty="0">
                <a:solidFill>
                  <a:schemeClr val="accent1">
                    <a:lumMod val="50000"/>
                  </a:schemeClr>
                </a:solidFill>
              </a:rPr>
              <a:t>Data Entry Workflow</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8" name="Picture 2">
            <a:extLst>
              <a:ext uri="{FF2B5EF4-FFF2-40B4-BE49-F238E27FC236}">
                <a16:creationId xmlns:a16="http://schemas.microsoft.com/office/drawing/2014/main" id="{31817CEA-CE38-4D4D-9E65-6130E2587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64" y="2320131"/>
            <a:ext cx="1132363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33216"/>
      </p:ext>
    </p:extLst>
  </p:cSld>
  <p:clrMapOvr>
    <a:masterClrMapping/>
  </p:clrMapOvr>
  <mc:AlternateContent xmlns:mc="http://schemas.openxmlformats.org/markup-compatibility/2006" xmlns:p14="http://schemas.microsoft.com/office/powerpoint/2010/main">
    <mc:Choice Requires="p14">
      <p:transition spd="slow" p14:dur="2000" advTm="65524"/>
    </mc:Choice>
    <mc:Fallback xmlns="">
      <p:transition spd="slow" advTm="6552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7EC9A-0D1B-4D7B-9460-377E83D32B42}"/>
              </a:ext>
            </a:extLst>
          </p:cNvPr>
          <p:cNvSpPr>
            <a:spLocks noGrp="1"/>
          </p:cNvSpPr>
          <p:nvPr>
            <p:ph type="title"/>
          </p:nvPr>
        </p:nvSpPr>
        <p:spPr/>
        <p:txBody>
          <a:bodyPr/>
          <a:lstStyle/>
          <a:p>
            <a:r>
              <a:rPr lang="en-US" dirty="0">
                <a:solidFill>
                  <a:schemeClr val="tx2">
                    <a:lumMod val="75000"/>
                  </a:schemeClr>
                </a:solidFill>
              </a:rPr>
              <a:t>Usability Evaluation Objectives</a:t>
            </a:r>
          </a:p>
        </p:txBody>
      </p:sp>
      <p:sp>
        <p:nvSpPr>
          <p:cNvPr id="4" name="Content Placeholder 3">
            <a:extLst>
              <a:ext uri="{FF2B5EF4-FFF2-40B4-BE49-F238E27FC236}">
                <a16:creationId xmlns:a16="http://schemas.microsoft.com/office/drawing/2014/main" id="{7659AB0E-CF70-46EA-A7A1-385FDA248D9D}"/>
              </a:ext>
            </a:extLst>
          </p:cNvPr>
          <p:cNvSpPr>
            <a:spLocks noGrp="1"/>
          </p:cNvSpPr>
          <p:nvPr>
            <p:ph idx="1"/>
          </p:nvPr>
        </p:nvSpPr>
        <p:spPr/>
        <p:txBody>
          <a:bodyPr/>
          <a:lstStyle/>
          <a:p>
            <a:pPr marL="514350" indent="-514350">
              <a:buAutoNum type="arabicPeriod"/>
            </a:pPr>
            <a:r>
              <a:rPr lang="en-US" b="1" dirty="0"/>
              <a:t>Effectiveness</a:t>
            </a:r>
            <a:r>
              <a:rPr lang="en-US" dirty="0"/>
              <a:t> - </a:t>
            </a:r>
            <a:r>
              <a:rPr lang="en-US" sz="2800" dirty="0"/>
              <a:t>success of data entry, accuracy of entered data</a:t>
            </a:r>
          </a:p>
          <a:p>
            <a:pPr marL="1257300" lvl="3" indent="0">
              <a:buNone/>
            </a:pPr>
            <a:r>
              <a:rPr lang="en-US" dirty="0"/>
              <a:t>	</a:t>
            </a:r>
            <a:r>
              <a:rPr lang="en-US" sz="3200" i="1" dirty="0"/>
              <a:t>measurement errors </a:t>
            </a:r>
          </a:p>
          <a:p>
            <a:pPr marL="514350" indent="-514350">
              <a:buAutoNum type="arabicPeriod"/>
            </a:pPr>
            <a:r>
              <a:rPr lang="en-US" b="1" dirty="0"/>
              <a:t>Efficiency</a:t>
            </a:r>
            <a:r>
              <a:rPr lang="en-US" dirty="0"/>
              <a:t> - </a:t>
            </a:r>
            <a:r>
              <a:rPr lang="en-US" sz="2800" dirty="0"/>
              <a:t>time taken to enter data</a:t>
            </a:r>
          </a:p>
          <a:p>
            <a:pPr marL="1257300" marR="0" lvl="3"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1" u="none" strike="noStrike" kern="1200" cap="none" spc="0" normalizeH="0" baseline="0" noProof="0" dirty="0">
                <a:ln>
                  <a:noFill/>
                </a:ln>
                <a:solidFill>
                  <a:prstClr val="black"/>
                </a:solidFill>
                <a:effectLst/>
                <a:uLnTx/>
                <a:uFillTx/>
                <a:latin typeface="Calibri"/>
                <a:ea typeface="+mn-ea"/>
                <a:cs typeface="+mn-cs"/>
              </a:rPr>
              <a:t>respondent burden </a:t>
            </a:r>
          </a:p>
          <a:p>
            <a:pPr marL="514350" indent="-514350">
              <a:buAutoNum type="arabicPeriod"/>
            </a:pPr>
            <a:r>
              <a:rPr lang="en-US" b="1" dirty="0"/>
              <a:t>Satisfaction</a:t>
            </a:r>
            <a:r>
              <a:rPr lang="en-US" dirty="0"/>
              <a:t> – </a:t>
            </a:r>
            <a:r>
              <a:rPr lang="en-US" sz="2800" dirty="0"/>
              <a:t>self-reported experience of using the instrument</a:t>
            </a:r>
          </a:p>
          <a:p>
            <a:pPr marL="1257300" marR="0" lvl="3"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1" u="none" strike="noStrike" kern="1200" cap="none" spc="0" normalizeH="0" baseline="0" noProof="0" dirty="0">
                <a:ln>
                  <a:noFill/>
                </a:ln>
                <a:solidFill>
                  <a:prstClr val="black"/>
                </a:solidFill>
                <a:effectLst/>
                <a:uLnTx/>
                <a:uFillTx/>
                <a:latin typeface="Calibri"/>
                <a:ea typeface="+mn-ea"/>
                <a:cs typeface="+mn-cs"/>
              </a:rPr>
              <a:t>drop out</a:t>
            </a:r>
          </a:p>
          <a:p>
            <a:pPr marL="514350" indent="-514350">
              <a:buAutoNum type="arabicPeriod"/>
            </a:pPr>
            <a:endParaRPr lang="en-US" dirty="0"/>
          </a:p>
        </p:txBody>
      </p:sp>
      <p:sp>
        <p:nvSpPr>
          <p:cNvPr id="2" name="Arrow: Right 1">
            <a:extLst>
              <a:ext uri="{FF2B5EF4-FFF2-40B4-BE49-F238E27FC236}">
                <a16:creationId xmlns:a16="http://schemas.microsoft.com/office/drawing/2014/main" id="{CD804341-6DA2-4433-84B0-102BCDA03D34}"/>
              </a:ext>
            </a:extLst>
          </p:cNvPr>
          <p:cNvSpPr/>
          <p:nvPr/>
        </p:nvSpPr>
        <p:spPr>
          <a:xfrm>
            <a:off x="1698408" y="2343705"/>
            <a:ext cx="506027" cy="2947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EBCC83DA-1365-4375-A9ED-813E9BE6A817}"/>
              </a:ext>
            </a:extLst>
          </p:cNvPr>
          <p:cNvSpPr/>
          <p:nvPr/>
        </p:nvSpPr>
        <p:spPr>
          <a:xfrm>
            <a:off x="6095999" y="2401769"/>
            <a:ext cx="248575" cy="294720"/>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A2307E7-8038-4AB8-A2ED-46C4C7CB7521}"/>
              </a:ext>
            </a:extLst>
          </p:cNvPr>
          <p:cNvSpPr/>
          <p:nvPr/>
        </p:nvSpPr>
        <p:spPr>
          <a:xfrm>
            <a:off x="1698408" y="3568462"/>
            <a:ext cx="506027" cy="2947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BFA4DE5-66DE-43C5-81C6-B9683AA9EF26}"/>
              </a:ext>
            </a:extLst>
          </p:cNvPr>
          <p:cNvSpPr/>
          <p:nvPr/>
        </p:nvSpPr>
        <p:spPr>
          <a:xfrm>
            <a:off x="5934072" y="3568462"/>
            <a:ext cx="248575" cy="294720"/>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D76650B-C8C7-44C8-A99F-A38295EBA852}"/>
              </a:ext>
            </a:extLst>
          </p:cNvPr>
          <p:cNvSpPr/>
          <p:nvPr/>
        </p:nvSpPr>
        <p:spPr>
          <a:xfrm>
            <a:off x="1698407" y="4699953"/>
            <a:ext cx="506027" cy="2947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677D582-528C-4D01-93A2-0AB1BB692D0F}"/>
              </a:ext>
            </a:extLst>
          </p:cNvPr>
          <p:cNvSpPr/>
          <p:nvPr/>
        </p:nvSpPr>
        <p:spPr>
          <a:xfrm>
            <a:off x="4152899" y="4739997"/>
            <a:ext cx="248575" cy="294720"/>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984648"/>
      </p:ext>
    </p:extLst>
  </p:cSld>
  <p:clrMapOvr>
    <a:masterClrMapping/>
  </p:clrMapOvr>
  <mc:AlternateContent xmlns:mc="http://schemas.openxmlformats.org/markup-compatibility/2006" xmlns:p14="http://schemas.microsoft.com/office/powerpoint/2010/main">
    <mc:Choice Requires="p14">
      <p:transition spd="slow" p14:dur="2000" advTm="62662"/>
    </mc:Choice>
    <mc:Fallback xmlns="">
      <p:transition spd="slow" advTm="62662"/>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8596</TotalTime>
  <Words>1857</Words>
  <Application>Microsoft Office PowerPoint</Application>
  <PresentationFormat>Widescreen</PresentationFormat>
  <Paragraphs>412</Paragraphs>
  <Slides>22</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Custom Design</vt:lpstr>
      <vt:lpstr>ERS Title Page</vt:lpstr>
      <vt:lpstr>Usability Evaluation of Smartphone-based Data Collection Instrument   Lin Wang1, Shelley Feuer1, Heather Ridolfo2, Alda Rivas1, Anthony Schulzetenberg3  1 U.S. Census Bureau 2 USDA NASS (now with U.S. Energy Information Administration) 3 U.S. Census Bureau (now with LexisNexis)     2021 FCSM  November 4, 2021</vt:lpstr>
      <vt:lpstr>Outline</vt:lpstr>
      <vt:lpstr>FoodLogger – Diary Survey on Smartphone</vt:lpstr>
      <vt:lpstr>FoodLogger Design Concepts</vt:lpstr>
      <vt:lpstr>FoodLogger Design Concepts</vt:lpstr>
      <vt:lpstr>FoodLogger Design Concepts</vt:lpstr>
      <vt:lpstr>FoodLogger Design Concepts</vt:lpstr>
      <vt:lpstr>Data Entry Workflow</vt:lpstr>
      <vt:lpstr>Usability Evaluation Objectives</vt:lpstr>
      <vt:lpstr>Usability Evaluation Strategies</vt:lpstr>
      <vt:lpstr>Usability Evaluation Methods (I)</vt:lpstr>
      <vt:lpstr>Usability Evaluation Methods (I)</vt:lpstr>
      <vt:lpstr>Usability Evaluation Methods (II - Lab)</vt:lpstr>
      <vt:lpstr>Use Case of Grocery Shopping</vt:lpstr>
      <vt:lpstr>Use Case of Online Meal Order</vt:lpstr>
      <vt:lpstr>Use Case of School Meal</vt:lpstr>
      <vt:lpstr>Major Findings – Lab-based Testing (I)</vt:lpstr>
      <vt:lpstr>Major Findings – Lab-based Testing (II)</vt:lpstr>
      <vt:lpstr>Major Findings – 7-Day Data Entry</vt:lpstr>
      <vt:lpstr>Major Findings – Crucial Usability Issues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Jeffrey - REE-ERS, Washington, DC</dc:creator>
  <cp:lastModifiedBy>Wang, Lin - REE-ERS, Kansas City, MO</cp:lastModifiedBy>
  <cp:revision>148</cp:revision>
  <dcterms:created xsi:type="dcterms:W3CDTF">2021-10-08T18:41:09Z</dcterms:created>
  <dcterms:modified xsi:type="dcterms:W3CDTF">2021-10-27T02:40:49Z</dcterms:modified>
</cp:coreProperties>
</file>