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70" r:id="rId16"/>
    <p:sldId id="271" r:id="rId17"/>
    <p:sldId id="272" r:id="rId18"/>
    <p:sldId id="273" r:id="rId19"/>
    <p:sldId id="267" r:id="rId20"/>
    <p:sldId id="268" r:id="rId21"/>
    <p:sldId id="274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0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235F9E-7F22-46ED-A69C-0DF20990157C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A33367-C7DD-4070-8A8A-4A94FB71ED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859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39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2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1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0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0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7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55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69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34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12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73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ECC8-719A-498E-B101-491B6A35558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Select="1"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25" y="5796743"/>
            <a:ext cx="1810669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9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8" y="0"/>
            <a:ext cx="12188825" cy="42428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C06BA-D38A-4D84-A941-BE9CDAA3F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26" y="167627"/>
            <a:ext cx="9605948" cy="2318665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FFFFF"/>
                </a:solidFill>
              </a:rPr>
              <a:t>The Standard Application Process Portal Pilot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9258F-2F88-468E-9E71-A8AC8B7424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3053" y="2942340"/>
            <a:ext cx="8937522" cy="1406975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>
                <a:solidFill>
                  <a:srgbClr val="FFFFFF"/>
                </a:solidFill>
              </a:rPr>
              <a:t>Heather Madray, U.S. Census Bureau</a:t>
            </a:r>
          </a:p>
          <a:p>
            <a:r>
              <a:rPr lang="en-US" sz="7200" dirty="0">
                <a:solidFill>
                  <a:srgbClr val="FFFFFF"/>
                </a:solidFill>
              </a:rPr>
              <a:t>Center for Enterprise Dissemination</a:t>
            </a:r>
          </a:p>
          <a:p>
            <a:endParaRPr lang="en-US" sz="7200" dirty="0">
              <a:solidFill>
                <a:srgbClr val="FFFFFF"/>
              </a:solidFill>
            </a:endParaRPr>
          </a:p>
          <a:p>
            <a:r>
              <a:rPr lang="en-US" sz="5600" dirty="0">
                <a:solidFill>
                  <a:srgbClr val="FFFFFF"/>
                </a:solidFill>
              </a:rPr>
              <a:t>The views expressed in this presentation represent the author and are not necessarily the views of the Census Bureau.</a:t>
            </a:r>
          </a:p>
          <a:p>
            <a:endParaRPr lang="en-US" sz="600" dirty="0">
              <a:solidFill>
                <a:srgbClr val="FFFFFF"/>
              </a:solidFill>
            </a:endParaRPr>
          </a:p>
          <a:p>
            <a:endParaRPr lang="en-US" sz="600" dirty="0">
              <a:solidFill>
                <a:srgbClr val="FFFFFF"/>
              </a:solidFill>
            </a:endParaRPr>
          </a:p>
          <a:p>
            <a:endParaRPr lang="en-US" sz="600" dirty="0">
              <a:solidFill>
                <a:srgbClr val="FFFFFF"/>
              </a:solidFill>
            </a:endParaRPr>
          </a:p>
          <a:p>
            <a:endParaRPr lang="en-US" sz="600" dirty="0">
              <a:solidFill>
                <a:srgbClr val="FFFFFF"/>
              </a:solidFill>
            </a:endParaRPr>
          </a:p>
          <a:p>
            <a:endParaRPr lang="en-US" sz="600" dirty="0">
              <a:solidFill>
                <a:srgbClr val="FFFFFF"/>
              </a:solidFill>
            </a:endParaRPr>
          </a:p>
          <a:p>
            <a:r>
              <a:rPr lang="en-US" sz="600" dirty="0">
                <a:solidFill>
                  <a:srgbClr val="FFFFFF"/>
                </a:solidFill>
              </a:rPr>
              <a:t>This presentation represents the views of the presenter and does not represent the views of the U.S. Census Bureau.</a:t>
            </a:r>
          </a:p>
        </p:txBody>
      </p:sp>
      <p:pic>
        <p:nvPicPr>
          <p:cNvPr id="8" name="Graphic 7" descr="Check List">
            <a:extLst>
              <a:ext uri="{FF2B5EF4-FFF2-40B4-BE49-F238E27FC236}">
                <a16:creationId xmlns:a16="http://schemas.microsoft.com/office/drawing/2014/main" id="{3EBE5325-C017-40CE-858F-2BF35C60E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089" y="4805363"/>
            <a:ext cx="1179824" cy="117982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2EF76A-13F4-4F74-A2C7-7271A00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034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29D265-5B4E-4B43-951B-B0E88439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>
                <a:solidFill>
                  <a:srgbClr val="FFFFFF"/>
                </a:solidFill>
              </a:rPr>
              <a:t>The Preliminary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55A92-09D5-4CDB-8E46-AC14DFCDE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600"/>
              <a:t>The fields for the preliminary application included: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Name of primary researcher with institutional affiliation and contact information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Name of additional researchers with institutional affiliations and contact information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 requested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Description of the proposed research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Proposed duration of the research</a:t>
            </a:r>
          </a:p>
          <a:p>
            <a:pPr marL="800100" lvl="1" indent="-342900"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Requested FSRDC location(s) where the data would be accessed.</a:t>
            </a:r>
          </a:p>
          <a:p>
            <a:pPr lvl="1"/>
            <a:endParaRPr lang="en-US" sz="2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8475E-61A2-4FF5-86DB-A236B641C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06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Graphical user interface, application, website&#10;&#10;Description automatically generated">
            <a:extLst>
              <a:ext uri="{FF2B5EF4-FFF2-40B4-BE49-F238E27FC236}">
                <a16:creationId xmlns:a16="http://schemas.microsoft.com/office/drawing/2014/main" id="{B8E4F693-7A35-4255-A129-7F481A317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722" y="1286934"/>
            <a:ext cx="9604558" cy="4105949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4D4284-DA1D-4724-B2BB-2C01AC47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21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98F0D25-9F7C-4B40-9B30-29C4C3D3C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256" y="1286934"/>
            <a:ext cx="8379489" cy="4105949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BF2F4D-2082-4875-8D14-E8748F931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8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Graphical user interface, text, application, website&#10;&#10;Description automatically generated">
            <a:extLst>
              <a:ext uri="{FF2B5EF4-FFF2-40B4-BE49-F238E27FC236}">
                <a16:creationId xmlns:a16="http://schemas.microsoft.com/office/drawing/2014/main" id="{66050A38-54A9-4417-B100-BD8CD4A8EC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064" y="1286934"/>
            <a:ext cx="8465874" cy="4105949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B7483C-1402-476D-AC7C-CBE4D560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2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4" name="Picture 3" descr="Graphical user interface, text, application, Word&#10;&#10;Description automatically generated">
            <a:extLst>
              <a:ext uri="{FF2B5EF4-FFF2-40B4-BE49-F238E27FC236}">
                <a16:creationId xmlns:a16="http://schemas.microsoft.com/office/drawing/2014/main" id="{976BAD65-6354-4D68-8FFB-9661CBE54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481" y="1286934"/>
            <a:ext cx="8171040" cy="4105949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D8C5AD-7BB3-4D5C-A461-48E37CE7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72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6A8186D3-F132-49D4-BC37-E8B46E060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578" y="1310291"/>
            <a:ext cx="9664846" cy="405923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5D754-D8D2-4364-BD78-4A21826F6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213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ACDA7-ED7A-47FA-BC44-558A696C8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</a:rPr>
              <a:t>Key Successes of this Pilot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9C661-D907-4E60-8BFE-91B1F8366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Implementation of a fully functioning pilot portal with limited time and resources.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Successful development of a metadata inventory for multiple CIPSEA agencies.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Consensus among seven CIPSEA statistical agencies on requirements for the portal and the portal functionality.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Successful communication strategies with agency and FSRDC stakeholders as well as the University of Michigan’s ICPSR.  </a:t>
            </a: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Portal testing and demonstrations to stakeholders were accomplished despite differing technology platforms.</a:t>
            </a:r>
          </a:p>
          <a:p>
            <a:pPr marL="342900" indent="-342900"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ea typeface="Calibri" panose="020F0502020204030204" pitchFamily="34" charset="0"/>
              </a:rPr>
              <a:t>Groundwork was laid with multiple stakeholder groups for the full build-out of the portal. </a:t>
            </a:r>
            <a:endParaRPr lang="en-US" sz="2200" dirty="0"/>
          </a:p>
          <a:p>
            <a:pPr marL="0" marR="0" lvl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1DDF7-394F-4875-9B52-E4933D335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596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6388EF-0694-4396-8296-E1D6BC38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</a:rPr>
              <a:t>Recommendations for 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A3872-CECF-4C74-B81B-776E12E00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multi-pronged approach to statistical agency communication is needed to ensure agency senior leadership is informed and aligned with the goals of the project.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More status meetings between the Project Management Office and OMB to align vision.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standard application process requires clear policy guidelines and governance that balance legal requirements, stakeholder needs, and support of existing research programs.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More demonstrations and opportunities for users to test the system are needed to provide opportunities for stakeholder feedback.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Resources should be made available to fund not only the contractor to develop the tool itself but the full-time staff and other supporting contractors to support the entire effort.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Sufficient time should be allotted to ensure all viewpoints are heard and the final product meets the needs of customers.</a:t>
            </a: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Future metadata standards need to reflect the needs of users.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B872D-B580-4EBB-86F6-D21AA5F4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05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8" y="0"/>
            <a:ext cx="12188825" cy="42428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1EB26-6749-4497-A1CD-F24C85182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26" y="713195"/>
            <a:ext cx="9605948" cy="2318665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FFFFF"/>
                </a:solidFill>
              </a:rPr>
              <a:t>Questions?</a:t>
            </a:r>
            <a:br>
              <a:rPr lang="en-US" sz="5400" dirty="0">
                <a:solidFill>
                  <a:srgbClr val="FFFFFF"/>
                </a:solidFill>
              </a:rPr>
            </a:br>
            <a:endParaRPr lang="en-US" sz="54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6A308A-9CC3-4819-AACE-1A7AE4E9C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7240" y="3031860"/>
            <a:ext cx="8937522" cy="105937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Heather.Madray@census.gov</a:t>
            </a:r>
          </a:p>
        </p:txBody>
      </p:sp>
      <p:pic>
        <p:nvPicPr>
          <p:cNvPr id="8" name="Graphic 7" descr="Help">
            <a:extLst>
              <a:ext uri="{FF2B5EF4-FFF2-40B4-BE49-F238E27FC236}">
                <a16:creationId xmlns:a16="http://schemas.microsoft.com/office/drawing/2014/main" id="{251E6008-D596-42C7-A3A6-80D28A62C1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089" y="4805363"/>
            <a:ext cx="1179824" cy="117982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4E3589-1AED-4DF6-9FC3-8AD3EC63B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439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42F1D-E951-4F74-80A5-BAEE6724A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</a:rPr>
              <a:t>The Evidence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82BAE-35FB-4D18-814F-282075F2A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475"/>
            <a:ext cx="10515600" cy="3738562"/>
          </a:xfrm>
        </p:spPr>
        <p:txBody>
          <a:bodyPr>
            <a:normAutofit/>
          </a:bodyPr>
          <a:lstStyle/>
          <a:p>
            <a:r>
              <a:rPr lang="en-US" sz="2400" dirty="0"/>
              <a:t>Congress passed the 2018 Foundations for Evidence-Based Policy-Making Act in late 2018.  It was signed into law in January of 2019.</a:t>
            </a:r>
          </a:p>
          <a:p>
            <a:r>
              <a:rPr lang="en-US" sz="2400" dirty="0"/>
              <a:t>The Evidence Act seeks to provide a framework to support evidence-building activities, including policy and program evaluation.</a:t>
            </a:r>
          </a:p>
          <a:p>
            <a:r>
              <a:rPr lang="en-US" sz="2400" dirty="0"/>
              <a:t>The Act addresses:</a:t>
            </a:r>
          </a:p>
          <a:p>
            <a:pPr lvl="1"/>
            <a:r>
              <a:rPr lang="en-US" dirty="0">
                <a:ea typeface="Calibri" panose="020F0502020204030204" pitchFamily="34" charset="0"/>
              </a:rPr>
              <a:t>L</a:t>
            </a:r>
            <a:r>
              <a:rPr lang="en-US" dirty="0">
                <a:effectLst/>
                <a:ea typeface="Calibri" panose="020F0502020204030204" pitchFamily="34" charset="0"/>
              </a:rPr>
              <a:t>imitations on data access</a:t>
            </a:r>
          </a:p>
          <a:p>
            <a:pPr lvl="1"/>
            <a:r>
              <a:rPr lang="en-US" dirty="0">
                <a:ea typeface="Calibri" panose="020F0502020204030204" pitchFamily="34" charset="0"/>
              </a:rPr>
              <a:t>P</a:t>
            </a:r>
            <a:r>
              <a:rPr lang="en-US" dirty="0">
                <a:effectLst/>
                <a:ea typeface="Calibri" panose="020F0502020204030204" pitchFamily="34" charset="0"/>
              </a:rPr>
              <a:t>rivacy practices</a:t>
            </a:r>
          </a:p>
          <a:p>
            <a:pPr lvl="1"/>
            <a:r>
              <a:rPr lang="en-US" dirty="0">
                <a:ea typeface="Calibri" panose="020F0502020204030204" pitchFamily="34" charset="0"/>
              </a:rPr>
              <a:t>C</a:t>
            </a:r>
            <a:r>
              <a:rPr lang="en-US" dirty="0">
                <a:effectLst/>
                <a:ea typeface="Calibri" panose="020F0502020204030204" pitchFamily="34" charset="0"/>
              </a:rPr>
              <a:t>hallenges found by researchers and data users when seeking access to data for evidence-building statistical activities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28DE15-7CA8-42E2-BD6B-01FA7B2A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13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7D3AF9-5338-490D-9A62-36DA00CA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</a:rPr>
              <a:t>Why was the Evidence Act Passed?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3C25F-5C24-4B40-AEED-1BFDA8C23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600" dirty="0"/>
              <a:t>A bipartisan data-driven approach to public policy is influencing legislators.</a:t>
            </a:r>
          </a:p>
          <a:p>
            <a:r>
              <a:rPr lang="en-US" sz="2600" dirty="0"/>
              <a:t>With limited resources for funding evaluation inside Federal agencies, outside researchers are seen as being key partners evaluating Federal programs.</a:t>
            </a:r>
          </a:p>
          <a:p>
            <a:r>
              <a:rPr lang="en-US" sz="2600" dirty="0"/>
              <a:t>To provide easier data access to State and local governments to improve their own local programs and better use Federal grants and other funding.</a:t>
            </a:r>
          </a:p>
          <a:p>
            <a:r>
              <a:rPr lang="en-US" sz="2600" dirty="0"/>
              <a:t>A long-term effort towards outcome management and budgeting with improved evidence and analytics.</a:t>
            </a:r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F46AA-3A39-4DB9-A791-84E099987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66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2BD06A-1414-45A7-BCD4-C74DDCAE2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</a:rPr>
              <a:t>What does the Evidence Act Require?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49EE7-D8C2-4342-9923-16EED4376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4569"/>
            <a:ext cx="10515600" cy="3738562"/>
          </a:xfrm>
        </p:spPr>
        <p:txBody>
          <a:bodyPr>
            <a:normAutofit/>
          </a:bodyPr>
          <a:lstStyle/>
          <a:p>
            <a:r>
              <a:rPr lang="en-US" sz="2600" dirty="0"/>
              <a:t>Agency strategic plans to support evidence-building activities</a:t>
            </a:r>
          </a:p>
          <a:p>
            <a:r>
              <a:rPr lang="en-US" sz="2600" dirty="0"/>
              <a:t>Establishment of an evaluation officer to lead evidence-building activities</a:t>
            </a:r>
          </a:p>
          <a:p>
            <a:r>
              <a:rPr lang="en-US" sz="2600" dirty="0"/>
              <a:t>Making data open by default in formats that are readily accessible by the public</a:t>
            </a:r>
          </a:p>
          <a:p>
            <a:r>
              <a:rPr lang="en-US" sz="2600" dirty="0"/>
              <a:t>When data cannot be made public, streamlining the processes by which the public can request access to restricted use data</a:t>
            </a:r>
          </a:p>
          <a:p>
            <a:r>
              <a:rPr lang="en-US" sz="2600" dirty="0"/>
              <a:t>The Evidence Act covers all agencies that fall under the Confidential Information Protection and Statistical Efficiency Act of 2002 (CIPSEA)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41EF6-30F4-46AA-A880-FA21A9FA4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874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2E7897-5BA3-4E99-837C-58EF0D34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</a:rPr>
              <a:t>Section 3583 of the Evidence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E0A12-8479-4F81-85FE-980CD2513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3516"/>
            <a:ext cx="10515600" cy="3738562"/>
          </a:xfrm>
        </p:spPr>
        <p:txBody>
          <a:bodyPr>
            <a:normAutofit/>
          </a:bodyPr>
          <a:lstStyle/>
          <a:p>
            <a:r>
              <a:rPr lang="en-US" sz="2000" dirty="0"/>
              <a:t>Section 3583 calls for a Standard Application Process (SAP) that includes:</a:t>
            </a:r>
          </a:p>
          <a:p>
            <a:pPr marL="457200" lvl="1" indent="0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(1) </a:t>
            </a:r>
            <a:r>
              <a:rPr lang="en-US" sz="2000" b="1" i="0" dirty="0">
                <a:effectLst/>
                <a:latin typeface="Arial" panose="020B0604020202020204" pitchFamily="34" charset="0"/>
              </a:rPr>
              <a:t>Sufficient detail 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to ensure that each statistical agency or unit establishes an identical process.</a:t>
            </a:r>
          </a:p>
          <a:p>
            <a:pPr marL="457200" lvl="1" indent="0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(2) </a:t>
            </a:r>
            <a:r>
              <a:rPr lang="en-US" sz="2000" b="1" i="0" dirty="0">
                <a:effectLst/>
                <a:latin typeface="Arial" panose="020B0604020202020204" pitchFamily="34" charset="0"/>
              </a:rPr>
              <a:t>A common application form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marL="457200" lvl="1" indent="0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(3) </a:t>
            </a:r>
            <a:r>
              <a:rPr lang="en-US" sz="2000" b="1" i="0" dirty="0">
                <a:effectLst/>
                <a:latin typeface="Arial" panose="020B0604020202020204" pitchFamily="34" charset="0"/>
              </a:rPr>
              <a:t>Criteria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 for statistical agencies and units to determine whether to grant an applicant access to a data asset.</a:t>
            </a:r>
          </a:p>
          <a:p>
            <a:pPr marL="457200" lvl="1" indent="0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(4) </a:t>
            </a:r>
            <a:r>
              <a:rPr lang="en-US" sz="2000" b="1" i="0" dirty="0">
                <a:effectLst/>
                <a:latin typeface="Arial" panose="020B0604020202020204" pitchFamily="34" charset="0"/>
              </a:rPr>
              <a:t>Timeframes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 for prompt determinations by each statistical agency or unit.</a:t>
            </a:r>
          </a:p>
          <a:p>
            <a:pPr marL="457200" lvl="1" indent="0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(</a:t>
            </a:r>
            <a:r>
              <a:rPr lang="en-US" sz="2000" b="1" i="0" dirty="0">
                <a:effectLst/>
                <a:latin typeface="Arial" panose="020B0604020202020204" pitchFamily="34" charset="0"/>
              </a:rPr>
              <a:t>5) An appeals process 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for adverse decisions and noncompliance with the process established under this subsection.</a:t>
            </a:r>
          </a:p>
          <a:p>
            <a:pPr marL="457200" lvl="1" indent="0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(6) </a:t>
            </a:r>
            <a:r>
              <a:rPr lang="en-US" sz="2000" b="1" i="0" dirty="0">
                <a:effectLst/>
                <a:latin typeface="Arial" panose="020B0604020202020204" pitchFamily="34" charset="0"/>
              </a:rPr>
              <a:t>Standards for transparency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, including requirements to make application  information public</a:t>
            </a: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B580B-CFEC-4793-9DF9-F755F9A36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150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7ABB9F-0051-4313-B9B1-04A58B76C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</a:rPr>
              <a:t>The SAP Pilot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C6CE1-63A8-4998-ABBF-1A5ED96E4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475"/>
            <a:ext cx="10515600" cy="3738562"/>
          </a:xfrm>
        </p:spPr>
        <p:txBody>
          <a:bodyPr>
            <a:normAutofit/>
          </a:bodyPr>
          <a:lstStyle/>
          <a:p>
            <a:r>
              <a:rPr lang="en-US" sz="2200" dirty="0">
                <a:effectLst/>
                <a:ea typeface="Calibri" panose="020F0502020204030204" pitchFamily="34" charset="0"/>
              </a:rPr>
              <a:t>In 2019, OMB charged the Census Bureau with contracting for a service to provide a pilot portal that could serve as a proof of concept for a full application process and portal.  </a:t>
            </a:r>
          </a:p>
          <a:p>
            <a:r>
              <a:rPr lang="en-US" sz="2200" dirty="0">
                <a:ea typeface="Calibri" panose="020F0502020204030204" pitchFamily="34" charset="0"/>
              </a:rPr>
              <a:t>This initial application was not intended as a full implementation of Section 3583 – only a preliminary application with a limited number of agencies.</a:t>
            </a:r>
          </a:p>
          <a:p>
            <a:r>
              <a:rPr lang="en-US" sz="2200" dirty="0">
                <a:effectLst/>
                <a:ea typeface="Calibri" panose="020F0502020204030204" pitchFamily="34" charset="0"/>
              </a:rPr>
              <a:t>The Census Bureau awarded the contract to the University of Michigan, ICPSR in September of 2019.</a:t>
            </a:r>
          </a:p>
          <a:p>
            <a:r>
              <a:rPr lang="en-US" sz="2200" dirty="0">
                <a:ea typeface="Calibri" panose="020F0502020204030204" pitchFamily="34" charset="0"/>
              </a:rPr>
              <a:t>During a ten-week period,</a:t>
            </a:r>
            <a:r>
              <a:rPr lang="en-US" sz="2200" dirty="0">
                <a:effectLst/>
                <a:ea typeface="Calibri" panose="020F0502020204030204" pitchFamily="34" charset="0"/>
              </a:rPr>
              <a:t> requirements were gathered and a pilot portal was developed.</a:t>
            </a:r>
          </a:p>
          <a:p>
            <a:r>
              <a:rPr lang="en-US" sz="2200" dirty="0">
                <a:ea typeface="Calibri" panose="020F0502020204030204" pitchFamily="34" charset="0"/>
              </a:rPr>
              <a:t>This pilot portal, </a:t>
            </a:r>
            <a:r>
              <a:rPr lang="en-US" sz="2200" dirty="0" err="1">
                <a:ea typeface="Calibri" panose="020F0502020204030204" pitchFamily="34" charset="0"/>
              </a:rPr>
              <a:t>ResearchDataGov</a:t>
            </a:r>
            <a:r>
              <a:rPr lang="en-US" sz="2200" dirty="0">
                <a:ea typeface="Calibri" panose="020F0502020204030204" pitchFamily="34" charset="0"/>
              </a:rPr>
              <a:t>, was</a:t>
            </a:r>
            <a:r>
              <a:rPr lang="en-US" sz="2200" dirty="0">
                <a:effectLst/>
                <a:ea typeface="Calibri" panose="020F0502020204030204" pitchFamily="34" charset="0"/>
              </a:rPr>
              <a:t> implemented in December of 2019. 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4936A-C88F-49A9-B10C-F60F19170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8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1D69BE-FD99-408F-99A8-1CB7EFDF9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>
                <a:solidFill>
                  <a:srgbClr val="FFFFFF"/>
                </a:solidFill>
              </a:rPr>
              <a:t>The Agencies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6F27B-BC43-4AF8-843E-C8F1E0893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200">
                <a:effectLst/>
                <a:ea typeface="Calibri" panose="020F0502020204030204" pitchFamily="34" charset="0"/>
              </a:rPr>
              <a:t>Participating agencies in this pilot effort included partner agencies in the Federal Statistical Research Data Center (FSRDC) network.</a:t>
            </a:r>
          </a:p>
          <a:p>
            <a:r>
              <a:rPr lang="en-US" sz="2200"/>
              <a:t>These agencies included: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Bureau of Economic Analysis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Bureau of Justice Statistics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Bureau of Labor Statistics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U.S. Census Bureau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Internal Revenue Service, Statistics of Income Division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National Center for Health Statistics</a:t>
            </a:r>
          </a:p>
          <a:p>
            <a:pPr marL="800100" lvl="1" indent="-342900"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National Science Foundation, National Center for Science and Engineering Statistics.</a:t>
            </a:r>
          </a:p>
          <a:p>
            <a:pPr lvl="1"/>
            <a:endParaRPr lang="en-US" sz="2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16726-A6B6-4347-AF44-0CC48646C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36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80600A-5F17-430D-8773-8DBA3F751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>
                <a:solidFill>
                  <a:srgbClr val="FFFFFF"/>
                </a:solidFill>
              </a:rPr>
              <a:t>Why the FSRDC Agencies?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5638-0B4B-4C3D-95B8-D9FDEBB12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475"/>
            <a:ext cx="10515600" cy="3738562"/>
          </a:xfrm>
        </p:spPr>
        <p:txBody>
          <a:bodyPr>
            <a:normAutofit/>
          </a:bodyPr>
          <a:lstStyle/>
          <a:p>
            <a:r>
              <a:rPr lang="en-US" sz="2000" dirty="0">
                <a:effectLst/>
                <a:ea typeface="Calibri" panose="020F0502020204030204" pitchFamily="34" charset="0"/>
              </a:rPr>
              <a:t>The Federal Statistical Research Data Center (FSRDC) network provided a unique stage to pilot this effort.  The first FSRDC was established in 1994 and has since grown to become a network of physical locations where researchers can access legally restricted data in a secure environment on approved projects.</a:t>
            </a:r>
          </a:p>
          <a:p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early 2018, prior to the passage of the Evidence Act, the FSRDC Technical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orking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roup identified the need for a single application and review process to streamline the application process and better facilitate projects that used more than one agency’s data. </a:t>
            </a:r>
          </a:p>
          <a:p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team began work on this single application and process for the FSRDC agencies in spring of 2018 under the direction of the FSRDC Executive Committee.  </a:t>
            </a:r>
          </a:p>
          <a:p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 a result of this preliminary work, the FSRDCs became the logical platform for the development of the pilot portal with the FSRDC Technical Working Group serving as the implementation team.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E5D8F-06FD-4FD8-A5C1-FAC63E18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64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6A10E0-CFBF-47CB-AC00-5A00B280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>
                <a:solidFill>
                  <a:srgbClr val="FFFFFF"/>
                </a:solidFill>
              </a:rPr>
              <a:t>The Portal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EF36D-A292-40E3-8E1A-2B1C3575A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600"/>
              <a:t>Portal Functionality included:</a:t>
            </a:r>
          </a:p>
          <a:p>
            <a:pPr lvl="1"/>
            <a:r>
              <a:rPr lang="en-US" sz="2600"/>
              <a:t>Dataset metadata inventories for each participating agency</a:t>
            </a:r>
          </a:p>
          <a:p>
            <a:pPr lvl="1"/>
            <a:r>
              <a:rPr lang="en-US" sz="2600"/>
              <a:t>A preliminary application for data users to complete</a:t>
            </a:r>
          </a:p>
          <a:p>
            <a:pPr lvl="1"/>
            <a:r>
              <a:rPr lang="en-US" sz="2600"/>
              <a:t>Routing of the application to the appropriate agency</a:t>
            </a:r>
          </a:p>
          <a:p>
            <a:pPr lvl="1"/>
            <a:r>
              <a:rPr lang="en-US" sz="2600"/>
              <a:t>Ability for each agency to review the application and download</a:t>
            </a:r>
          </a:p>
          <a:p>
            <a:pPr lvl="1"/>
            <a:r>
              <a:rPr lang="en-US" sz="2600"/>
              <a:t>Ability for each agency to record a final disposition for the application in the system</a:t>
            </a:r>
          </a:p>
          <a:p>
            <a:pPr lvl="1"/>
            <a:r>
              <a:rPr lang="en-US" sz="2600"/>
              <a:t>Basic metrics available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4C2DB2-A114-42AA-B7DB-3FF7B378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C63ECC8-719A-498E-B101-491B6A35558E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5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B23354E-5BB8-4862-BEE7-BC3FEB8D11B1}" vid="{3298F120-FA11-4377-A61F-DEF45B0F9C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C316DE1604D74BBEEC6DCFD37AAD16" ma:contentTypeVersion="4" ma:contentTypeDescription="Create a new document." ma:contentTypeScope="" ma:versionID="906eac4e7efd418e6a4e0ba48d9817bd">
  <xsd:schema xmlns:xsd="http://www.w3.org/2001/XMLSchema" xmlns:xs="http://www.w3.org/2001/XMLSchema" xmlns:p="http://schemas.microsoft.com/office/2006/metadata/properties" xmlns:ns1="http://schemas.microsoft.com/sharepoint/v3" xmlns:ns2="b6330142-0c42-4f86-9235-3087764f206f" targetNamespace="http://schemas.microsoft.com/office/2006/metadata/properties" ma:root="true" ma:fieldsID="e85c9ebc7b85f0c62fd5cadcf734a330" ns1:_="" ns2:_="">
    <xsd:import namespace="http://schemas.microsoft.com/sharepoint/v3"/>
    <xsd:import namespace="b6330142-0c42-4f86-9235-3087764f206f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8" nillable="true" ma:displayName="Description" ma:internalName="Description0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330142-0c42-4f86-9235-3087764f2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outingRul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AABB135-AD88-424B-A70F-93719B4573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A54393-2D5A-40FF-A9DE-5BADFFE33B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6330142-0c42-4f86-9235-3087764f20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9D7FDE-784D-4DEC-B49C-6F84CF51374D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f42af4b1-c551-450a-9f89-76df0847d194"/>
    <ds:schemaRef ds:uri="http://schemas.microsoft.com/office/2006/metadata/properties"/>
    <ds:schemaRef ds:uri="http://schemas.openxmlformats.org/package/2006/metadata/core-properties"/>
    <ds:schemaRef ds:uri="caecc2cd-c125-47bb-b7d8-61f5602bf9df"/>
    <ds:schemaRef ds:uri="http://purl.org/dc/dcmitype/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2-2021</Template>
  <TotalTime>867</TotalTime>
  <Words>1127</Words>
  <Application>Microsoft Office PowerPoint</Application>
  <PresentationFormat>Widescreen</PresentationFormat>
  <Paragraphs>110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Office Theme</vt:lpstr>
      <vt:lpstr>The Standard Application Process Portal Pilot</vt:lpstr>
      <vt:lpstr>The Evidence Act</vt:lpstr>
      <vt:lpstr>Why was the Evidence Act Passed?</vt:lpstr>
      <vt:lpstr>What does the Evidence Act Require?</vt:lpstr>
      <vt:lpstr>Section 3583 of the Evidence Act</vt:lpstr>
      <vt:lpstr>The SAP Pilot</vt:lpstr>
      <vt:lpstr>The Agencies</vt:lpstr>
      <vt:lpstr>Why the FSRDC Agencies?</vt:lpstr>
      <vt:lpstr>The Portal</vt:lpstr>
      <vt:lpstr>The Preliminary Application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Successes of this Pilot</vt:lpstr>
      <vt:lpstr>Recommendations for the Future</vt:lpstr>
      <vt:lpstr>Questions? </vt:lpstr>
    </vt:vector>
  </TitlesOfParts>
  <Company>Bureau of the Census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Madray (CENSUS/CED FED)</dc:creator>
  <cp:lastModifiedBy>Heather Madray (CENSUS/CED FED)</cp:lastModifiedBy>
  <cp:revision>14</cp:revision>
  <dcterms:created xsi:type="dcterms:W3CDTF">2021-09-15T11:59:30Z</dcterms:created>
  <dcterms:modified xsi:type="dcterms:W3CDTF">2021-10-25T16:53:00Z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0x01010031C316DE1604D74BBEEC6DCFD37AAD16</vt:lpwstr>
  </property>
</Properties>
</file>