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4.xml" ContentType="application/vnd.openxmlformats-officedocument.theme+xml"/>
  <Override PartName="/ppt/slideLayouts/slideLayout39.xml" ContentType="application/vnd.openxmlformats-officedocument.presentationml.slideLayout+xml"/>
  <Override PartName="/ppt/theme/theme15.xml" ContentType="application/vnd.openxmlformats-officedocument.theme+xml"/>
  <Override PartName="/ppt/slideLayouts/slideLayout40.xml" ContentType="application/vnd.openxmlformats-officedocument.presentationml.slideLayout+xml"/>
  <Override PartName="/ppt/theme/theme1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8.xml" ContentType="application/vnd.openxmlformats-officedocument.theme+xml"/>
  <Override PartName="/ppt/slideLayouts/slideLayout4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70" r:id="rId6"/>
    <p:sldMasterId id="2147483658" r:id="rId7"/>
    <p:sldMasterId id="2147483672" r:id="rId8"/>
    <p:sldMasterId id="2147483664" r:id="rId9"/>
    <p:sldMasterId id="2147483674" r:id="rId10"/>
    <p:sldMasterId id="2147483676" r:id="rId11"/>
    <p:sldMasterId id="2147483698" r:id="rId12"/>
    <p:sldMasterId id="2147483700" r:id="rId13"/>
    <p:sldMasterId id="2147483708" r:id="rId14"/>
    <p:sldMasterId id="2147483712" r:id="rId15"/>
    <p:sldMasterId id="2147483716" r:id="rId16"/>
    <p:sldMasterId id="2147483719" r:id="rId17"/>
    <p:sldMasterId id="2147483723" r:id="rId18"/>
    <p:sldMasterId id="2147483738" r:id="rId19"/>
    <p:sldMasterId id="2147483741" r:id="rId20"/>
    <p:sldMasterId id="2147483746" r:id="rId21"/>
    <p:sldMasterId id="2147483758" r:id="rId22"/>
  </p:sldMasterIdLst>
  <p:notesMasterIdLst>
    <p:notesMasterId r:id="rId40"/>
  </p:notesMasterIdLst>
  <p:handoutMasterIdLst>
    <p:handoutMasterId r:id="rId41"/>
  </p:handoutMasterIdLst>
  <p:sldIdLst>
    <p:sldId id="298" r:id="rId23"/>
    <p:sldId id="1411" r:id="rId24"/>
    <p:sldId id="1412" r:id="rId25"/>
    <p:sldId id="1413" r:id="rId26"/>
    <p:sldId id="1414" r:id="rId27"/>
    <p:sldId id="1406" r:id="rId28"/>
    <p:sldId id="1386" r:id="rId29"/>
    <p:sldId id="1388" r:id="rId30"/>
    <p:sldId id="1401" r:id="rId31"/>
    <p:sldId id="1402" r:id="rId32"/>
    <p:sldId id="1403" r:id="rId33"/>
    <p:sldId id="1404" r:id="rId34"/>
    <p:sldId id="1405" r:id="rId35"/>
    <p:sldId id="1407" r:id="rId36"/>
    <p:sldId id="1409" r:id="rId37"/>
    <p:sldId id="1410" r:id="rId38"/>
    <p:sldId id="1390" r:id="rId39"/>
  </p:sldIdLst>
  <p:sldSz cx="12192000" cy="6858000"/>
  <p:notesSz cx="109537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rston, Joel (jt9sz)" initials="TJ(" lastIdx="4" clrIdx="0">
    <p:extLst>
      <p:ext uri="{19B8F6BF-5375-455C-9EA6-DF929625EA0E}">
        <p15:presenceInfo xmlns:p15="http://schemas.microsoft.com/office/powerpoint/2012/main" userId="Thurston, Joel (jt9s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06C"/>
    <a:srgbClr val="012F6C"/>
    <a:srgbClr val="0070C0"/>
    <a:srgbClr val="002E6C"/>
    <a:srgbClr val="E46C0A"/>
    <a:srgbClr val="FFCC99"/>
    <a:srgbClr val="FBE5D6"/>
    <a:srgbClr val="F19865"/>
    <a:srgbClr val="FFAF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EC0C79-698A-4608-979A-7E80BE9FF9FD}" v="45" dt="2021-10-27T10:36:33.85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93"/>
    <p:restoredTop sz="89116" autoAdjust="0"/>
  </p:normalViewPr>
  <p:slideViewPr>
    <p:cSldViewPr snapToGrid="0">
      <p:cViewPr varScale="1">
        <p:scale>
          <a:sx n="113" d="100"/>
          <a:sy n="113" d="100"/>
        </p:scale>
        <p:origin x="1680" y="23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S Shipp" userId="867DEVW6SVPd7kfX6ucMyeK0jEwVXDUgRyPS4vKek58=" providerId="None" clId="Web-{EEEC0C79-698A-4608-979A-7E80BE9FF9FD}"/>
    <pc:docChg chg="modSld">
      <pc:chgData name="Stephanie S Shipp" userId="867DEVW6SVPd7kfX6ucMyeK0jEwVXDUgRyPS4vKek58=" providerId="None" clId="Web-{EEEC0C79-698A-4608-979A-7E80BE9FF9FD}" dt="2021-10-27T10:36:33.855" v="41" actId="20577"/>
      <pc:docMkLst>
        <pc:docMk/>
      </pc:docMkLst>
      <pc:sldChg chg="modSp">
        <pc:chgData name="Stephanie S Shipp" userId="867DEVW6SVPd7kfX6ucMyeK0jEwVXDUgRyPS4vKek58=" providerId="None" clId="Web-{EEEC0C79-698A-4608-979A-7E80BE9FF9FD}" dt="2021-10-27T10:36:33.855" v="41" actId="20577"/>
        <pc:sldMkLst>
          <pc:docMk/>
          <pc:sldMk cId="3525203291" sldId="1390"/>
        </pc:sldMkLst>
        <pc:spChg chg="mod">
          <ac:chgData name="Stephanie S Shipp" userId="867DEVW6SVPd7kfX6ucMyeK0jEwVXDUgRyPS4vKek58=" providerId="None" clId="Web-{EEEC0C79-698A-4608-979A-7E80BE9FF9FD}" dt="2021-10-27T10:36:33.855" v="41" actId="20577"/>
          <ac:spMkLst>
            <pc:docMk/>
            <pc:sldMk cId="3525203291" sldId="1390"/>
            <ac:spMk id="5" creationId="{CDD5A7C4-B3CE-1B47-9013-2B89FCFD1BD4}"/>
          </ac:spMkLst>
        </pc:spChg>
      </pc:sldChg>
      <pc:sldChg chg="modSp">
        <pc:chgData name="Stephanie S Shipp" userId="867DEVW6SVPd7kfX6ucMyeK0jEwVXDUgRyPS4vKek58=" providerId="None" clId="Web-{EEEC0C79-698A-4608-979A-7E80BE9FF9FD}" dt="2021-10-27T10:35:53.073" v="35" actId="14100"/>
        <pc:sldMkLst>
          <pc:docMk/>
          <pc:sldMk cId="4032147998" sldId="1406"/>
        </pc:sldMkLst>
        <pc:spChg chg="mod">
          <ac:chgData name="Stephanie S Shipp" userId="867DEVW6SVPd7kfX6ucMyeK0jEwVXDUgRyPS4vKek58=" providerId="None" clId="Web-{EEEC0C79-698A-4608-979A-7E80BE9FF9FD}" dt="2021-10-27T10:35:53.073" v="35" actId="14100"/>
          <ac:spMkLst>
            <pc:docMk/>
            <pc:sldMk cId="4032147998" sldId="1406"/>
            <ac:spMk id="15" creationId="{4AEE879A-C01D-0F42-8664-C777C4216DE8}"/>
          </ac:spMkLst>
        </pc:spChg>
      </pc:sldChg>
      <pc:sldChg chg="addSp delSp">
        <pc:chgData name="Stephanie S Shipp" userId="867DEVW6SVPd7kfX6ucMyeK0jEwVXDUgRyPS4vKek58=" providerId="None" clId="Web-{EEEC0C79-698A-4608-979A-7E80BE9FF9FD}" dt="2021-10-27T10:36:12.105" v="37"/>
        <pc:sldMkLst>
          <pc:docMk/>
          <pc:sldMk cId="3323805004" sldId="1407"/>
        </pc:sldMkLst>
        <pc:spChg chg="add">
          <ac:chgData name="Stephanie S Shipp" userId="867DEVW6SVPd7kfX6ucMyeK0jEwVXDUgRyPS4vKek58=" providerId="None" clId="Web-{EEEC0C79-698A-4608-979A-7E80BE9FF9FD}" dt="2021-10-27T10:36:12.105" v="37"/>
          <ac:spMkLst>
            <pc:docMk/>
            <pc:sldMk cId="3323805004" sldId="1407"/>
            <ac:spMk id="3" creationId="{63A55DAA-5672-488F-A5FB-9BCB64FBF40E}"/>
          </ac:spMkLst>
        </pc:spChg>
        <pc:spChg chg="del">
          <ac:chgData name="Stephanie S Shipp" userId="867DEVW6SVPd7kfX6ucMyeK0jEwVXDUgRyPS4vKek58=" providerId="None" clId="Web-{EEEC0C79-698A-4608-979A-7E80BE9FF9FD}" dt="2021-10-27T10:36:11.042" v="36"/>
          <ac:spMkLst>
            <pc:docMk/>
            <pc:sldMk cId="3323805004" sldId="1407"/>
            <ac:spMk id="14" creationId="{9B26B0FE-31AF-A14E-9C1C-1605A324B905}"/>
          </ac:spMkLst>
        </pc:spChg>
      </pc:sldChg>
      <pc:sldChg chg="addSp delSp">
        <pc:chgData name="Stephanie S Shipp" userId="867DEVW6SVPd7kfX6ucMyeK0jEwVXDUgRyPS4vKek58=" providerId="None" clId="Web-{EEEC0C79-698A-4608-979A-7E80BE9FF9FD}" dt="2021-10-27T10:36:18.902" v="39"/>
        <pc:sldMkLst>
          <pc:docMk/>
          <pc:sldMk cId="2638276422" sldId="1410"/>
        </pc:sldMkLst>
        <pc:spChg chg="del">
          <ac:chgData name="Stephanie S Shipp" userId="867DEVW6SVPd7kfX6ucMyeK0jEwVXDUgRyPS4vKek58=" providerId="None" clId="Web-{EEEC0C79-698A-4608-979A-7E80BE9FF9FD}" dt="2021-10-27T10:36:17.839" v="38"/>
          <ac:spMkLst>
            <pc:docMk/>
            <pc:sldMk cId="2638276422" sldId="1410"/>
            <ac:spMk id="3" creationId="{E2464C30-A5C5-B146-A7DC-A8DDB586FD27}"/>
          </ac:spMkLst>
        </pc:spChg>
        <pc:spChg chg="add">
          <ac:chgData name="Stephanie S Shipp" userId="867DEVW6SVPd7kfX6ucMyeK0jEwVXDUgRyPS4vKek58=" providerId="None" clId="Web-{EEEC0C79-698A-4608-979A-7E80BE9FF9FD}" dt="2021-10-27T10:36:18.902" v="39"/>
          <ac:spMkLst>
            <pc:docMk/>
            <pc:sldMk cId="2638276422" sldId="1410"/>
            <ac:spMk id="4" creationId="{E4473986-B2FD-4A8D-BE53-A8846182F6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74663" cy="28624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620459" y="0"/>
            <a:ext cx="474663" cy="2862470"/>
          </a:xfrm>
          <a:prstGeom prst="rect">
            <a:avLst/>
          </a:prstGeom>
        </p:spPr>
        <p:txBody>
          <a:bodyPr vert="horz" lIns="91440" tIns="45720" rIns="91440" bIns="45720" rtlCol="0"/>
          <a:lstStyle>
            <a:lvl1pPr algn="r">
              <a:defRPr sz="1200"/>
            </a:lvl1pPr>
          </a:lstStyle>
          <a:p>
            <a:fld id="{759ADF0D-4E3C-824B-B4C4-0F0207B029C3}" type="datetimeFigureOut">
              <a:rPr lang="en-US" smtClean="0"/>
              <a:t>10/27/21</a:t>
            </a:fld>
            <a:endParaRPr lang="en-US"/>
          </a:p>
        </p:txBody>
      </p:sp>
      <p:sp>
        <p:nvSpPr>
          <p:cNvPr id="4" name="Footer Placeholder 3"/>
          <p:cNvSpPr>
            <a:spLocks noGrp="1"/>
          </p:cNvSpPr>
          <p:nvPr>
            <p:ph type="ftr" sz="quarter" idx="2"/>
          </p:nvPr>
        </p:nvSpPr>
        <p:spPr>
          <a:xfrm>
            <a:off x="0" y="54376986"/>
            <a:ext cx="474663" cy="28624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620459" y="54376986"/>
            <a:ext cx="474663" cy="2862470"/>
          </a:xfrm>
          <a:prstGeom prst="rect">
            <a:avLst/>
          </a:prstGeom>
        </p:spPr>
        <p:txBody>
          <a:bodyPr vert="horz" lIns="91440" tIns="45720" rIns="91440" bIns="45720" rtlCol="0" anchor="b"/>
          <a:lstStyle>
            <a:lvl1pPr algn="r">
              <a:defRPr sz="1200"/>
            </a:lvl1pPr>
          </a:lstStyle>
          <a:p>
            <a:fld id="{0E0CBC41-3838-4B45-8A94-E5723491687E}" type="slidenum">
              <a:rPr lang="en-US" smtClean="0"/>
              <a:t>‹#›</a:t>
            </a:fld>
            <a:endParaRPr lang="en-US"/>
          </a:p>
        </p:txBody>
      </p:sp>
    </p:spTree>
    <p:extLst>
      <p:ext uri="{BB962C8B-B14F-4D97-AF65-F5344CB8AC3E}">
        <p14:creationId xmlns:p14="http://schemas.microsoft.com/office/powerpoint/2010/main" val="1535638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74663" cy="28624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20459" y="0"/>
            <a:ext cx="474663" cy="2862470"/>
          </a:xfrm>
          <a:prstGeom prst="rect">
            <a:avLst/>
          </a:prstGeom>
        </p:spPr>
        <p:txBody>
          <a:bodyPr vert="horz" lIns="91440" tIns="45720" rIns="91440" bIns="45720" rtlCol="0"/>
          <a:lstStyle>
            <a:lvl1pPr algn="r">
              <a:defRPr sz="1200"/>
            </a:lvl1pPr>
          </a:lstStyle>
          <a:p>
            <a:fld id="{08C7A0F2-2E8A-2448-9FE7-271D4943A144}" type="datetimeFigureOut">
              <a:rPr lang="en-US" smtClean="0"/>
              <a:t>10/27/21</a:t>
            </a:fld>
            <a:endParaRPr lang="en-US"/>
          </a:p>
        </p:txBody>
      </p:sp>
      <p:sp>
        <p:nvSpPr>
          <p:cNvPr id="4" name="Slide Image Placeholder 3"/>
          <p:cNvSpPr>
            <a:spLocks noGrp="1" noRot="1" noChangeAspect="1"/>
          </p:cNvSpPr>
          <p:nvPr>
            <p:ph type="sldImg" idx="2"/>
          </p:nvPr>
        </p:nvSpPr>
        <p:spPr>
          <a:xfrm>
            <a:off x="-18534063" y="4294188"/>
            <a:ext cx="38163501" cy="214677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9538" y="27193461"/>
            <a:ext cx="876300" cy="2576222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4376986"/>
            <a:ext cx="474663" cy="28624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20459" y="54376986"/>
            <a:ext cx="474663" cy="2862470"/>
          </a:xfrm>
          <a:prstGeom prst="rect">
            <a:avLst/>
          </a:prstGeom>
        </p:spPr>
        <p:txBody>
          <a:bodyPr vert="horz" lIns="91440" tIns="45720" rIns="91440" bIns="45720" rtlCol="0" anchor="b"/>
          <a:lstStyle>
            <a:lvl1pPr algn="r">
              <a:defRPr sz="1200"/>
            </a:lvl1pPr>
          </a:lstStyle>
          <a:p>
            <a:fld id="{5B8E8C4F-731C-F24D-9A9E-B4D5C84CE44D}" type="slidenum">
              <a:rPr lang="en-US" smtClean="0"/>
              <a:t>‹#›</a:t>
            </a:fld>
            <a:endParaRPr lang="en-US"/>
          </a:p>
        </p:txBody>
      </p:sp>
    </p:spTree>
    <p:extLst>
      <p:ext uri="{BB962C8B-B14F-4D97-AF65-F5344CB8AC3E}">
        <p14:creationId xmlns:p14="http://schemas.microsoft.com/office/powerpoint/2010/main" val="12151978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28663"/>
            <a:ext cx="6096000" cy="3429000"/>
          </a:xfrm>
        </p:spPr>
      </p:sp>
      <p:sp>
        <p:nvSpPr>
          <p:cNvPr id="3" name="Notes Placeholder 2"/>
          <p:cNvSpPr>
            <a:spLocks noGrp="1"/>
          </p:cNvSpPr>
          <p:nvPr>
            <p:ph type="body" idx="1"/>
          </p:nvPr>
        </p:nvSpPr>
        <p:spPr>
          <a:xfrm>
            <a:off x="236692" y="4226501"/>
            <a:ext cx="6384615" cy="4687312"/>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29E2E7-B49B-654D-8C2C-2E24C7E5D9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63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dirty="0"/>
              <a:t>* $1.8 billion in funding in FY 2018 – 2020 for rural broadband through new </a:t>
            </a:r>
            <a:r>
              <a:rPr lang="en-US" dirty="0" err="1"/>
              <a:t>ReConnect</a:t>
            </a:r>
            <a:r>
              <a:rPr lang="en-US" dirty="0"/>
              <a:t> Program. Several other USDA and FCC programs also promote broadband</a:t>
            </a:r>
          </a:p>
          <a:p>
            <a:pPr lvl="1" algn="l"/>
            <a:endParaRPr lang="en-US" dirty="0"/>
          </a:p>
          <a:p>
            <a:pPr lvl="1" algn="l"/>
            <a:r>
              <a:rPr lang="en-US" dirty="0"/>
              <a:t>* </a:t>
            </a:r>
            <a:r>
              <a:rPr lang="en-US" dirty="0" err="1"/>
              <a:t>Kandilov</a:t>
            </a:r>
            <a:r>
              <a:rPr lang="en-US" dirty="0"/>
              <a:t> and coauthors investigated impacts of the Farm Bill Broadband Loan (FBBL) program on various economic outcomes prior to 2010 in several papers (</a:t>
            </a:r>
            <a:r>
              <a:rPr lang="en-US" dirty="0" err="1"/>
              <a:t>Kandilov</a:t>
            </a:r>
            <a:r>
              <a:rPr lang="en-US" dirty="0"/>
              <a:t> and </a:t>
            </a:r>
            <a:r>
              <a:rPr lang="en-US" dirty="0" err="1"/>
              <a:t>Renkow</a:t>
            </a:r>
            <a:r>
              <a:rPr lang="en-US" dirty="0"/>
              <a:t> 2010; </a:t>
            </a:r>
            <a:r>
              <a:rPr lang="en-US" dirty="0" err="1"/>
              <a:t>Kandilov</a:t>
            </a:r>
            <a:r>
              <a:rPr lang="en-US" dirty="0"/>
              <a:t> et al. 2017; </a:t>
            </a:r>
            <a:r>
              <a:rPr lang="en-US" dirty="0" err="1"/>
              <a:t>Kandilov</a:t>
            </a:r>
            <a:r>
              <a:rPr lang="en-US" dirty="0"/>
              <a:t> and </a:t>
            </a:r>
            <a:r>
              <a:rPr lang="en-US" dirty="0" err="1"/>
              <a:t>Renkow</a:t>
            </a:r>
            <a:r>
              <a:rPr lang="en-US" dirty="0"/>
              <a:t> 2020). </a:t>
            </a:r>
            <a:r>
              <a:rPr lang="en-US" dirty="0" err="1"/>
              <a:t>Kandilov</a:t>
            </a:r>
            <a:r>
              <a:rPr lang="en-US" dirty="0"/>
              <a:t> &amp; </a:t>
            </a:r>
            <a:r>
              <a:rPr lang="en-US" dirty="0" err="1"/>
              <a:t>Renkow</a:t>
            </a:r>
            <a:r>
              <a:rPr lang="en-US" dirty="0"/>
              <a:t> (2020) also examined impacts of the Community Connect Grant program prior to 2010.</a:t>
            </a:r>
          </a:p>
          <a:p>
            <a:pPr lvl="1" algn="l"/>
            <a:endParaRPr lang="en-US" dirty="0"/>
          </a:p>
          <a:p>
            <a:pPr lvl="1" algn="l"/>
            <a:r>
              <a:rPr lang="en-US" dirty="0"/>
              <a:t>* </a:t>
            </a:r>
            <a:r>
              <a:rPr lang="en-US" dirty="0" err="1"/>
              <a:t>Dinterman</a:t>
            </a:r>
            <a:r>
              <a:rPr lang="en-US" dirty="0"/>
              <a:t> and </a:t>
            </a:r>
            <a:r>
              <a:rPr lang="en-US" dirty="0" err="1"/>
              <a:t>Renkow</a:t>
            </a:r>
            <a:r>
              <a:rPr lang="en-US" dirty="0"/>
              <a:t> (2017) investigated impacts of the FBBL program on number of broadband providers, also prior to 2010</a:t>
            </a:r>
          </a:p>
          <a:p>
            <a:pPr lvl="1" algn="l"/>
            <a:endParaRPr lang="en-US" dirty="0"/>
          </a:p>
          <a:p>
            <a:endParaRPr lang="en-US" dirty="0"/>
          </a:p>
        </p:txBody>
      </p:sp>
      <p:sp>
        <p:nvSpPr>
          <p:cNvPr id="4" name="Slide Number Placeholder 3"/>
          <p:cNvSpPr>
            <a:spLocks noGrp="1"/>
          </p:cNvSpPr>
          <p:nvPr>
            <p:ph type="sldNum" sz="quarter" idx="5"/>
          </p:nvPr>
        </p:nvSpPr>
        <p:spPr/>
        <p:txBody>
          <a:bodyPr/>
          <a:lstStyle/>
          <a:p>
            <a:fld id="{5B8E8C4F-731C-F24D-9A9E-B4D5C84CE44D}" type="slidenum">
              <a:rPr lang="en-US" smtClean="0"/>
              <a:t>2</a:t>
            </a:fld>
            <a:endParaRPr lang="en-US"/>
          </a:p>
        </p:txBody>
      </p:sp>
    </p:spTree>
    <p:extLst>
      <p:ext uri="{BB962C8B-B14F-4D97-AF65-F5344CB8AC3E}">
        <p14:creationId xmlns:p14="http://schemas.microsoft.com/office/powerpoint/2010/main" val="142989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Datta, </a:t>
            </a:r>
            <a:r>
              <a:rPr lang="en-US" sz="1200" b="0" i="0" kern="1200" dirty="0" err="1">
                <a:solidFill>
                  <a:schemeClr val="tx1"/>
                </a:solidFill>
                <a:effectLst/>
                <a:latin typeface="+mn-lt"/>
                <a:ea typeface="+mn-ea"/>
                <a:cs typeface="+mn-cs"/>
              </a:rPr>
              <a:t>Abhirup</a:t>
            </a:r>
            <a:r>
              <a:rPr lang="en-US" sz="1200" b="0" i="0" kern="1200" dirty="0">
                <a:solidFill>
                  <a:schemeClr val="tx1"/>
                </a:solidFill>
                <a:effectLst/>
                <a:latin typeface="+mn-lt"/>
                <a:ea typeface="+mn-ea"/>
                <a:cs typeface="+mn-cs"/>
              </a:rPr>
              <a:t>, et al. "Hierarchical nearest-neighbor Gaussian process models for large geostatistical datasets." </a:t>
            </a:r>
            <a:r>
              <a:rPr lang="en-US" sz="1200" b="0" i="1" kern="1200" dirty="0">
                <a:solidFill>
                  <a:schemeClr val="tx1"/>
                </a:solidFill>
                <a:effectLst/>
                <a:latin typeface="+mn-lt"/>
                <a:ea typeface="+mn-ea"/>
                <a:cs typeface="+mn-cs"/>
              </a:rPr>
              <a:t>Journal of the American Statistical Association</a:t>
            </a:r>
            <a:r>
              <a:rPr lang="en-US" sz="1200" b="0" i="0" kern="1200" dirty="0">
                <a:solidFill>
                  <a:schemeClr val="tx1"/>
                </a:solidFill>
                <a:effectLst/>
                <a:latin typeface="+mn-lt"/>
                <a:ea typeface="+mn-ea"/>
                <a:cs typeface="+mn-cs"/>
              </a:rPr>
              <a:t> 111.514 (2016): 800-812.</a:t>
            </a:r>
            <a:endParaRPr lang="en-US" dirty="0"/>
          </a:p>
          <a:p>
            <a:endParaRPr lang="en-US" dirty="0"/>
          </a:p>
          <a:p>
            <a:pPr fontAlgn="t"/>
            <a:r>
              <a:rPr lang="en-US" sz="1200" kern="1200" dirty="0">
                <a:solidFill>
                  <a:schemeClr val="tx1"/>
                </a:solidFill>
                <a:effectLst/>
                <a:latin typeface="+mn-lt"/>
                <a:ea typeface="+mn-ea"/>
                <a:cs typeface="+mn-cs"/>
              </a:rPr>
              <a:t>Rue, </a:t>
            </a:r>
            <a:r>
              <a:rPr lang="en-US" sz="1200" kern="1200" dirty="0" err="1">
                <a:solidFill>
                  <a:schemeClr val="tx1"/>
                </a:solidFill>
                <a:effectLst/>
                <a:latin typeface="+mn-lt"/>
                <a:ea typeface="+mn-ea"/>
                <a:cs typeface="+mn-cs"/>
              </a:rPr>
              <a:t>Håvard</a:t>
            </a:r>
            <a:r>
              <a:rPr lang="en-US" sz="1200" kern="1200" dirty="0">
                <a:solidFill>
                  <a:schemeClr val="tx1"/>
                </a:solidFill>
                <a:effectLst/>
                <a:latin typeface="+mn-lt"/>
                <a:ea typeface="+mn-ea"/>
                <a:cs typeface="+mn-cs"/>
              </a:rPr>
              <a:t>, Sara Martino, and Nicolas Chopin. "Approximate Bayesian inference for latent Gaussian models by using integrated nested Laplace approximations." </a:t>
            </a:r>
            <a:r>
              <a:rPr lang="en-US" sz="1200" i="1" kern="1200" dirty="0">
                <a:solidFill>
                  <a:schemeClr val="tx1"/>
                </a:solidFill>
                <a:effectLst/>
                <a:latin typeface="+mn-lt"/>
                <a:ea typeface="+mn-ea"/>
                <a:cs typeface="+mn-cs"/>
              </a:rPr>
              <a:t>Journal of the royal statistical society: Series b (statistical methodology)</a:t>
            </a:r>
            <a:r>
              <a:rPr lang="en-US" sz="1200" kern="1200" dirty="0">
                <a:solidFill>
                  <a:schemeClr val="tx1"/>
                </a:solidFill>
                <a:effectLst/>
                <a:latin typeface="+mn-lt"/>
                <a:ea typeface="+mn-ea"/>
                <a:cs typeface="+mn-cs"/>
              </a:rPr>
              <a:t> 71.2 (2009): 319-392.</a:t>
            </a:r>
            <a:br>
              <a:rPr lang="en-US" dirty="0"/>
            </a:br>
            <a:endParaRPr lang="en-US" dirty="0"/>
          </a:p>
          <a:p>
            <a:r>
              <a:rPr lang="en-US" sz="1200" b="0" i="0" kern="1200" dirty="0">
                <a:solidFill>
                  <a:schemeClr val="tx1"/>
                </a:solidFill>
                <a:effectLst/>
                <a:latin typeface="+mn-lt"/>
                <a:ea typeface="+mn-ea"/>
                <a:cs typeface="+mn-cs"/>
              </a:rPr>
              <a:t>Womble, William H. "Differential systematics." </a:t>
            </a:r>
            <a:r>
              <a:rPr lang="en-US" sz="1200" b="0" i="1" kern="1200" dirty="0">
                <a:solidFill>
                  <a:schemeClr val="tx1"/>
                </a:solidFill>
                <a:effectLst/>
                <a:latin typeface="+mn-lt"/>
                <a:ea typeface="+mn-ea"/>
                <a:cs typeface="+mn-cs"/>
              </a:rPr>
              <a:t>Science</a:t>
            </a:r>
            <a:r>
              <a:rPr lang="en-US" sz="1200" b="0" i="0" kern="1200" dirty="0">
                <a:solidFill>
                  <a:schemeClr val="tx1"/>
                </a:solidFill>
                <a:effectLst/>
                <a:latin typeface="+mn-lt"/>
                <a:ea typeface="+mn-ea"/>
                <a:cs typeface="+mn-cs"/>
              </a:rPr>
              <a:t> 114.2961 (1951): 315-322.</a:t>
            </a:r>
            <a:endParaRPr lang="en-US" dirty="0"/>
          </a:p>
        </p:txBody>
      </p:sp>
      <p:sp>
        <p:nvSpPr>
          <p:cNvPr id="4" name="Slide Number Placeholder 3"/>
          <p:cNvSpPr>
            <a:spLocks noGrp="1"/>
          </p:cNvSpPr>
          <p:nvPr>
            <p:ph type="sldNum" sz="quarter" idx="5"/>
          </p:nvPr>
        </p:nvSpPr>
        <p:spPr/>
        <p:txBody>
          <a:bodyPr/>
          <a:lstStyle/>
          <a:p>
            <a:fld id="{5B8E8C4F-731C-F24D-9A9E-B4D5C84CE44D}" type="slidenum">
              <a:rPr lang="en-US" smtClean="0"/>
              <a:t>3</a:t>
            </a:fld>
            <a:endParaRPr lang="en-US"/>
          </a:p>
        </p:txBody>
      </p:sp>
    </p:spTree>
    <p:extLst>
      <p:ext uri="{BB962C8B-B14F-4D97-AF65-F5344CB8AC3E}">
        <p14:creationId xmlns:p14="http://schemas.microsoft.com/office/powerpoint/2010/main" val="373974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following an approximate </a:t>
                </a:r>
              </a:p>
              <a:p>
                <a:r>
                  <a:rPr lang="en-US" dirty="0"/>
                  <a:t>spatial process whose variability is governed by  the covariance matrix </a:t>
                </a:r>
                <a14:m>
                  <m:oMath xmlns:m="http://schemas.openxmlformats.org/officeDocument/2006/math">
                    <m:r>
                      <a:rPr lang="en-US" b="0" i="1" smtClean="0">
                        <a:latin typeface="Cambria Math" panose="02040503050406030204" pitchFamily="18" charset="0"/>
                      </a:rPr>
                      <m:t>𝐾</m:t>
                    </m:r>
                  </m:oMath>
                </a14:m>
                <a:r>
                  <a:rPr lang="en-US" dirty="0"/>
                  <a:t> which is a function of inter-site Euclidean </a:t>
                </a:r>
              </a:p>
              <a:p>
                <a:r>
                  <a:rPr lang="en-US" dirty="0"/>
                  <a:t>Distance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1" i="1" smtClean="0">
                            <a:latin typeface="Cambria Math" panose="02040503050406030204" pitchFamily="18" charset="0"/>
                          </a:rPr>
                          <m:t>𝒔</m:t>
                        </m:r>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𝒔</m:t>
                            </m:r>
                          </m:e>
                          <m:sup>
                            <m:r>
                              <a:rPr lang="en-US" b="1" i="1" smtClean="0">
                                <a:latin typeface="Cambria Math" panose="02040503050406030204" pitchFamily="18" charset="0"/>
                              </a:rPr>
                              <m:t>′</m:t>
                            </m:r>
                          </m:sup>
                        </m:sSup>
                      </m:e>
                    </m:d>
                    <m:r>
                      <a:rPr lang="en-US" b="1" i="1" smtClean="0">
                        <a:latin typeface="Cambria Math" panose="02040503050406030204" pitchFamily="18" charset="0"/>
                      </a:rPr>
                      <m:t>|</m:t>
                    </m:r>
                  </m:oMath>
                </a14:m>
                <a:r>
                  <a:rPr lang="en-US" dirty="0"/>
                  <a:t> between locations </a:t>
                </a:r>
                <a14:m>
                  <m:oMath xmlns:m="http://schemas.openxmlformats.org/officeDocument/2006/math">
                    <m:r>
                      <a:rPr lang="en-US" b="1" i="1" smtClean="0">
                        <a:latin typeface="Cambria Math" panose="02040503050406030204" pitchFamily="18" charset="0"/>
                      </a:rPr>
                      <m:t>𝒔</m:t>
                    </m:r>
                  </m:oMath>
                </a14:m>
                <a:r>
                  <a:rPr lang="en-US" b="1" dirty="0"/>
                  <a:t> </a:t>
                </a:r>
                <a:r>
                  <a:rPr lang="en-US" dirty="0"/>
                  <a:t>and </a:t>
                </a:r>
                <a14:m>
                  <m:oMath xmlns:m="http://schemas.openxmlformats.org/officeDocument/2006/math">
                    <m:r>
                      <a:rPr lang="en-US" b="1" i="1" smtClean="0">
                        <a:latin typeface="Cambria Math" panose="02040503050406030204" pitchFamily="18" charset="0"/>
                      </a:rPr>
                      <m:t>𝒔</m:t>
                    </m:r>
                    <m:r>
                      <a:rPr lang="en-US" b="1" i="1" smtClean="0">
                        <a:latin typeface="Cambria Math" panose="02040503050406030204" pitchFamily="18" charset="0"/>
                      </a:rPr>
                      <m:t>′</m:t>
                    </m:r>
                  </m:oMath>
                </a14:m>
                <a:r>
                  <a:rPr lang="en-US" b="1" dirty="0"/>
                  <a:t>.</a:t>
                </a:r>
              </a:p>
              <a:p>
                <a:endParaRPr lang="en-US" dirty="0"/>
              </a:p>
            </p:txBody>
          </p:sp>
        </mc:Choice>
        <mc:Fallback xmlns="">
          <p:sp>
            <p:nvSpPr>
              <p:cNvPr id="3" name="Notes Placeholder 2"/>
              <p:cNvSpPr>
                <a:spLocks noGrp="1"/>
              </p:cNvSpPr>
              <p:nvPr>
                <p:ph type="body" idx="1"/>
              </p:nvPr>
            </p:nvSpPr>
            <p:spPr/>
            <p:txBody>
              <a:bodyPr/>
              <a:lstStyle/>
              <a:p>
                <a:r>
                  <a:rPr lang="en-US" dirty="0"/>
                  <a:t>following an approximate </a:t>
                </a:r>
              </a:p>
              <a:p>
                <a:r>
                  <a:rPr lang="en-US" dirty="0"/>
                  <a:t>spatial process whose variability is governed by  the covariance matrix </a:t>
                </a:r>
                <a:r>
                  <a:rPr lang="en-US" b="0" i="0">
                    <a:latin typeface="Cambria Math" panose="02040503050406030204" pitchFamily="18" charset="0"/>
                  </a:rPr>
                  <a:t>𝐾</a:t>
                </a:r>
                <a:r>
                  <a:rPr lang="en-US" dirty="0"/>
                  <a:t> which is a function of inter-site Euclidean </a:t>
                </a:r>
              </a:p>
              <a:p>
                <a:r>
                  <a:rPr lang="en-US" dirty="0"/>
                  <a:t>Distance </a:t>
                </a:r>
                <a:r>
                  <a:rPr lang="en-US" b="0" i="0">
                    <a:latin typeface="Cambria Math" panose="02040503050406030204" pitchFamily="18" charset="0"/>
                  </a:rPr>
                  <a:t>Δ=||</a:t>
                </a:r>
                <a:r>
                  <a:rPr lang="en-US" b="1" i="0">
                    <a:latin typeface="Cambria Math" panose="02040503050406030204" pitchFamily="18" charset="0"/>
                  </a:rPr>
                  <a:t>𝒔−𝒔^′</a:t>
                </a:r>
                <a:r>
                  <a:rPr lang="en-US" b="0" i="0">
                    <a:latin typeface="Cambria Math" panose="02040503050406030204" pitchFamily="18" charset="0"/>
                  </a:rPr>
                  <a:t> |</a:t>
                </a:r>
                <a:r>
                  <a:rPr lang="en-US" b="1" i="0">
                    <a:latin typeface="Cambria Math" panose="02040503050406030204" pitchFamily="18" charset="0"/>
                  </a:rPr>
                  <a:t>|</a:t>
                </a:r>
                <a:r>
                  <a:rPr lang="en-US" dirty="0"/>
                  <a:t> between locations </a:t>
                </a:r>
                <a:r>
                  <a:rPr lang="en-US" b="1" i="0">
                    <a:latin typeface="Cambria Math" panose="02040503050406030204" pitchFamily="18" charset="0"/>
                  </a:rPr>
                  <a:t>𝒔</a:t>
                </a:r>
                <a:r>
                  <a:rPr lang="en-US" b="1" dirty="0"/>
                  <a:t> </a:t>
                </a:r>
                <a:r>
                  <a:rPr lang="en-US" dirty="0"/>
                  <a:t>and </a:t>
                </a:r>
                <a:r>
                  <a:rPr lang="en-US" b="1" i="0">
                    <a:latin typeface="Cambria Math" panose="02040503050406030204" pitchFamily="18" charset="0"/>
                  </a:rPr>
                  <a:t>𝒔′</a:t>
                </a:r>
                <a:r>
                  <a:rPr lang="en-US" b="1" dirty="0"/>
                  <a:t>.</a:t>
                </a:r>
              </a:p>
              <a:p>
                <a:endParaRPr lang="en-US" dirty="0"/>
              </a:p>
            </p:txBody>
          </p:sp>
        </mc:Fallback>
      </mc:AlternateContent>
      <p:sp>
        <p:nvSpPr>
          <p:cNvPr id="4" name="Slide Number Placeholder 3"/>
          <p:cNvSpPr>
            <a:spLocks noGrp="1"/>
          </p:cNvSpPr>
          <p:nvPr>
            <p:ph type="sldNum" sz="quarter" idx="5"/>
          </p:nvPr>
        </p:nvSpPr>
        <p:spPr/>
        <p:txBody>
          <a:bodyPr/>
          <a:lstStyle/>
          <a:p>
            <a:fld id="{5B8E8C4F-731C-F24D-9A9E-B4D5C84CE44D}" type="slidenum">
              <a:rPr lang="en-US" smtClean="0"/>
              <a:t>5</a:t>
            </a:fld>
            <a:endParaRPr lang="en-US"/>
          </a:p>
        </p:txBody>
      </p:sp>
    </p:spTree>
    <p:extLst>
      <p:ext uri="{BB962C8B-B14F-4D97-AF65-F5344CB8AC3E}">
        <p14:creationId xmlns:p14="http://schemas.microsoft.com/office/powerpoint/2010/main" val="209448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RD and gradient assessment plots for some of the BIPs will be included in the final report.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8E8C4F-731C-F24D-9A9E-B4D5C84CE4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08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5607897" y="1473518"/>
            <a:ext cx="6431704" cy="5219382"/>
          </a:xfrm>
          <a:prstGeom prst="rect">
            <a:avLst/>
          </a:prstGeom>
        </p:spPr>
        <p:txBody>
          <a:bodyPr vert="horz"/>
          <a:lstStyle>
            <a:lvl1pPr marL="0" indent="0">
              <a:buFontTx/>
              <a:buNone/>
              <a:defRPr sz="4400" baseline="30000">
                <a:solidFill>
                  <a:schemeClr val="tx1">
                    <a:lumMod val="65000"/>
                    <a:lumOff val="35000"/>
                  </a:schemeClr>
                </a:solidFill>
                <a:latin typeface="ITC Franklin Gothic Std Bk XCp"/>
              </a:defRPr>
            </a:lvl1pPr>
          </a:lstStyle>
          <a:p>
            <a:pPr lvl="0"/>
            <a:r>
              <a:rPr lang="en-US"/>
              <a:t>1. Introduction Title Placed Here</a:t>
            </a:r>
          </a:p>
          <a:p>
            <a:pPr lvl="0"/>
            <a:r>
              <a:rPr lang="en-US"/>
              <a:t>2. Purpose Title Here</a:t>
            </a:r>
          </a:p>
          <a:p>
            <a:pPr lvl="0"/>
            <a:r>
              <a:rPr lang="en-US"/>
              <a:t>3. Description Title Would Go Here</a:t>
            </a:r>
          </a:p>
          <a:p>
            <a:pPr lvl="0"/>
            <a:r>
              <a:rPr lang="en-US"/>
              <a:t>4. </a:t>
            </a:r>
            <a:r>
              <a:rPr lang="en-US" err="1"/>
              <a:t>Lorem</a:t>
            </a:r>
            <a:r>
              <a:rPr lang="en-US"/>
              <a:t> </a:t>
            </a:r>
            <a:r>
              <a:rPr lang="en-US" err="1"/>
              <a:t>Etam</a:t>
            </a:r>
            <a:r>
              <a:rPr lang="en-US"/>
              <a:t> Would Go Here</a:t>
            </a:r>
          </a:p>
          <a:p>
            <a:pPr lvl="0"/>
            <a:r>
              <a:rPr lang="en-US"/>
              <a:t>5. </a:t>
            </a:r>
            <a:r>
              <a:rPr lang="en-US" err="1"/>
              <a:t>Ipsum</a:t>
            </a:r>
            <a:r>
              <a:rPr lang="en-US"/>
              <a:t> Dolor Would Go Here</a:t>
            </a:r>
          </a:p>
          <a:p>
            <a:pPr lvl="0"/>
            <a:r>
              <a:rPr lang="en-US"/>
              <a:t>6. Methodology Would Be Placed Here</a:t>
            </a:r>
          </a:p>
          <a:p>
            <a:pPr lvl="0"/>
            <a:r>
              <a:rPr lang="en-US"/>
              <a:t>7. Research Title Would Go Here</a:t>
            </a:r>
          </a:p>
          <a:p>
            <a:pPr lvl="0"/>
            <a:r>
              <a:rPr lang="en-US"/>
              <a:t>8. Findings Another Title Would Go Here</a:t>
            </a:r>
          </a:p>
        </p:txBody>
      </p:sp>
    </p:spTree>
    <p:extLst>
      <p:ext uri="{BB962C8B-B14F-4D97-AF65-F5344CB8AC3E}">
        <p14:creationId xmlns:p14="http://schemas.microsoft.com/office/powerpoint/2010/main" val="3530823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1: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65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2: backgroun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F418C06-167A-E646-9EF6-18275B625F6B}" type="slidenum">
              <a:rPr lang="en-US" smtClean="0"/>
              <a:pPr/>
              <a:t>‹#›</a:t>
            </a:fld>
            <a:endParaRPr lang="en-US"/>
          </a:p>
        </p:txBody>
      </p:sp>
    </p:spTree>
    <p:extLst>
      <p:ext uri="{BB962C8B-B14F-4D97-AF65-F5344CB8AC3E}">
        <p14:creationId xmlns:p14="http://schemas.microsoft.com/office/powerpoint/2010/main" val="1492538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2: long tex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0F418C06-167A-E646-9EF6-18275B625F6B}" type="slidenum">
              <a:rPr lang="en-US" smtClean="0"/>
              <a:pPr/>
              <a:t>‹#›</a:t>
            </a:fld>
            <a:endParaRPr lang="en-US"/>
          </a:p>
        </p:txBody>
      </p:sp>
      <p:sp>
        <p:nvSpPr>
          <p:cNvPr id="8"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Bk Cd"/>
              </a:defRPr>
            </a:lvl1pPr>
          </a:lstStyle>
          <a:p>
            <a:pPr lvl="0"/>
            <a:r>
              <a:rPr lang="en-US"/>
              <a:t>LONG PARAGRAPH TEMPLATE TITLE</a:t>
            </a:r>
          </a:p>
        </p:txBody>
      </p:sp>
      <p:sp>
        <p:nvSpPr>
          <p:cNvPr id="9" name="Text Placeholder 9"/>
          <p:cNvSpPr>
            <a:spLocks noGrp="1"/>
          </p:cNvSpPr>
          <p:nvPr>
            <p:ph type="body" sz="quarter" idx="14" hasCustomPrompt="1"/>
          </p:nvPr>
        </p:nvSpPr>
        <p:spPr>
          <a:xfrm>
            <a:off x="645585" y="1817688"/>
            <a:ext cx="5419628"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a:t>
            </a:r>
          </a:p>
        </p:txBody>
      </p:sp>
      <p:sp>
        <p:nvSpPr>
          <p:cNvPr id="10" name="Text Placeholder 9"/>
          <p:cNvSpPr>
            <a:spLocks noGrp="1"/>
          </p:cNvSpPr>
          <p:nvPr>
            <p:ph type="body" sz="quarter" idx="15" hasCustomPrompt="1"/>
          </p:nvPr>
        </p:nvSpPr>
        <p:spPr>
          <a:xfrm>
            <a:off x="6284386" y="1817688"/>
            <a:ext cx="5264149"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puri</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et,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et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t>
            </a:r>
            <a:r>
              <a:rPr lang="en-US"/>
              <a:t> at </a:t>
            </a:r>
            <a:r>
              <a:rPr lang="en-US" err="1"/>
              <a:t>commodo</a:t>
            </a:r>
            <a:r>
              <a:rPr lang="en-US"/>
              <a:t> sit </a:t>
            </a:r>
            <a:r>
              <a:rPr lang="en-US" err="1"/>
              <a:t>amet</a:t>
            </a:r>
            <a:r>
              <a:rPr lang="en-US"/>
              <a:t>, semper </a:t>
            </a:r>
            <a:r>
              <a:rPr lang="en-US" err="1"/>
              <a:t>sed</a:t>
            </a:r>
            <a:r>
              <a:rPr lang="en-US"/>
              <a:t> </a:t>
            </a:r>
            <a:r>
              <a:rPr lang="en-US" err="1"/>
              <a:t>erat</a:t>
            </a:r>
            <a:r>
              <a:rPr lang="en-US"/>
              <a:t>. </a:t>
            </a:r>
            <a:r>
              <a:rPr lang="en-US" err="1"/>
              <a:t>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a:t>
            </a:r>
          </a:p>
        </p:txBody>
      </p:sp>
    </p:spTree>
    <p:extLst>
      <p:ext uri="{BB962C8B-B14F-4D97-AF65-F5344CB8AC3E}">
        <p14:creationId xmlns:p14="http://schemas.microsoft.com/office/powerpoint/2010/main" val="2877523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2: bulleted text">
    <p:spTree>
      <p:nvGrpSpPr>
        <p:cNvPr id="1" name=""/>
        <p:cNvGrpSpPr/>
        <p:nvPr/>
      </p:nvGrpSpPr>
      <p:grpSpPr>
        <a:xfrm>
          <a:off x="0" y="0"/>
          <a:ext cx="0" cy="0"/>
          <a:chOff x="0" y="0"/>
          <a:chExt cx="0" cy="0"/>
        </a:xfrm>
      </p:grpSpPr>
      <p:sp>
        <p:nvSpPr>
          <p:cNvPr id="8" name="Text Placeholder 11"/>
          <p:cNvSpPr>
            <a:spLocks noGrp="1"/>
          </p:cNvSpPr>
          <p:nvPr>
            <p:ph type="body" sz="quarter" idx="11" hasCustomPrompt="1"/>
          </p:nvPr>
        </p:nvSpPr>
        <p:spPr>
          <a:xfrm>
            <a:off x="4006426" y="1689100"/>
            <a:ext cx="4240107" cy="4013200"/>
          </a:xfrm>
          <a:prstGeom prst="rect">
            <a:avLst/>
          </a:prstGeom>
        </p:spPr>
        <p:txBody>
          <a:bodyPr vert="horz"/>
          <a:lstStyle>
            <a:lvl1pPr marL="342900" indent="-342900">
              <a:buFont typeface="Arial"/>
              <a:buChar char="•"/>
              <a:defRPr sz="2000" baseline="0">
                <a:solidFill>
                  <a:schemeClr val="tx2">
                    <a:lumMod val="75000"/>
                  </a:schemeClr>
                </a:solidFill>
                <a:latin typeface="ITC Franklin Gothic Std Bk Cp"/>
              </a:defRPr>
            </a:lvl1pPr>
          </a:lstStyle>
          <a:p>
            <a:pPr lvl="0"/>
            <a:r>
              <a:rPr lang="en-US" err="1"/>
              <a:t>Lorem</a:t>
            </a:r>
            <a:r>
              <a:rPr lang="en-US"/>
              <a:t> </a:t>
            </a:r>
            <a:r>
              <a:rPr lang="en-US" err="1"/>
              <a:t>Ipsum</a:t>
            </a:r>
            <a:r>
              <a:rPr lang="en-US"/>
              <a:t> Dolor </a:t>
            </a:r>
          </a:p>
          <a:p>
            <a:pPr lvl="0"/>
            <a:r>
              <a:rPr lang="en-US" err="1"/>
              <a:t>Ishnack</a:t>
            </a:r>
            <a:r>
              <a:rPr lang="en-US"/>
              <a:t> Mansions Epson</a:t>
            </a:r>
          </a:p>
          <a:p>
            <a:pPr lvl="0"/>
            <a:r>
              <a:rPr lang="en-US"/>
              <a:t>Et Su </a:t>
            </a:r>
            <a:r>
              <a:rPr lang="en-US" err="1"/>
              <a:t>Domine</a:t>
            </a:r>
            <a:r>
              <a:rPr lang="en-US"/>
              <a:t> Antes</a:t>
            </a:r>
          </a:p>
          <a:p>
            <a:pPr lvl="0"/>
            <a:r>
              <a:rPr lang="en-US" err="1"/>
              <a:t>Lorem</a:t>
            </a:r>
            <a:r>
              <a:rPr lang="en-US"/>
              <a:t> </a:t>
            </a:r>
            <a:r>
              <a:rPr lang="en-US" err="1"/>
              <a:t>Ipsum</a:t>
            </a:r>
            <a:r>
              <a:rPr lang="en-US"/>
              <a:t> Dolor </a:t>
            </a:r>
          </a:p>
          <a:p>
            <a:pPr lvl="0"/>
            <a:r>
              <a:rPr lang="en-US" err="1"/>
              <a:t>Ishnack</a:t>
            </a:r>
            <a:r>
              <a:rPr lang="en-US"/>
              <a:t> Mansions Epson</a:t>
            </a:r>
          </a:p>
          <a:p>
            <a:pPr lvl="0"/>
            <a:r>
              <a:rPr lang="en-US" err="1"/>
              <a:t>Lorem</a:t>
            </a:r>
            <a:r>
              <a:rPr lang="en-US"/>
              <a:t> </a:t>
            </a:r>
            <a:r>
              <a:rPr lang="en-US" err="1"/>
              <a:t>Ipsum</a:t>
            </a:r>
            <a:r>
              <a:rPr lang="en-US"/>
              <a:t> Dolor </a:t>
            </a:r>
          </a:p>
          <a:p>
            <a:pPr lvl="0"/>
            <a:r>
              <a:rPr lang="en-US" err="1"/>
              <a:t>Ishnack</a:t>
            </a:r>
            <a:r>
              <a:rPr lang="en-US"/>
              <a:t> Mansions Epson</a:t>
            </a:r>
          </a:p>
          <a:p>
            <a:pPr lvl="0"/>
            <a:r>
              <a:rPr lang="en-US"/>
              <a:t>Et Su </a:t>
            </a:r>
            <a:r>
              <a:rPr lang="en-US" err="1"/>
              <a:t>Domine</a:t>
            </a:r>
            <a:r>
              <a:rPr lang="en-US"/>
              <a:t> Antes</a:t>
            </a:r>
          </a:p>
          <a:p>
            <a:pPr lvl="0"/>
            <a:r>
              <a:rPr lang="en-US" err="1"/>
              <a:t>Lorem</a:t>
            </a:r>
            <a:r>
              <a:rPr lang="en-US"/>
              <a:t> </a:t>
            </a:r>
            <a:r>
              <a:rPr lang="en-US" err="1"/>
              <a:t>Ipsum</a:t>
            </a:r>
            <a:r>
              <a:rPr lang="en-US"/>
              <a:t> Dolor </a:t>
            </a:r>
          </a:p>
          <a:p>
            <a:pPr lvl="0"/>
            <a:r>
              <a:rPr lang="en-US" err="1"/>
              <a:t>Ishnack</a:t>
            </a:r>
            <a:r>
              <a:rPr lang="en-US"/>
              <a:t> Mansions Epson</a:t>
            </a:r>
          </a:p>
        </p:txBody>
      </p:sp>
      <p:sp>
        <p:nvSpPr>
          <p:cNvPr id="9" name="Slide Number Placeholder 8"/>
          <p:cNvSpPr>
            <a:spLocks noGrp="1"/>
          </p:cNvSpPr>
          <p:nvPr>
            <p:ph type="sldNum" sz="quarter" idx="12"/>
          </p:nvPr>
        </p:nvSpPr>
        <p:spPr/>
        <p:txBody>
          <a:bodyPr/>
          <a:lstStyle/>
          <a:p>
            <a:fld id="{0F418C06-167A-E646-9EF6-18275B625F6B}" type="slidenum">
              <a:rPr lang="en-US" smtClean="0"/>
              <a:pPr/>
              <a:t>‹#›</a:t>
            </a:fld>
            <a:endParaRPr lang="en-US"/>
          </a:p>
        </p:txBody>
      </p:sp>
      <p:sp>
        <p:nvSpPr>
          <p:cNvPr id="10" name="Text Placeholder 7"/>
          <p:cNvSpPr>
            <a:spLocks noGrp="1"/>
          </p:cNvSpPr>
          <p:nvPr>
            <p:ph type="body" sz="quarter" idx="10"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Bk Cd"/>
              </a:defRPr>
            </a:lvl1pPr>
          </a:lstStyle>
          <a:p>
            <a:pPr lvl="0"/>
            <a:r>
              <a:rPr lang="en-US"/>
              <a:t>TITLE FOR A LIST HERE</a:t>
            </a:r>
          </a:p>
        </p:txBody>
      </p:sp>
    </p:spTree>
    <p:extLst>
      <p:ext uri="{BB962C8B-B14F-4D97-AF65-F5344CB8AC3E}">
        <p14:creationId xmlns:p14="http://schemas.microsoft.com/office/powerpoint/2010/main" val="65969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2: short tex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0F418C06-167A-E646-9EF6-18275B625F6B}" type="slidenum">
              <a:rPr lang="en-US" smtClean="0"/>
              <a:pPr/>
              <a:t>‹#›</a:t>
            </a:fld>
            <a:endParaRPr lang="en-US"/>
          </a:p>
        </p:txBody>
      </p:sp>
      <p:sp>
        <p:nvSpPr>
          <p:cNvPr id="5"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Bk Cd"/>
              </a:defRPr>
            </a:lvl1pPr>
          </a:lstStyle>
          <a:p>
            <a:pPr lvl="0"/>
            <a:r>
              <a:rPr lang="en-US"/>
              <a:t>SHORT PARAGRAPH TEMPLATE TITLE</a:t>
            </a:r>
          </a:p>
        </p:txBody>
      </p:sp>
      <p:sp>
        <p:nvSpPr>
          <p:cNvPr id="6" name="Text Placeholder 10"/>
          <p:cNvSpPr>
            <a:spLocks noGrp="1"/>
          </p:cNvSpPr>
          <p:nvPr>
            <p:ph type="body" sz="quarter" idx="14" hasCustomPrompt="1"/>
          </p:nvPr>
        </p:nvSpPr>
        <p:spPr>
          <a:xfrm>
            <a:off x="1930400" y="1816100"/>
            <a:ext cx="8263467" cy="2273300"/>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 </a:t>
            </a:r>
            <a:r>
              <a:rPr lang="en-US" err="1"/>
              <a:t>odio</a:t>
            </a:r>
            <a:r>
              <a:rPr lang="en-US"/>
              <a:t> non ant. Lore </a:t>
            </a:r>
            <a:r>
              <a:rPr lang="en-US" err="1"/>
              <a:t>ipsum</a:t>
            </a:r>
            <a:r>
              <a:rPr lang="en-US"/>
              <a:t> </a:t>
            </a:r>
            <a:r>
              <a:rPr lang="en-US" err="1"/>
              <a:t>lunpt</a:t>
            </a:r>
            <a:r>
              <a:rPr lang="en-US"/>
              <a:t> and </a:t>
            </a:r>
            <a:r>
              <a:rPr lang="en-US" err="1"/>
              <a:t>ishlam</a:t>
            </a:r>
            <a:r>
              <a:rPr lang="en-US"/>
              <a:t>. </a:t>
            </a:r>
            <a:r>
              <a:rPr lang="en-US" err="1"/>
              <a:t>Nunc</a:t>
            </a:r>
            <a:r>
              <a:rPr lang="en-US"/>
              <a:t> vitae </a:t>
            </a:r>
            <a:r>
              <a:rPr lang="en-US" err="1"/>
              <a:t>neque</a:t>
            </a:r>
            <a:r>
              <a:rPr lang="en-US"/>
              <a:t> </a:t>
            </a:r>
            <a:r>
              <a:rPr lang="en-US" err="1"/>
              <a:t>etus</a:t>
            </a:r>
            <a:r>
              <a:rPr lang="en-US"/>
              <a:t>.</a:t>
            </a:r>
          </a:p>
        </p:txBody>
      </p:sp>
    </p:spTree>
    <p:extLst>
      <p:ext uri="{BB962C8B-B14F-4D97-AF65-F5344CB8AC3E}">
        <p14:creationId xmlns:p14="http://schemas.microsoft.com/office/powerpoint/2010/main" val="241512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2: tabl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0F418C06-167A-E646-9EF6-18275B625F6B}" type="slidenum">
              <a:rPr lang="en-US" smtClean="0"/>
              <a:pPr/>
              <a:t>‹#›</a:t>
            </a:fld>
            <a:endParaRPr lang="en-US"/>
          </a:p>
        </p:txBody>
      </p:sp>
      <p:sp>
        <p:nvSpPr>
          <p:cNvPr id="13" name="Text Placeholder 7"/>
          <p:cNvSpPr>
            <a:spLocks noGrp="1"/>
          </p:cNvSpPr>
          <p:nvPr>
            <p:ph type="body" sz="quarter" idx="11"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Bk Cd"/>
              </a:defRPr>
            </a:lvl1pPr>
          </a:lstStyle>
          <a:p>
            <a:pPr lvl="0"/>
            <a:r>
              <a:rPr lang="en-US"/>
              <a:t>TITLE FOR A TABLE HERE</a:t>
            </a:r>
          </a:p>
        </p:txBody>
      </p:sp>
    </p:spTree>
    <p:extLst>
      <p:ext uri="{BB962C8B-B14F-4D97-AF65-F5344CB8AC3E}">
        <p14:creationId xmlns:p14="http://schemas.microsoft.com/office/powerpoint/2010/main" val="258330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2: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976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3: backgroun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F418C06-167A-E646-9EF6-18275B625F6B}" type="slidenum">
              <a:rPr lang="en-US" smtClean="0"/>
              <a:pPr/>
              <a:t>‹#›</a:t>
            </a:fld>
            <a:endParaRPr lang="en-US"/>
          </a:p>
        </p:txBody>
      </p:sp>
    </p:spTree>
    <p:extLst>
      <p:ext uri="{BB962C8B-B14F-4D97-AF65-F5344CB8AC3E}">
        <p14:creationId xmlns:p14="http://schemas.microsoft.com/office/powerpoint/2010/main" val="131824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3: long tex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0F418C06-167A-E646-9EF6-18275B625F6B}" type="slidenum">
              <a:rPr lang="en-US" smtClean="0"/>
              <a:pPr/>
              <a:t>‹#›</a:t>
            </a:fld>
            <a:endParaRPr lang="en-US"/>
          </a:p>
        </p:txBody>
      </p:sp>
      <p:sp>
        <p:nvSpPr>
          <p:cNvPr id="8" name="Text Placeholder 7"/>
          <p:cNvSpPr>
            <a:spLocks noGrp="1"/>
          </p:cNvSpPr>
          <p:nvPr>
            <p:ph type="body" sz="quarter" idx="13" hasCustomPrompt="1"/>
          </p:nvPr>
        </p:nvSpPr>
        <p:spPr>
          <a:xfrm>
            <a:off x="0" y="12236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Bk Cd"/>
              </a:defRPr>
            </a:lvl1pPr>
          </a:lstStyle>
          <a:p>
            <a:pPr lvl="0"/>
            <a:r>
              <a:rPr lang="en-US"/>
              <a:t>LONG PARAGRAPH TEMPLATE TITLE</a:t>
            </a:r>
          </a:p>
        </p:txBody>
      </p:sp>
      <p:sp>
        <p:nvSpPr>
          <p:cNvPr id="9" name="Text Placeholder 9"/>
          <p:cNvSpPr>
            <a:spLocks noGrp="1"/>
          </p:cNvSpPr>
          <p:nvPr>
            <p:ph type="body" sz="quarter" idx="14" hasCustomPrompt="1"/>
          </p:nvPr>
        </p:nvSpPr>
        <p:spPr>
          <a:xfrm>
            <a:off x="645585" y="2185434"/>
            <a:ext cx="5419628" cy="3491467"/>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a:t>
            </a:r>
          </a:p>
        </p:txBody>
      </p:sp>
      <p:sp>
        <p:nvSpPr>
          <p:cNvPr id="10" name="Text Placeholder 9"/>
          <p:cNvSpPr>
            <a:spLocks noGrp="1"/>
          </p:cNvSpPr>
          <p:nvPr>
            <p:ph type="body" sz="quarter" idx="15" hasCustomPrompt="1"/>
          </p:nvPr>
        </p:nvSpPr>
        <p:spPr>
          <a:xfrm>
            <a:off x="6284386" y="2185434"/>
            <a:ext cx="5264149" cy="3491467"/>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puri</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et,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et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t>
            </a:r>
            <a:r>
              <a:rPr lang="en-US"/>
              <a:t> at </a:t>
            </a:r>
            <a:r>
              <a:rPr lang="en-US" err="1"/>
              <a:t>commodo</a:t>
            </a:r>
            <a:r>
              <a:rPr lang="en-US"/>
              <a:t> sit </a:t>
            </a:r>
            <a:r>
              <a:rPr lang="en-US" err="1"/>
              <a:t>amet</a:t>
            </a:r>
            <a:r>
              <a:rPr lang="en-US"/>
              <a:t>, semper </a:t>
            </a:r>
            <a:r>
              <a:rPr lang="en-US" err="1"/>
              <a:t>sed</a:t>
            </a:r>
            <a:r>
              <a:rPr lang="en-US"/>
              <a:t> </a:t>
            </a:r>
            <a:r>
              <a:rPr lang="en-US" err="1"/>
              <a:t>erat</a:t>
            </a:r>
            <a:r>
              <a:rPr lang="en-US"/>
              <a:t>. </a:t>
            </a:r>
            <a:r>
              <a:rPr lang="en-US" err="1"/>
              <a:t>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a:t>
            </a:r>
          </a:p>
        </p:txBody>
      </p:sp>
      <p:sp>
        <p:nvSpPr>
          <p:cNvPr id="11" name="TextBox 10"/>
          <p:cNvSpPr txBox="1"/>
          <p:nvPr userDrawn="1"/>
        </p:nvSpPr>
        <p:spPr>
          <a:xfrm>
            <a:off x="-440267" y="2133600"/>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2179693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3: bulleted tex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0F418C06-167A-E646-9EF6-18275B625F6B}" type="slidenum">
              <a:rPr lang="en-US" smtClean="0"/>
              <a:pPr/>
              <a:t>‹#›</a:t>
            </a:fld>
            <a:endParaRPr lang="en-US"/>
          </a:p>
        </p:txBody>
      </p:sp>
      <p:sp>
        <p:nvSpPr>
          <p:cNvPr id="8" name="Text Placeholder 7"/>
          <p:cNvSpPr>
            <a:spLocks noGrp="1"/>
          </p:cNvSpPr>
          <p:nvPr>
            <p:ph type="body" sz="quarter" idx="11" hasCustomPrompt="1"/>
          </p:nvPr>
        </p:nvSpPr>
        <p:spPr>
          <a:xfrm>
            <a:off x="0" y="12192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Bk Cd"/>
              </a:defRPr>
            </a:lvl1pPr>
          </a:lstStyle>
          <a:p>
            <a:pPr lvl="0"/>
            <a:r>
              <a:rPr lang="en-US"/>
              <a:t>TITLE FOR A LIST HERE</a:t>
            </a:r>
          </a:p>
        </p:txBody>
      </p:sp>
      <p:sp>
        <p:nvSpPr>
          <p:cNvPr id="9" name="Text Placeholder 11"/>
          <p:cNvSpPr>
            <a:spLocks noGrp="1"/>
          </p:cNvSpPr>
          <p:nvPr>
            <p:ph type="body" sz="quarter" idx="12" hasCustomPrompt="1"/>
          </p:nvPr>
        </p:nvSpPr>
        <p:spPr>
          <a:xfrm>
            <a:off x="4006426" y="2006600"/>
            <a:ext cx="4240107" cy="3886200"/>
          </a:xfrm>
          <a:prstGeom prst="rect">
            <a:avLst/>
          </a:prstGeom>
        </p:spPr>
        <p:txBody>
          <a:bodyPr vert="horz"/>
          <a:lstStyle>
            <a:lvl1pPr marL="342900" indent="-342900">
              <a:buFont typeface="Arial"/>
              <a:buChar char="•"/>
              <a:defRPr sz="2000" baseline="0">
                <a:solidFill>
                  <a:schemeClr val="tx2">
                    <a:lumMod val="75000"/>
                  </a:schemeClr>
                </a:solidFill>
                <a:latin typeface="ITC Franklin Gothic Std Bk Cp"/>
              </a:defRPr>
            </a:lvl1pPr>
          </a:lstStyle>
          <a:p>
            <a:pPr lvl="0"/>
            <a:r>
              <a:rPr lang="en-US" err="1"/>
              <a:t>Lorem</a:t>
            </a:r>
            <a:r>
              <a:rPr lang="en-US"/>
              <a:t> </a:t>
            </a:r>
            <a:r>
              <a:rPr lang="en-US" err="1"/>
              <a:t>Ipsum</a:t>
            </a:r>
            <a:r>
              <a:rPr lang="en-US"/>
              <a:t> Dolor </a:t>
            </a:r>
          </a:p>
          <a:p>
            <a:pPr lvl="0"/>
            <a:r>
              <a:rPr lang="en-US" err="1"/>
              <a:t>Ishnack</a:t>
            </a:r>
            <a:r>
              <a:rPr lang="en-US"/>
              <a:t> Mansions Epson</a:t>
            </a:r>
          </a:p>
          <a:p>
            <a:pPr lvl="0"/>
            <a:r>
              <a:rPr lang="en-US"/>
              <a:t>Et Su </a:t>
            </a:r>
            <a:r>
              <a:rPr lang="en-US" err="1"/>
              <a:t>Domine</a:t>
            </a:r>
            <a:r>
              <a:rPr lang="en-US"/>
              <a:t> Antes</a:t>
            </a:r>
          </a:p>
          <a:p>
            <a:pPr lvl="0"/>
            <a:r>
              <a:rPr lang="en-US" err="1"/>
              <a:t>Lorem</a:t>
            </a:r>
            <a:r>
              <a:rPr lang="en-US"/>
              <a:t> </a:t>
            </a:r>
            <a:r>
              <a:rPr lang="en-US" err="1"/>
              <a:t>Ipsum</a:t>
            </a:r>
            <a:r>
              <a:rPr lang="en-US"/>
              <a:t> Dolor </a:t>
            </a:r>
          </a:p>
          <a:p>
            <a:pPr lvl="0"/>
            <a:r>
              <a:rPr lang="en-US" err="1"/>
              <a:t>Ishnack</a:t>
            </a:r>
            <a:r>
              <a:rPr lang="en-US"/>
              <a:t> Mansions Epson</a:t>
            </a:r>
          </a:p>
          <a:p>
            <a:pPr lvl="0"/>
            <a:r>
              <a:rPr lang="en-US" err="1"/>
              <a:t>Lorem</a:t>
            </a:r>
            <a:r>
              <a:rPr lang="en-US"/>
              <a:t> </a:t>
            </a:r>
            <a:r>
              <a:rPr lang="en-US" err="1"/>
              <a:t>Ipsum</a:t>
            </a:r>
            <a:r>
              <a:rPr lang="en-US"/>
              <a:t> Dolor </a:t>
            </a:r>
          </a:p>
          <a:p>
            <a:pPr lvl="0"/>
            <a:r>
              <a:rPr lang="en-US" err="1"/>
              <a:t>Ishnack</a:t>
            </a:r>
            <a:r>
              <a:rPr lang="en-US"/>
              <a:t> Mansions Epson</a:t>
            </a:r>
          </a:p>
          <a:p>
            <a:pPr lvl="0"/>
            <a:r>
              <a:rPr lang="en-US"/>
              <a:t>Et Su </a:t>
            </a:r>
            <a:r>
              <a:rPr lang="en-US" err="1"/>
              <a:t>Domine</a:t>
            </a:r>
            <a:r>
              <a:rPr lang="en-US"/>
              <a:t> Antes</a:t>
            </a:r>
          </a:p>
          <a:p>
            <a:pPr lvl="0"/>
            <a:r>
              <a:rPr lang="en-US" err="1"/>
              <a:t>Lorem</a:t>
            </a:r>
            <a:r>
              <a:rPr lang="en-US"/>
              <a:t> </a:t>
            </a:r>
            <a:r>
              <a:rPr lang="en-US" err="1"/>
              <a:t>Ipsum</a:t>
            </a:r>
            <a:r>
              <a:rPr lang="en-US"/>
              <a:t> Dolor </a:t>
            </a:r>
          </a:p>
          <a:p>
            <a:pPr lvl="0"/>
            <a:r>
              <a:rPr lang="en-US" err="1"/>
              <a:t>Ishnack</a:t>
            </a:r>
            <a:r>
              <a:rPr lang="en-US"/>
              <a:t> Mansions Epson</a:t>
            </a:r>
          </a:p>
        </p:txBody>
      </p:sp>
    </p:spTree>
    <p:extLst>
      <p:ext uri="{BB962C8B-B14F-4D97-AF65-F5344CB8AC3E}">
        <p14:creationId xmlns:p14="http://schemas.microsoft.com/office/powerpoint/2010/main" val="2245647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1: backgroun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F418C06-167A-E646-9EF6-18275B625F6B}" type="slidenum">
              <a:rPr lang="en-US" smtClean="0"/>
              <a:pPr/>
              <a:t>‹#›</a:t>
            </a:fld>
            <a:endParaRPr lang="en-US"/>
          </a:p>
        </p:txBody>
      </p:sp>
    </p:spTree>
    <p:extLst>
      <p:ext uri="{BB962C8B-B14F-4D97-AF65-F5344CB8AC3E}">
        <p14:creationId xmlns:p14="http://schemas.microsoft.com/office/powerpoint/2010/main" val="3737225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3: short tex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0F418C06-167A-E646-9EF6-18275B625F6B}" type="slidenum">
              <a:rPr lang="en-US" smtClean="0"/>
              <a:pPr/>
              <a:t>‹#›</a:t>
            </a:fld>
            <a:endParaRPr lang="en-US"/>
          </a:p>
        </p:txBody>
      </p:sp>
      <p:sp>
        <p:nvSpPr>
          <p:cNvPr id="9" name="Text Placeholder 7"/>
          <p:cNvSpPr>
            <a:spLocks noGrp="1"/>
          </p:cNvSpPr>
          <p:nvPr>
            <p:ph type="body" sz="quarter" idx="13" hasCustomPrompt="1"/>
          </p:nvPr>
        </p:nvSpPr>
        <p:spPr>
          <a:xfrm>
            <a:off x="0" y="12363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Bk Cd"/>
              </a:defRPr>
            </a:lvl1pPr>
          </a:lstStyle>
          <a:p>
            <a:pPr lvl="0"/>
            <a:r>
              <a:rPr lang="en-US"/>
              <a:t>SHORT PARAGRAPH TEMPLATE TITLE</a:t>
            </a:r>
          </a:p>
        </p:txBody>
      </p:sp>
      <p:sp>
        <p:nvSpPr>
          <p:cNvPr id="10" name="Text Placeholder 10"/>
          <p:cNvSpPr>
            <a:spLocks noGrp="1"/>
          </p:cNvSpPr>
          <p:nvPr>
            <p:ph type="body" sz="quarter" idx="14" hasCustomPrompt="1"/>
          </p:nvPr>
        </p:nvSpPr>
        <p:spPr>
          <a:xfrm>
            <a:off x="1930400" y="2298700"/>
            <a:ext cx="8263467" cy="2273300"/>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 </a:t>
            </a:r>
            <a:r>
              <a:rPr lang="en-US" err="1"/>
              <a:t>odio</a:t>
            </a:r>
            <a:r>
              <a:rPr lang="en-US"/>
              <a:t> non ant. Lore </a:t>
            </a:r>
            <a:r>
              <a:rPr lang="en-US" err="1"/>
              <a:t>ipsum</a:t>
            </a:r>
            <a:r>
              <a:rPr lang="en-US"/>
              <a:t> </a:t>
            </a:r>
            <a:r>
              <a:rPr lang="en-US" err="1"/>
              <a:t>lunpt</a:t>
            </a:r>
            <a:r>
              <a:rPr lang="en-US"/>
              <a:t> and </a:t>
            </a:r>
            <a:r>
              <a:rPr lang="en-US" err="1"/>
              <a:t>ishlam</a:t>
            </a:r>
            <a:r>
              <a:rPr lang="en-US"/>
              <a:t>. </a:t>
            </a:r>
            <a:r>
              <a:rPr lang="en-US" err="1"/>
              <a:t>Nunc</a:t>
            </a:r>
            <a:r>
              <a:rPr lang="en-US"/>
              <a:t> vitae </a:t>
            </a:r>
            <a:r>
              <a:rPr lang="en-US" err="1"/>
              <a:t>neque</a:t>
            </a:r>
            <a:r>
              <a:rPr lang="en-US"/>
              <a:t> </a:t>
            </a:r>
            <a:r>
              <a:rPr lang="en-US" err="1"/>
              <a:t>etus</a:t>
            </a:r>
            <a:r>
              <a:rPr lang="en-US"/>
              <a:t>.</a:t>
            </a:r>
          </a:p>
        </p:txBody>
      </p:sp>
    </p:spTree>
    <p:extLst>
      <p:ext uri="{BB962C8B-B14F-4D97-AF65-F5344CB8AC3E}">
        <p14:creationId xmlns:p14="http://schemas.microsoft.com/office/powerpoint/2010/main" val="1353803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3: tabl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0F418C06-167A-E646-9EF6-18275B625F6B}" type="slidenum">
              <a:rPr lang="en-US" smtClean="0"/>
              <a:pPr/>
              <a:t>‹#›</a:t>
            </a:fld>
            <a:endParaRPr lang="en-US"/>
          </a:p>
        </p:txBody>
      </p:sp>
      <p:sp>
        <p:nvSpPr>
          <p:cNvPr id="12" name="Text Placeholder 7"/>
          <p:cNvSpPr>
            <a:spLocks noGrp="1"/>
          </p:cNvSpPr>
          <p:nvPr>
            <p:ph type="body" sz="quarter" idx="11" hasCustomPrompt="1"/>
          </p:nvPr>
        </p:nvSpPr>
        <p:spPr>
          <a:xfrm>
            <a:off x="0" y="12446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Bk Cd"/>
              </a:defRPr>
            </a:lvl1pPr>
          </a:lstStyle>
          <a:p>
            <a:pPr lvl="0"/>
            <a:r>
              <a:rPr lang="en-US"/>
              <a:t>TITLE FOR A TABLE HERE</a:t>
            </a:r>
          </a:p>
        </p:txBody>
      </p:sp>
    </p:spTree>
    <p:extLst>
      <p:ext uri="{BB962C8B-B14F-4D97-AF65-F5344CB8AC3E}">
        <p14:creationId xmlns:p14="http://schemas.microsoft.com/office/powerpoint/2010/main" val="999967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3: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775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laceholder">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185333" y="660400"/>
            <a:ext cx="9939867" cy="4965700"/>
          </a:xfrm>
          <a:prstGeom prst="rect">
            <a:avLst/>
          </a:prstGeom>
        </p:spPr>
        <p:txBody>
          <a:bodyPr vert="horz"/>
          <a:lstStyle>
            <a:lvl1pPr marL="0" indent="0">
              <a:buFontTx/>
              <a:buNone/>
              <a:defRPr baseline="0"/>
            </a:lvl1pPr>
          </a:lstStyle>
          <a:p>
            <a:r>
              <a:rPr lang="en-US"/>
              <a:t>Drag/Insert Image here</a:t>
            </a:r>
          </a:p>
        </p:txBody>
      </p:sp>
      <p:sp>
        <p:nvSpPr>
          <p:cNvPr id="10" name="Text Placeholder 9"/>
          <p:cNvSpPr>
            <a:spLocks noGrp="1"/>
          </p:cNvSpPr>
          <p:nvPr>
            <p:ph type="body" sz="quarter" idx="11" hasCustomPrompt="1"/>
          </p:nvPr>
        </p:nvSpPr>
        <p:spPr>
          <a:xfrm>
            <a:off x="1185334" y="5786967"/>
            <a:ext cx="6468533" cy="402160"/>
          </a:xfrm>
          <a:prstGeom prst="rect">
            <a:avLst/>
          </a:prstGeom>
        </p:spPr>
        <p:txBody>
          <a:bodyPr vert="horz"/>
          <a:lstStyle>
            <a:lvl1pPr marL="0" indent="0">
              <a:buFontTx/>
              <a:buNone/>
              <a:defRPr sz="2000" baseline="0">
                <a:solidFill>
                  <a:schemeClr val="tx2">
                    <a:lumMod val="75000"/>
                  </a:schemeClr>
                </a:solidFill>
                <a:latin typeface="ITC Franklin Gothic Std Bk Cd"/>
              </a:defRPr>
            </a:lvl1pPr>
          </a:lstStyle>
          <a:p>
            <a:pPr lvl="0"/>
            <a:r>
              <a:rPr lang="en-US"/>
              <a:t>TITLE FOR IMAGE HERE</a:t>
            </a:r>
          </a:p>
        </p:txBody>
      </p:sp>
      <p:sp>
        <p:nvSpPr>
          <p:cNvPr id="12" name="Text Placeholder 11"/>
          <p:cNvSpPr>
            <a:spLocks noGrp="1"/>
          </p:cNvSpPr>
          <p:nvPr>
            <p:ph type="body" sz="quarter" idx="12" hasCustomPrompt="1"/>
          </p:nvPr>
        </p:nvSpPr>
        <p:spPr>
          <a:xfrm>
            <a:off x="1185333" y="6189127"/>
            <a:ext cx="9939867" cy="355600"/>
          </a:xfrm>
          <a:prstGeom prst="rect">
            <a:avLst/>
          </a:prstGeom>
        </p:spPr>
        <p:txBody>
          <a:bodyPr vert="horz"/>
          <a:lstStyle>
            <a:lvl1pPr marL="0" indent="0">
              <a:buFontTx/>
              <a:buNone/>
              <a:defRPr sz="1400" baseline="0">
                <a:solidFill>
                  <a:schemeClr val="tx2">
                    <a:lumMod val="75000"/>
                  </a:schemeClr>
                </a:solidFill>
                <a:latin typeface="ITC Franklin Gothic Std Bk Cp"/>
              </a:defRPr>
            </a:lvl1pPr>
          </a:lstStyle>
          <a:p>
            <a:pPr lvl="0"/>
            <a:r>
              <a:rPr lang="en-US"/>
              <a:t>Subtitle And Description For Image Here</a:t>
            </a:r>
          </a:p>
        </p:txBody>
      </p:sp>
    </p:spTree>
    <p:extLst>
      <p:ext uri="{BB962C8B-B14F-4D97-AF65-F5344CB8AC3E}">
        <p14:creationId xmlns:p14="http://schemas.microsoft.com/office/powerpoint/2010/main" val="1319562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628631-89F8-4743-8F8D-7241C0B82BD7}"/>
              </a:ext>
            </a:extLst>
          </p:cNvPr>
          <p:cNvSpPr txBox="1"/>
          <p:nvPr userDrawn="1"/>
        </p:nvSpPr>
        <p:spPr>
          <a:xfrm>
            <a:off x="10030265" y="6175717"/>
            <a:ext cx="1871003" cy="562708"/>
          </a:xfrm>
          <a:prstGeom prst="rect">
            <a:avLst/>
          </a:prstGeom>
          <a:solidFill>
            <a:srgbClr val="0D2F68"/>
          </a:solidFill>
          <a:ln>
            <a:solidFill>
              <a:srgbClr val="0D2F68"/>
            </a:solidFill>
          </a:ln>
        </p:spPr>
        <p:txBody>
          <a:bodyPr wrap="square" rtlCol="0">
            <a:spAutoFit/>
          </a:bodyPr>
          <a:lstStyle/>
          <a:p>
            <a:endParaRPr lang="en-US"/>
          </a:p>
        </p:txBody>
      </p:sp>
      <p:sp>
        <p:nvSpPr>
          <p:cNvPr id="5" name="Title 1">
            <a:extLst>
              <a:ext uri="{FF2B5EF4-FFF2-40B4-BE49-F238E27FC236}">
                <a16:creationId xmlns:a16="http://schemas.microsoft.com/office/drawing/2014/main" id="{7B06BE33-76FB-A049-9082-7A272C455129}"/>
              </a:ext>
            </a:extLst>
          </p:cNvPr>
          <p:cNvSpPr>
            <a:spLocks noGrp="1"/>
          </p:cNvSpPr>
          <p:nvPr>
            <p:ph type="title"/>
          </p:nvPr>
        </p:nvSpPr>
        <p:spPr>
          <a:xfrm>
            <a:off x="598026" y="144401"/>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21FAAE23-B945-A44D-88D8-6AA80210B1F2}"/>
              </a:ext>
            </a:extLst>
          </p:cNvPr>
          <p:cNvSpPr>
            <a:spLocks noGrp="1"/>
          </p:cNvSpPr>
          <p:nvPr>
            <p:ph idx="1"/>
          </p:nvPr>
        </p:nvSpPr>
        <p:spPr>
          <a:xfrm>
            <a:off x="867138" y="1017824"/>
            <a:ext cx="10434577" cy="4422449"/>
          </a:xfrm>
          <a:prstGeom prst="rect">
            <a:avLst/>
          </a:prstGeom>
        </p:spPr>
        <p:txBody>
          <a:bodyPr/>
          <a:lstStyle>
            <a:lvl1pPr>
              <a:defRPr sz="3200">
                <a:latin typeface="ITC Franklin Gothic Std Book" panose="020B0504030503020204" pitchFamily="34" charset="0"/>
              </a:defRPr>
            </a:lvl1pPr>
            <a:lvl2pPr>
              <a:defRPr sz="2800">
                <a:latin typeface="ITC Franklin Gothic Std Book" panose="020B0504030503020204" pitchFamily="34" charset="0"/>
              </a:defRPr>
            </a:lvl2pPr>
            <a:lvl3pPr>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614D3B3-BF2F-9F4F-BB1A-90A09B1CBB20}"/>
              </a:ext>
            </a:extLst>
          </p:cNvPr>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6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645850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377952" y="2743518"/>
            <a:ext cx="11814048" cy="571500"/>
          </a:xfrm>
          <a:prstGeom prst="rect">
            <a:avLst/>
          </a:prstGeom>
        </p:spPr>
        <p:txBody>
          <a:bodyPr/>
          <a:lstStyle>
            <a:lvl1pPr marL="0" indent="0" algn="ctr">
              <a:buNone/>
              <a:defRPr sz="3600" b="1" i="0" u="heavy" cap="all" baseline="0">
                <a:solidFill>
                  <a:schemeClr val="bg1"/>
                </a:solidFill>
                <a:uFill>
                  <a:solidFill>
                    <a:srgbClr val="E47100"/>
                  </a:solidFill>
                </a:uFill>
                <a:latin typeface="ITC Franklin Gothic Std Med" charset="0"/>
                <a:ea typeface="ITC Franklin Gothic Std Med" charset="0"/>
                <a:cs typeface="ITC Franklin Gothic Std Med" charset="0"/>
              </a:defRPr>
            </a:lvl1pPr>
            <a:lvl2pPr marL="457200" indent="0">
              <a:buNone/>
              <a:defRPr b="1" i="0">
                <a:solidFill>
                  <a:schemeClr val="bg1"/>
                </a:solidFill>
                <a:latin typeface="ITC Franklin Gothic Std Med" charset="0"/>
                <a:ea typeface="ITC Franklin Gothic Std Med" charset="0"/>
                <a:cs typeface="ITC Franklin Gothic Std Med" charset="0"/>
              </a:defRPr>
            </a:lvl2pPr>
            <a:lvl3pPr marL="914400" indent="0">
              <a:buNone/>
              <a:defRPr b="1" i="0">
                <a:solidFill>
                  <a:schemeClr val="bg1"/>
                </a:solidFill>
                <a:latin typeface="ITC Franklin Gothic Std Med" charset="0"/>
                <a:ea typeface="ITC Franklin Gothic Std Med" charset="0"/>
                <a:cs typeface="ITC Franklin Gothic Std Med" charset="0"/>
              </a:defRPr>
            </a:lvl3pPr>
            <a:lvl4pPr marL="1371600" indent="0">
              <a:buNone/>
              <a:defRPr b="1" i="0">
                <a:solidFill>
                  <a:schemeClr val="bg1"/>
                </a:solidFill>
                <a:latin typeface="ITC Franklin Gothic Std Med" charset="0"/>
                <a:ea typeface="ITC Franklin Gothic Std Med" charset="0"/>
                <a:cs typeface="ITC Franklin Gothic Std Med" charset="0"/>
              </a:defRPr>
            </a:lvl4pPr>
            <a:lvl5pPr marL="1828800" indent="0">
              <a:buNone/>
              <a:defRPr b="1" i="0">
                <a:solidFill>
                  <a:schemeClr val="bg1"/>
                </a:solidFill>
                <a:latin typeface="ITC Franklin Gothic Std Med" charset="0"/>
                <a:ea typeface="ITC Franklin Gothic Std Med" charset="0"/>
                <a:cs typeface="ITC Franklin Gothic Std Med" charset="0"/>
              </a:defRPr>
            </a:lvl5pPr>
          </a:lstStyle>
          <a:p>
            <a:pPr lvl="0"/>
            <a:r>
              <a:rPr lang="en-US"/>
              <a:t>OPTIONAL PRESENTATION TITLE</a:t>
            </a:r>
          </a:p>
        </p:txBody>
      </p:sp>
      <p:sp>
        <p:nvSpPr>
          <p:cNvPr id="10" name="Text Placeholder 11"/>
          <p:cNvSpPr>
            <a:spLocks noGrp="1"/>
          </p:cNvSpPr>
          <p:nvPr>
            <p:ph type="body" sz="quarter" idx="11" hasCustomPrompt="1"/>
          </p:nvPr>
        </p:nvSpPr>
        <p:spPr>
          <a:xfrm>
            <a:off x="377825" y="3503864"/>
            <a:ext cx="11814175" cy="454033"/>
          </a:xfrm>
          <a:prstGeom prst="rect">
            <a:avLst/>
          </a:prstGeom>
        </p:spPr>
        <p:txBody>
          <a:bodyPr/>
          <a:lstStyle>
            <a:lvl1pPr marL="0" indent="0" algn="ctr">
              <a:buNone/>
              <a:defRPr sz="1400" b="1" i="0" cap="all" baseline="0">
                <a:solidFill>
                  <a:schemeClr val="bg1"/>
                </a:solidFill>
                <a:latin typeface="ITC Franklin Gothic Std Med" charset="0"/>
                <a:ea typeface="ITC Franklin Gothic Std Med" charset="0"/>
                <a:cs typeface="ITC Franklin Gothic Std Med" charset="0"/>
              </a:defRPr>
            </a:lvl1pPr>
          </a:lstStyle>
          <a:p>
            <a:r>
              <a:rPr lang="en-US" b="1" i="0" cap="all">
                <a:uFill>
                  <a:solidFill>
                    <a:srgbClr val="E47100"/>
                  </a:solidFill>
                </a:uFill>
                <a:latin typeface="ITC Franklin Gothic Std Med" charset="0"/>
                <a:ea typeface="ITC Franklin Gothic Std Med" charset="0"/>
                <a:cs typeface="ITC Franklin Gothic Std Med" charset="0"/>
              </a:rPr>
              <a:t> OPTIONAL AUTHOR NAME</a:t>
            </a:r>
          </a:p>
        </p:txBody>
      </p:sp>
    </p:spTree>
    <p:extLst>
      <p:ext uri="{BB962C8B-B14F-4D97-AF65-F5344CB8AC3E}">
        <p14:creationId xmlns:p14="http://schemas.microsoft.com/office/powerpoint/2010/main" val="1738266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mall Placeholder">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712022" y="839450"/>
            <a:ext cx="8767956" cy="4377128"/>
          </a:xfrm>
          <a:prstGeom prst="rect">
            <a:avLst/>
          </a:prstGeom>
        </p:spPr>
        <p:txBody>
          <a:bodyPr/>
          <a:lstStyle/>
          <a:p>
            <a:r>
              <a:rPr lang="en-US"/>
              <a:t>Drag image here</a:t>
            </a:r>
          </a:p>
        </p:txBody>
      </p:sp>
      <p:sp>
        <p:nvSpPr>
          <p:cNvPr id="11" name="Text Placeholder 9"/>
          <p:cNvSpPr>
            <a:spLocks noGrp="1"/>
          </p:cNvSpPr>
          <p:nvPr>
            <p:ph type="body" sz="quarter" idx="11" hasCustomPrompt="1"/>
          </p:nvPr>
        </p:nvSpPr>
        <p:spPr>
          <a:xfrm>
            <a:off x="1603294" y="5627124"/>
            <a:ext cx="2682240" cy="2334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Title for image</a:t>
            </a:r>
          </a:p>
          <a:p>
            <a:pPr lvl="0"/>
            <a:endParaRPr lang="en-US"/>
          </a:p>
        </p:txBody>
      </p:sp>
      <p:sp>
        <p:nvSpPr>
          <p:cNvPr id="12" name="Text Placeholder 9"/>
          <p:cNvSpPr>
            <a:spLocks noGrp="1"/>
          </p:cNvSpPr>
          <p:nvPr>
            <p:ph type="body" sz="quarter" idx="12" hasCustomPrompt="1"/>
          </p:nvPr>
        </p:nvSpPr>
        <p:spPr>
          <a:xfrm>
            <a:off x="1603294" y="5899509"/>
            <a:ext cx="8876684" cy="52567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0" i="0" cap="none" baseline="0">
                <a:solidFill>
                  <a:srgbClr val="222C4B"/>
                </a:solidFill>
                <a:latin typeface="ITC Franklin Gothic Std Book" charset="0"/>
                <a:ea typeface="ITC Franklin Gothic Std Book" charset="0"/>
                <a:cs typeface="ITC Franklin Gothic Std Book"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Subtitle and Description for Image </a:t>
            </a:r>
          </a:p>
        </p:txBody>
      </p:sp>
    </p:spTree>
    <p:extLst>
      <p:ext uri="{BB962C8B-B14F-4D97-AF65-F5344CB8AC3E}">
        <p14:creationId xmlns:p14="http://schemas.microsoft.com/office/powerpoint/2010/main" val="4239564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9"/>
          <p:cNvSpPr>
            <a:spLocks noGrp="1"/>
          </p:cNvSpPr>
          <p:nvPr>
            <p:ph type="body" sz="quarter" idx="10" hasCustomPrompt="1"/>
          </p:nvPr>
        </p:nvSpPr>
        <p:spPr>
          <a:xfrm>
            <a:off x="377952" y="2315581"/>
            <a:ext cx="11436223" cy="1462913"/>
          </a:xfrm>
          <a:prstGeom prst="rect">
            <a:avLst/>
          </a:prstGeom>
        </p:spPr>
        <p:txBody>
          <a:bodyPr/>
          <a:lstStyle>
            <a:lvl1pPr marL="0" indent="0" algn="ctr">
              <a:buNone/>
              <a:defRPr sz="30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“A short statement or quote HERE”</a:t>
            </a:r>
          </a:p>
        </p:txBody>
      </p:sp>
      <p:sp>
        <p:nvSpPr>
          <p:cNvPr id="13" name="Text Placeholder 9"/>
          <p:cNvSpPr>
            <a:spLocks noGrp="1"/>
          </p:cNvSpPr>
          <p:nvPr>
            <p:ph type="body" sz="quarter" idx="11" hasCustomPrompt="1"/>
          </p:nvPr>
        </p:nvSpPr>
        <p:spPr>
          <a:xfrm>
            <a:off x="377952" y="4181012"/>
            <a:ext cx="11436223" cy="183779"/>
          </a:xfrm>
          <a:prstGeom prst="rect">
            <a:avLst/>
          </a:prstGeom>
        </p:spPr>
        <p:txBody>
          <a:bodyPr/>
          <a:lstStyle>
            <a:lvl1pPr marL="0" indent="0" algn="ctr">
              <a:buNone/>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 Optional author name here</a:t>
            </a:r>
          </a:p>
        </p:txBody>
      </p:sp>
    </p:spTree>
    <p:extLst>
      <p:ext uri="{BB962C8B-B14F-4D97-AF65-F5344CB8AC3E}">
        <p14:creationId xmlns:p14="http://schemas.microsoft.com/office/powerpoint/2010/main" val="3187135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4800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9"/>
          <p:cNvSpPr>
            <a:spLocks noGrp="1"/>
          </p:cNvSpPr>
          <p:nvPr>
            <p:ph type="body" sz="quarter" idx="10" hasCustomPrompt="1"/>
          </p:nvPr>
        </p:nvSpPr>
        <p:spPr>
          <a:xfrm>
            <a:off x="377952" y="2315581"/>
            <a:ext cx="11436223" cy="1462913"/>
          </a:xfrm>
          <a:prstGeom prst="rect">
            <a:avLst/>
          </a:prstGeom>
        </p:spPr>
        <p:txBody>
          <a:bodyPr/>
          <a:lstStyle>
            <a:lvl1pPr marL="0" indent="0" algn="ctr">
              <a:buNone/>
              <a:defRPr sz="30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“A short statement or quote HERE”</a:t>
            </a:r>
          </a:p>
        </p:txBody>
      </p:sp>
      <p:sp>
        <p:nvSpPr>
          <p:cNvPr id="13" name="Text Placeholder 9"/>
          <p:cNvSpPr>
            <a:spLocks noGrp="1"/>
          </p:cNvSpPr>
          <p:nvPr>
            <p:ph type="body" sz="quarter" idx="11" hasCustomPrompt="1"/>
          </p:nvPr>
        </p:nvSpPr>
        <p:spPr>
          <a:xfrm>
            <a:off x="377952" y="4181012"/>
            <a:ext cx="11436223" cy="183779"/>
          </a:xfrm>
          <a:prstGeom prst="rect">
            <a:avLst/>
          </a:prstGeom>
        </p:spPr>
        <p:txBody>
          <a:bodyPr/>
          <a:lstStyle>
            <a:lvl1pPr marL="0" indent="0" algn="ctr">
              <a:buNone/>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 Optional author name here</a:t>
            </a:r>
          </a:p>
        </p:txBody>
      </p:sp>
    </p:spTree>
    <p:extLst>
      <p:ext uri="{BB962C8B-B14F-4D97-AF65-F5344CB8AC3E}">
        <p14:creationId xmlns:p14="http://schemas.microsoft.com/office/powerpoint/2010/main" val="369264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1: long tex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rgbClr val="E46C0A"/>
                </a:solidFill>
                <a:latin typeface="ITC Franklin Gothic Std Bk Cd"/>
              </a:defRPr>
            </a:lvl1pPr>
          </a:lstStyle>
          <a:p>
            <a:pPr lvl="0"/>
            <a:r>
              <a:rPr lang="en-US"/>
              <a:t>LONG PARAGRAPH TEMPLATE TITLE</a:t>
            </a:r>
          </a:p>
        </p:txBody>
      </p:sp>
      <p:sp>
        <p:nvSpPr>
          <p:cNvPr id="10" name="Text Placeholder 9"/>
          <p:cNvSpPr>
            <a:spLocks noGrp="1"/>
          </p:cNvSpPr>
          <p:nvPr>
            <p:ph type="body" sz="quarter" idx="14" hasCustomPrompt="1"/>
          </p:nvPr>
        </p:nvSpPr>
        <p:spPr>
          <a:xfrm>
            <a:off x="645585" y="1817688"/>
            <a:ext cx="5419628"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a:t>
            </a:r>
          </a:p>
        </p:txBody>
      </p:sp>
      <p:sp>
        <p:nvSpPr>
          <p:cNvPr id="11" name="Text Placeholder 9"/>
          <p:cNvSpPr>
            <a:spLocks noGrp="1"/>
          </p:cNvSpPr>
          <p:nvPr>
            <p:ph type="body" sz="quarter" idx="15" hasCustomPrompt="1"/>
          </p:nvPr>
        </p:nvSpPr>
        <p:spPr>
          <a:xfrm>
            <a:off x="6284386" y="1817688"/>
            <a:ext cx="5264149"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puri</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et,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et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t>
            </a:r>
            <a:r>
              <a:rPr lang="en-US"/>
              <a:t> at </a:t>
            </a:r>
            <a:r>
              <a:rPr lang="en-US" err="1"/>
              <a:t>commodo</a:t>
            </a:r>
            <a:r>
              <a:rPr lang="en-US"/>
              <a:t> sit </a:t>
            </a:r>
            <a:r>
              <a:rPr lang="en-US" err="1"/>
              <a:t>amet</a:t>
            </a:r>
            <a:r>
              <a:rPr lang="en-US"/>
              <a:t>, semper </a:t>
            </a:r>
            <a:r>
              <a:rPr lang="en-US" err="1"/>
              <a:t>sed</a:t>
            </a:r>
            <a:r>
              <a:rPr lang="en-US"/>
              <a:t> </a:t>
            </a:r>
            <a:r>
              <a:rPr lang="en-US" err="1"/>
              <a:t>erat</a:t>
            </a:r>
            <a:r>
              <a:rPr lang="en-US"/>
              <a:t>. </a:t>
            </a:r>
            <a:r>
              <a:rPr lang="en-US" err="1"/>
              <a:t>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a:t>
            </a:r>
          </a:p>
        </p:txBody>
      </p:sp>
      <p:sp>
        <p:nvSpPr>
          <p:cNvPr id="13" name="Slide Number Placeholder 5"/>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208456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142A-2882-934A-B898-661077BB47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19E91-BC9C-C149-B560-646710A0C25B}"/>
              </a:ext>
            </a:extLst>
          </p:cNvPr>
          <p:cNvSpPr>
            <a:spLocks noGrp="1"/>
          </p:cNvSpPr>
          <p:nvPr>
            <p:ph type="dt" sz="half" idx="10"/>
          </p:nvPr>
        </p:nvSpPr>
        <p:spPr/>
        <p:txBody>
          <a:bodyPr/>
          <a:lstStyle/>
          <a:p>
            <a:fld id="{55A8175D-B2D9-2947-8BCF-E687A7FE1857}" type="datetimeFigureOut">
              <a:rPr lang="en-US" smtClean="0"/>
              <a:t>10/27/21</a:t>
            </a:fld>
            <a:endParaRPr lang="en-US"/>
          </a:p>
        </p:txBody>
      </p:sp>
      <p:sp>
        <p:nvSpPr>
          <p:cNvPr id="4" name="Footer Placeholder 3">
            <a:extLst>
              <a:ext uri="{FF2B5EF4-FFF2-40B4-BE49-F238E27FC236}">
                <a16:creationId xmlns:a16="http://schemas.microsoft.com/office/drawing/2014/main" id="{1A6C5927-902C-2946-A5D4-EA29A5F054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57E221-DC75-F741-A6CE-F4FCBFC43F80}"/>
              </a:ext>
            </a:extLst>
          </p:cNvPr>
          <p:cNvSpPr>
            <a:spLocks noGrp="1"/>
          </p:cNvSpPr>
          <p:nvPr>
            <p:ph type="sldNum" sz="quarter" idx="12"/>
          </p:nvPr>
        </p:nvSpPr>
        <p:spPr/>
        <p:txBody>
          <a:bodyPr/>
          <a:lstStyle/>
          <a:p>
            <a:fld id="{9994D77B-0506-FE43-8A0C-C4BA365F3B9A}" type="slidenum">
              <a:rPr lang="en-US" smtClean="0"/>
              <a:t>‹#›</a:t>
            </a:fld>
            <a:endParaRPr lang="en-US"/>
          </a:p>
        </p:txBody>
      </p:sp>
    </p:spTree>
    <p:extLst>
      <p:ext uri="{BB962C8B-B14F-4D97-AF65-F5344CB8AC3E}">
        <p14:creationId xmlns:p14="http://schemas.microsoft.com/office/powerpoint/2010/main" val="1117932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365760" y="3130917"/>
            <a:ext cx="11814175" cy="731838"/>
          </a:xfrm>
          <a:prstGeom prst="rect">
            <a:avLst/>
          </a:prstGeom>
        </p:spPr>
        <p:txBody>
          <a:bodyPr/>
          <a:lstStyle>
            <a:lvl1pPr marL="0" indent="0" algn="ctr">
              <a:buNone/>
              <a:defRPr sz="3600" b="1" i="0" u="heavy" baseline="0">
                <a:solidFill>
                  <a:srgbClr val="222C4B"/>
                </a:solidFill>
                <a:uFill>
                  <a:solidFill>
                    <a:srgbClr val="E47100"/>
                  </a:solidFill>
                </a:uFill>
                <a:latin typeface="ITC Franklin Gothic Std Med" charset="0"/>
                <a:ea typeface="ITC Franklin Gothic Std Med" charset="0"/>
                <a:cs typeface="ITC Franklin Gothic Std Med" charset="0"/>
              </a:defRPr>
            </a:lvl1pPr>
            <a:lvl2pPr marL="457200" indent="0" algn="ctr">
              <a:buNone/>
              <a:defRPr b="1" i="0">
                <a:solidFill>
                  <a:srgbClr val="222C4B"/>
                </a:solidFill>
                <a:latin typeface="ITC Franklin Gothic Std Med" charset="0"/>
                <a:ea typeface="ITC Franklin Gothic Std Med" charset="0"/>
                <a:cs typeface="ITC Franklin Gothic Std Med" charset="0"/>
              </a:defRPr>
            </a:lvl2pPr>
            <a:lvl3pPr marL="914400" indent="0" algn="ctr">
              <a:buNone/>
              <a:defRPr b="1" i="0">
                <a:solidFill>
                  <a:srgbClr val="222C4B"/>
                </a:solidFill>
                <a:latin typeface="ITC Franklin Gothic Std Med" charset="0"/>
                <a:ea typeface="ITC Franklin Gothic Std Med" charset="0"/>
                <a:cs typeface="ITC Franklin Gothic Std Med" charset="0"/>
              </a:defRPr>
            </a:lvl3pPr>
            <a:lvl4pPr marL="1371600" indent="0" algn="ctr">
              <a:buNone/>
              <a:defRPr b="1" i="0">
                <a:solidFill>
                  <a:srgbClr val="222C4B"/>
                </a:solidFill>
                <a:latin typeface="ITC Franklin Gothic Std Med" charset="0"/>
                <a:ea typeface="ITC Franklin Gothic Std Med" charset="0"/>
                <a:cs typeface="ITC Franklin Gothic Std Med" charset="0"/>
              </a:defRPr>
            </a:lvl4pPr>
            <a:lvl5pPr marL="1828800" indent="0" algn="ctr">
              <a:buNone/>
              <a:defRPr b="1" i="0">
                <a:solidFill>
                  <a:srgbClr val="222C4B"/>
                </a:solidFill>
                <a:latin typeface="ITC Franklin Gothic Std Med" charset="0"/>
                <a:ea typeface="ITC Franklin Gothic Std Med" charset="0"/>
                <a:cs typeface="ITC Franklin Gothic Std Med" charset="0"/>
              </a:defRPr>
            </a:lvl5pPr>
          </a:lstStyle>
          <a:p>
            <a:pPr lvl="0"/>
            <a:r>
              <a:rPr lang="en-US"/>
              <a:t>TITLE HERE</a:t>
            </a:r>
          </a:p>
        </p:txBody>
      </p:sp>
    </p:spTree>
    <p:extLst>
      <p:ext uri="{BB962C8B-B14F-4D97-AF65-F5344CB8AC3E}">
        <p14:creationId xmlns:p14="http://schemas.microsoft.com/office/powerpoint/2010/main" val="591315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3: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998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071F-E573-47EB-8AEA-9FDE5BD6AE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DB1F2-3747-4702-9B11-4693ED589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65A38D-D90D-4132-B073-FD3AD1F703EA}"/>
              </a:ext>
            </a:extLst>
          </p:cNvPr>
          <p:cNvSpPr>
            <a:spLocks noGrp="1"/>
          </p:cNvSpPr>
          <p:nvPr>
            <p:ph type="dt" sz="half" idx="10"/>
          </p:nvPr>
        </p:nvSpPr>
        <p:spPr/>
        <p:txBody>
          <a:bodyPr/>
          <a:lstStyle/>
          <a:p>
            <a:fld id="{90753657-14BD-45A1-93C4-8C0B73BB50C3}" type="datetimeFigureOut">
              <a:rPr lang="en-US" smtClean="0"/>
              <a:t>10/27/21</a:t>
            </a:fld>
            <a:endParaRPr lang="en-US"/>
          </a:p>
        </p:txBody>
      </p:sp>
      <p:sp>
        <p:nvSpPr>
          <p:cNvPr id="5" name="Footer Placeholder 4">
            <a:extLst>
              <a:ext uri="{FF2B5EF4-FFF2-40B4-BE49-F238E27FC236}">
                <a16:creationId xmlns:a16="http://schemas.microsoft.com/office/drawing/2014/main" id="{7609FD3E-0E1B-4277-9714-F14F7F95F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FBC8D-FD5B-4843-805D-9B7B8100E71E}"/>
              </a:ext>
            </a:extLst>
          </p:cNvPr>
          <p:cNvSpPr>
            <a:spLocks noGrp="1"/>
          </p:cNvSpPr>
          <p:nvPr>
            <p:ph type="sldNum" sz="quarter" idx="12"/>
          </p:nvPr>
        </p:nvSpPr>
        <p:spPr/>
        <p:txBody>
          <a:bodyPr/>
          <a:lstStyle/>
          <a:p>
            <a:fld id="{E6DD624A-2A69-4E5D-AE09-F1B680DD9B74}" type="slidenum">
              <a:rPr lang="en-US" smtClean="0"/>
              <a:t>‹#›</a:t>
            </a:fld>
            <a:endParaRPr lang="en-US"/>
          </a:p>
        </p:txBody>
      </p:sp>
    </p:spTree>
    <p:extLst>
      <p:ext uri="{BB962C8B-B14F-4D97-AF65-F5344CB8AC3E}">
        <p14:creationId xmlns:p14="http://schemas.microsoft.com/office/powerpoint/2010/main" val="1373283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5AD4-476A-4EC5-A58D-016A19D63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1103D7-204F-4731-9FA3-D970C87368C0}"/>
              </a:ext>
            </a:extLst>
          </p:cNvPr>
          <p:cNvSpPr>
            <a:spLocks noGrp="1"/>
          </p:cNvSpPr>
          <p:nvPr>
            <p:ph type="dt" sz="half" idx="10"/>
          </p:nvPr>
        </p:nvSpPr>
        <p:spPr/>
        <p:txBody>
          <a:bodyPr/>
          <a:lstStyle/>
          <a:p>
            <a:fld id="{90753657-14BD-45A1-93C4-8C0B73BB50C3}" type="datetimeFigureOut">
              <a:rPr lang="en-US" smtClean="0"/>
              <a:t>10/27/21</a:t>
            </a:fld>
            <a:endParaRPr lang="en-US"/>
          </a:p>
        </p:txBody>
      </p:sp>
      <p:sp>
        <p:nvSpPr>
          <p:cNvPr id="4" name="Footer Placeholder 3">
            <a:extLst>
              <a:ext uri="{FF2B5EF4-FFF2-40B4-BE49-F238E27FC236}">
                <a16:creationId xmlns:a16="http://schemas.microsoft.com/office/drawing/2014/main" id="{0E4B79CB-265D-40B9-976F-D6CAB68B5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3402-7E98-411D-937B-8AA1D8ACD4FF}"/>
              </a:ext>
            </a:extLst>
          </p:cNvPr>
          <p:cNvSpPr>
            <a:spLocks noGrp="1"/>
          </p:cNvSpPr>
          <p:nvPr>
            <p:ph type="sldNum" sz="quarter" idx="12"/>
          </p:nvPr>
        </p:nvSpPr>
        <p:spPr/>
        <p:txBody>
          <a:bodyPr/>
          <a:lstStyle/>
          <a:p>
            <a:fld id="{E6DD624A-2A69-4E5D-AE09-F1B680DD9B74}" type="slidenum">
              <a:rPr lang="en-US" smtClean="0"/>
              <a:t>‹#›</a:t>
            </a:fld>
            <a:endParaRPr lang="en-US"/>
          </a:p>
        </p:txBody>
      </p:sp>
    </p:spTree>
    <p:extLst>
      <p:ext uri="{BB962C8B-B14F-4D97-AF65-F5344CB8AC3E}">
        <p14:creationId xmlns:p14="http://schemas.microsoft.com/office/powerpoint/2010/main" val="422727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026" y="252389"/>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C853FCE9-8599-DA41-AEED-15B5184A0D52}"/>
              </a:ext>
            </a:extLst>
          </p:cNvPr>
          <p:cNvSpPr>
            <a:spLocks noGrp="1"/>
          </p:cNvSpPr>
          <p:nvPr>
            <p:ph idx="1"/>
          </p:nvPr>
        </p:nvSpPr>
        <p:spPr>
          <a:xfrm>
            <a:off x="867139" y="1260721"/>
            <a:ext cx="10434577" cy="4422449"/>
          </a:xfrm>
          <a:prstGeom prst="rect">
            <a:avLst/>
          </a:prstGeom>
        </p:spPr>
        <p:txBody>
          <a:bodyPr/>
          <a:lstStyle>
            <a:lvl1pPr>
              <a:defRPr sz="3200">
                <a:latin typeface="ITC Franklin Gothic Std Book" panose="020B0504030503020204" pitchFamily="34" charset="0"/>
              </a:defRPr>
            </a:lvl1pPr>
            <a:lvl2pPr>
              <a:defRPr sz="2800">
                <a:latin typeface="ITC Franklin Gothic Std Book" panose="020B0504030503020204" pitchFamily="34" charset="0"/>
              </a:defRPr>
            </a:lvl2pPr>
            <a:lvl3pPr>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554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377952" y="2743518"/>
            <a:ext cx="11814048" cy="571500"/>
          </a:xfrm>
          <a:prstGeom prst="rect">
            <a:avLst/>
          </a:prstGeom>
        </p:spPr>
        <p:txBody>
          <a:bodyPr/>
          <a:lstStyle>
            <a:lvl1pPr marL="0" indent="0" algn="ctr">
              <a:buNone/>
              <a:defRPr sz="3600" b="1" i="0" u="none" cap="all" baseline="0">
                <a:solidFill>
                  <a:schemeClr val="bg1"/>
                </a:solidFill>
                <a:uFill>
                  <a:solidFill>
                    <a:srgbClr val="E47100"/>
                  </a:solidFill>
                </a:uFill>
                <a:latin typeface="ITC Franklin Gothic Std Med" charset="0"/>
                <a:ea typeface="ITC Franklin Gothic Std Med" charset="0"/>
                <a:cs typeface="ITC Franklin Gothic Std Med" charset="0"/>
              </a:defRPr>
            </a:lvl1pPr>
            <a:lvl2pPr marL="457200" indent="0">
              <a:buNone/>
              <a:defRPr b="1" i="0">
                <a:solidFill>
                  <a:schemeClr val="bg1"/>
                </a:solidFill>
                <a:latin typeface="ITC Franklin Gothic Std Med" charset="0"/>
                <a:ea typeface="ITC Franklin Gothic Std Med" charset="0"/>
                <a:cs typeface="ITC Franklin Gothic Std Med" charset="0"/>
              </a:defRPr>
            </a:lvl2pPr>
            <a:lvl3pPr marL="914400" indent="0">
              <a:buNone/>
              <a:defRPr b="1" i="0">
                <a:solidFill>
                  <a:schemeClr val="bg1"/>
                </a:solidFill>
                <a:latin typeface="ITC Franklin Gothic Std Med" charset="0"/>
                <a:ea typeface="ITC Franklin Gothic Std Med" charset="0"/>
                <a:cs typeface="ITC Franklin Gothic Std Med" charset="0"/>
              </a:defRPr>
            </a:lvl3pPr>
            <a:lvl4pPr marL="1371600" indent="0">
              <a:buNone/>
              <a:defRPr b="1" i="0">
                <a:solidFill>
                  <a:schemeClr val="bg1"/>
                </a:solidFill>
                <a:latin typeface="ITC Franklin Gothic Std Med" charset="0"/>
                <a:ea typeface="ITC Franklin Gothic Std Med" charset="0"/>
                <a:cs typeface="ITC Franklin Gothic Std Med" charset="0"/>
              </a:defRPr>
            </a:lvl4pPr>
            <a:lvl5pPr marL="1828800" indent="0">
              <a:buNone/>
              <a:defRPr b="1" i="0">
                <a:solidFill>
                  <a:schemeClr val="bg1"/>
                </a:solidFill>
                <a:latin typeface="ITC Franklin Gothic Std Med" charset="0"/>
                <a:ea typeface="ITC Franklin Gothic Std Med" charset="0"/>
                <a:cs typeface="ITC Franklin Gothic Std Med" charset="0"/>
              </a:defRPr>
            </a:lvl5pPr>
          </a:lstStyle>
          <a:p>
            <a:pPr lvl="0"/>
            <a:r>
              <a:rPr lang="en-US"/>
              <a:t>OPTIONAL PRESENTATION TITLE</a:t>
            </a:r>
          </a:p>
        </p:txBody>
      </p:sp>
      <p:sp>
        <p:nvSpPr>
          <p:cNvPr id="10" name="Text Placeholder 11"/>
          <p:cNvSpPr>
            <a:spLocks noGrp="1"/>
          </p:cNvSpPr>
          <p:nvPr>
            <p:ph type="body" sz="quarter" idx="11" hasCustomPrompt="1"/>
          </p:nvPr>
        </p:nvSpPr>
        <p:spPr>
          <a:xfrm>
            <a:off x="377825" y="3503864"/>
            <a:ext cx="11814175" cy="454033"/>
          </a:xfrm>
          <a:prstGeom prst="rect">
            <a:avLst/>
          </a:prstGeom>
        </p:spPr>
        <p:txBody>
          <a:bodyPr/>
          <a:lstStyle>
            <a:lvl1pPr marL="0" indent="0" algn="ctr">
              <a:buNone/>
              <a:defRPr sz="1400" b="1" i="0" cap="all" baseline="0">
                <a:solidFill>
                  <a:schemeClr val="bg1"/>
                </a:solidFill>
                <a:latin typeface="ITC Franklin Gothic Std Med" charset="0"/>
                <a:ea typeface="ITC Franklin Gothic Std Med" charset="0"/>
                <a:cs typeface="ITC Franklin Gothic Std Med" charset="0"/>
              </a:defRPr>
            </a:lvl1pPr>
          </a:lstStyle>
          <a:p>
            <a:r>
              <a:rPr lang="en-US" b="1" i="0" cap="all">
                <a:uFill>
                  <a:solidFill>
                    <a:srgbClr val="E47100"/>
                  </a:solidFill>
                </a:uFill>
                <a:latin typeface="ITC Franklin Gothic Std Med" charset="0"/>
                <a:ea typeface="ITC Franklin Gothic Std Med" charset="0"/>
                <a:cs typeface="ITC Franklin Gothic Std Med" charset="0"/>
              </a:rPr>
              <a:t> OPTIONAL AUTHOR NAME</a:t>
            </a:r>
          </a:p>
        </p:txBody>
      </p:sp>
    </p:spTree>
    <p:extLst>
      <p:ext uri="{BB962C8B-B14F-4D97-AF65-F5344CB8AC3E}">
        <p14:creationId xmlns:p14="http://schemas.microsoft.com/office/powerpoint/2010/main" val="268784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Small Placeholder">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712022" y="839450"/>
            <a:ext cx="8767956" cy="4377128"/>
          </a:xfrm>
          <a:prstGeom prst="rect">
            <a:avLst/>
          </a:prstGeom>
        </p:spPr>
        <p:txBody>
          <a:bodyPr/>
          <a:lstStyle/>
          <a:p>
            <a:r>
              <a:rPr lang="en-US"/>
              <a:t>Drag image here</a:t>
            </a:r>
          </a:p>
        </p:txBody>
      </p:sp>
      <p:sp>
        <p:nvSpPr>
          <p:cNvPr id="11" name="Text Placeholder 9"/>
          <p:cNvSpPr>
            <a:spLocks noGrp="1"/>
          </p:cNvSpPr>
          <p:nvPr>
            <p:ph type="body" sz="quarter" idx="11" hasCustomPrompt="1"/>
          </p:nvPr>
        </p:nvSpPr>
        <p:spPr>
          <a:xfrm>
            <a:off x="1603294" y="5627125"/>
            <a:ext cx="2682240" cy="2334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Title for image</a:t>
            </a:r>
          </a:p>
          <a:p>
            <a:pPr lvl="0"/>
            <a:endParaRPr lang="en-US"/>
          </a:p>
        </p:txBody>
      </p:sp>
      <p:sp>
        <p:nvSpPr>
          <p:cNvPr id="12" name="Text Placeholder 9"/>
          <p:cNvSpPr>
            <a:spLocks noGrp="1"/>
          </p:cNvSpPr>
          <p:nvPr>
            <p:ph type="body" sz="quarter" idx="12" hasCustomPrompt="1"/>
          </p:nvPr>
        </p:nvSpPr>
        <p:spPr>
          <a:xfrm>
            <a:off x="1603294" y="5899510"/>
            <a:ext cx="8876684" cy="52567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0" i="0" cap="none" baseline="0">
                <a:solidFill>
                  <a:srgbClr val="222C4B"/>
                </a:solidFill>
                <a:latin typeface="ITC Franklin Gothic Std Book" charset="0"/>
                <a:ea typeface="ITC Franklin Gothic Std Book" charset="0"/>
                <a:cs typeface="ITC Franklin Gothic Std Book"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Subtitle and Description for Image </a:t>
            </a:r>
          </a:p>
        </p:txBody>
      </p:sp>
    </p:spTree>
    <p:extLst>
      <p:ext uri="{BB962C8B-B14F-4D97-AF65-F5344CB8AC3E}">
        <p14:creationId xmlns:p14="http://schemas.microsoft.com/office/powerpoint/2010/main" val="3734783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026" y="252389"/>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C853FCE9-8599-DA41-AEED-15B5184A0D52}"/>
              </a:ext>
            </a:extLst>
          </p:cNvPr>
          <p:cNvSpPr>
            <a:spLocks noGrp="1"/>
          </p:cNvSpPr>
          <p:nvPr>
            <p:ph idx="1"/>
          </p:nvPr>
        </p:nvSpPr>
        <p:spPr>
          <a:xfrm>
            <a:off x="867139" y="1260721"/>
            <a:ext cx="10434577" cy="4422449"/>
          </a:xfrm>
          <a:prstGeom prst="rect">
            <a:avLst/>
          </a:prstGeom>
        </p:spPr>
        <p:txBody>
          <a:bodyPr/>
          <a:lstStyle>
            <a:lvl1pPr>
              <a:defRPr sz="3200">
                <a:latin typeface="ITC Franklin Gothic Std Book" panose="020B0504030503020204" pitchFamily="34" charset="0"/>
              </a:defRPr>
            </a:lvl1pPr>
            <a:lvl2pPr>
              <a:defRPr sz="2800">
                <a:latin typeface="ITC Franklin Gothic Std Book" panose="020B0504030503020204" pitchFamily="34" charset="0"/>
              </a:defRPr>
            </a:lvl2pPr>
            <a:lvl3pPr>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08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9"/>
          <p:cNvSpPr>
            <a:spLocks noGrp="1"/>
          </p:cNvSpPr>
          <p:nvPr>
            <p:ph type="body" sz="quarter" idx="10" hasCustomPrompt="1"/>
          </p:nvPr>
        </p:nvSpPr>
        <p:spPr>
          <a:xfrm>
            <a:off x="377952" y="2315581"/>
            <a:ext cx="11436223" cy="1462913"/>
          </a:xfrm>
          <a:prstGeom prst="rect">
            <a:avLst/>
          </a:prstGeom>
        </p:spPr>
        <p:txBody>
          <a:bodyPr/>
          <a:lstStyle>
            <a:lvl1pPr marL="0" indent="0" algn="ctr">
              <a:buNone/>
              <a:defRPr sz="30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“A short statement or quote HERE”</a:t>
            </a:r>
          </a:p>
        </p:txBody>
      </p:sp>
      <p:sp>
        <p:nvSpPr>
          <p:cNvPr id="13" name="Text Placeholder 9"/>
          <p:cNvSpPr>
            <a:spLocks noGrp="1"/>
          </p:cNvSpPr>
          <p:nvPr>
            <p:ph type="body" sz="quarter" idx="11" hasCustomPrompt="1"/>
          </p:nvPr>
        </p:nvSpPr>
        <p:spPr>
          <a:xfrm>
            <a:off x="377952" y="4181012"/>
            <a:ext cx="11436223" cy="183779"/>
          </a:xfrm>
          <a:prstGeom prst="rect">
            <a:avLst/>
          </a:prstGeom>
        </p:spPr>
        <p:txBody>
          <a:bodyPr/>
          <a:lstStyle>
            <a:lvl1pPr marL="0" indent="0" algn="ctr">
              <a:buNone/>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 Optional author name here</a:t>
            </a:r>
          </a:p>
        </p:txBody>
      </p:sp>
    </p:spTree>
    <p:extLst>
      <p:ext uri="{BB962C8B-B14F-4D97-AF65-F5344CB8AC3E}">
        <p14:creationId xmlns:p14="http://schemas.microsoft.com/office/powerpoint/2010/main" val="76106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1: bulleted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Bk Cd"/>
              </a:defRPr>
            </a:lvl1pPr>
          </a:lstStyle>
          <a:p>
            <a:pPr lvl="0"/>
            <a:r>
              <a:rPr lang="en-US"/>
              <a:t>TITLE FOR A LIST HERE</a:t>
            </a:r>
          </a:p>
        </p:txBody>
      </p:sp>
      <p:sp>
        <p:nvSpPr>
          <p:cNvPr id="12" name="Text Placeholder 11"/>
          <p:cNvSpPr>
            <a:spLocks noGrp="1"/>
          </p:cNvSpPr>
          <p:nvPr>
            <p:ph type="body" sz="quarter" idx="11" hasCustomPrompt="1"/>
          </p:nvPr>
        </p:nvSpPr>
        <p:spPr>
          <a:xfrm>
            <a:off x="4006426" y="1689100"/>
            <a:ext cx="4240107" cy="4013200"/>
          </a:xfrm>
          <a:prstGeom prst="rect">
            <a:avLst/>
          </a:prstGeom>
        </p:spPr>
        <p:txBody>
          <a:bodyPr vert="horz"/>
          <a:lstStyle>
            <a:lvl1pPr marL="342900" indent="-342900">
              <a:buFont typeface="Arial"/>
              <a:buChar char="•"/>
              <a:defRPr sz="2000" baseline="0">
                <a:solidFill>
                  <a:schemeClr val="tx2">
                    <a:lumMod val="75000"/>
                  </a:schemeClr>
                </a:solidFill>
                <a:latin typeface="ITC Franklin Gothic Std Bk Cp"/>
              </a:defRPr>
            </a:lvl1pPr>
          </a:lstStyle>
          <a:p>
            <a:pPr lvl="0"/>
            <a:r>
              <a:rPr lang="en-US" err="1"/>
              <a:t>Lorem</a:t>
            </a:r>
            <a:r>
              <a:rPr lang="en-US"/>
              <a:t> </a:t>
            </a:r>
            <a:r>
              <a:rPr lang="en-US" err="1"/>
              <a:t>Ipsum</a:t>
            </a:r>
            <a:r>
              <a:rPr lang="en-US"/>
              <a:t> Dolor </a:t>
            </a:r>
          </a:p>
          <a:p>
            <a:pPr lvl="0"/>
            <a:r>
              <a:rPr lang="en-US" err="1"/>
              <a:t>Ishnack</a:t>
            </a:r>
            <a:r>
              <a:rPr lang="en-US"/>
              <a:t> Mansions Epson</a:t>
            </a:r>
          </a:p>
          <a:p>
            <a:pPr lvl="0"/>
            <a:r>
              <a:rPr lang="en-US"/>
              <a:t>Et Su </a:t>
            </a:r>
            <a:r>
              <a:rPr lang="en-US" err="1"/>
              <a:t>Domine</a:t>
            </a:r>
            <a:r>
              <a:rPr lang="en-US"/>
              <a:t> Antes</a:t>
            </a:r>
          </a:p>
          <a:p>
            <a:pPr lvl="0"/>
            <a:r>
              <a:rPr lang="en-US" err="1"/>
              <a:t>Lorem</a:t>
            </a:r>
            <a:r>
              <a:rPr lang="en-US"/>
              <a:t> </a:t>
            </a:r>
            <a:r>
              <a:rPr lang="en-US" err="1"/>
              <a:t>Ipsum</a:t>
            </a:r>
            <a:r>
              <a:rPr lang="en-US"/>
              <a:t> Dolor </a:t>
            </a:r>
          </a:p>
          <a:p>
            <a:pPr lvl="0"/>
            <a:r>
              <a:rPr lang="en-US" err="1"/>
              <a:t>Ishnack</a:t>
            </a:r>
            <a:r>
              <a:rPr lang="en-US"/>
              <a:t> Mansions Epson</a:t>
            </a:r>
          </a:p>
          <a:p>
            <a:pPr lvl="0"/>
            <a:r>
              <a:rPr lang="en-US" err="1"/>
              <a:t>Lorem</a:t>
            </a:r>
            <a:r>
              <a:rPr lang="en-US"/>
              <a:t> </a:t>
            </a:r>
            <a:r>
              <a:rPr lang="en-US" err="1"/>
              <a:t>Ipsum</a:t>
            </a:r>
            <a:r>
              <a:rPr lang="en-US"/>
              <a:t> Dolor </a:t>
            </a:r>
          </a:p>
          <a:p>
            <a:pPr lvl="0"/>
            <a:r>
              <a:rPr lang="en-US" err="1"/>
              <a:t>Ishnack</a:t>
            </a:r>
            <a:r>
              <a:rPr lang="en-US"/>
              <a:t> Mansions Epson</a:t>
            </a:r>
          </a:p>
          <a:p>
            <a:pPr lvl="0"/>
            <a:r>
              <a:rPr lang="en-US"/>
              <a:t>Et Su </a:t>
            </a:r>
            <a:r>
              <a:rPr lang="en-US" err="1"/>
              <a:t>Domine</a:t>
            </a:r>
            <a:r>
              <a:rPr lang="en-US"/>
              <a:t> Antes</a:t>
            </a:r>
          </a:p>
          <a:p>
            <a:pPr lvl="0"/>
            <a:r>
              <a:rPr lang="en-US" err="1"/>
              <a:t>Lorem</a:t>
            </a:r>
            <a:r>
              <a:rPr lang="en-US"/>
              <a:t> </a:t>
            </a:r>
            <a:r>
              <a:rPr lang="en-US" err="1"/>
              <a:t>Ipsum</a:t>
            </a:r>
            <a:r>
              <a:rPr lang="en-US"/>
              <a:t> Dolor </a:t>
            </a:r>
          </a:p>
          <a:p>
            <a:pPr lvl="0"/>
            <a:r>
              <a:rPr lang="en-US" err="1"/>
              <a:t>Ishnack</a:t>
            </a:r>
            <a:r>
              <a:rPr lang="en-US"/>
              <a:t> Mansions Epson</a:t>
            </a:r>
          </a:p>
        </p:txBody>
      </p:sp>
      <p:sp>
        <p:nvSpPr>
          <p:cNvPr id="13" name="Slide Number Placeholder 5"/>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3078770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Small Placeholder">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712022" y="839450"/>
            <a:ext cx="8767956" cy="4377128"/>
          </a:xfrm>
          <a:prstGeom prst="rect">
            <a:avLst/>
          </a:prstGeom>
        </p:spPr>
        <p:txBody>
          <a:bodyPr/>
          <a:lstStyle/>
          <a:p>
            <a:r>
              <a:rPr lang="en-US"/>
              <a:t>Drag image here</a:t>
            </a:r>
          </a:p>
        </p:txBody>
      </p:sp>
      <p:sp>
        <p:nvSpPr>
          <p:cNvPr id="11" name="Text Placeholder 9"/>
          <p:cNvSpPr>
            <a:spLocks noGrp="1"/>
          </p:cNvSpPr>
          <p:nvPr>
            <p:ph type="body" sz="quarter" idx="11" hasCustomPrompt="1"/>
          </p:nvPr>
        </p:nvSpPr>
        <p:spPr>
          <a:xfrm>
            <a:off x="1603294" y="5627125"/>
            <a:ext cx="2682240" cy="2334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Title for image</a:t>
            </a:r>
          </a:p>
          <a:p>
            <a:pPr lvl="0"/>
            <a:endParaRPr lang="en-US"/>
          </a:p>
        </p:txBody>
      </p:sp>
      <p:sp>
        <p:nvSpPr>
          <p:cNvPr id="12" name="Text Placeholder 9"/>
          <p:cNvSpPr>
            <a:spLocks noGrp="1"/>
          </p:cNvSpPr>
          <p:nvPr>
            <p:ph type="body" sz="quarter" idx="12" hasCustomPrompt="1"/>
          </p:nvPr>
        </p:nvSpPr>
        <p:spPr>
          <a:xfrm>
            <a:off x="1603294" y="5899510"/>
            <a:ext cx="8876684" cy="52567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0" i="0" cap="none" baseline="0">
                <a:solidFill>
                  <a:srgbClr val="222C4B"/>
                </a:solidFill>
                <a:latin typeface="ITC Franklin Gothic Std Book" charset="0"/>
                <a:ea typeface="ITC Franklin Gothic Std Book" charset="0"/>
                <a:cs typeface="ITC Franklin Gothic Std Book"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Subtitle and Description for Image </a:t>
            </a:r>
          </a:p>
        </p:txBody>
      </p:sp>
    </p:spTree>
    <p:extLst>
      <p:ext uri="{BB962C8B-B14F-4D97-AF65-F5344CB8AC3E}">
        <p14:creationId xmlns:p14="http://schemas.microsoft.com/office/powerpoint/2010/main" val="336464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365760" y="3130917"/>
            <a:ext cx="11814175" cy="731838"/>
          </a:xfrm>
          <a:prstGeom prst="rect">
            <a:avLst/>
          </a:prstGeom>
        </p:spPr>
        <p:txBody>
          <a:bodyPr/>
          <a:lstStyle>
            <a:lvl1pPr marL="0" indent="0" algn="ctr">
              <a:buNone/>
              <a:defRPr sz="3600" b="1" i="0" u="heavy" baseline="0">
                <a:solidFill>
                  <a:srgbClr val="222C4B"/>
                </a:solidFill>
                <a:uFill>
                  <a:solidFill>
                    <a:srgbClr val="E47100"/>
                  </a:solidFill>
                </a:uFill>
                <a:latin typeface="ITC Franklin Gothic Std Med" charset="0"/>
                <a:ea typeface="ITC Franklin Gothic Std Med" charset="0"/>
                <a:cs typeface="ITC Franklin Gothic Std Med" charset="0"/>
              </a:defRPr>
            </a:lvl1pPr>
            <a:lvl2pPr marL="457200" indent="0" algn="ctr">
              <a:buNone/>
              <a:defRPr b="1" i="0">
                <a:solidFill>
                  <a:srgbClr val="222C4B"/>
                </a:solidFill>
                <a:latin typeface="ITC Franklin Gothic Std Med" charset="0"/>
                <a:ea typeface="ITC Franklin Gothic Std Med" charset="0"/>
                <a:cs typeface="ITC Franklin Gothic Std Med" charset="0"/>
              </a:defRPr>
            </a:lvl2pPr>
            <a:lvl3pPr marL="914400" indent="0" algn="ctr">
              <a:buNone/>
              <a:defRPr b="1" i="0">
                <a:solidFill>
                  <a:srgbClr val="222C4B"/>
                </a:solidFill>
                <a:latin typeface="ITC Franklin Gothic Std Med" charset="0"/>
                <a:ea typeface="ITC Franklin Gothic Std Med" charset="0"/>
                <a:cs typeface="ITC Franklin Gothic Std Med" charset="0"/>
              </a:defRPr>
            </a:lvl3pPr>
            <a:lvl4pPr marL="1371600" indent="0" algn="ctr">
              <a:buNone/>
              <a:defRPr b="1" i="0">
                <a:solidFill>
                  <a:srgbClr val="222C4B"/>
                </a:solidFill>
                <a:latin typeface="ITC Franklin Gothic Std Med" charset="0"/>
                <a:ea typeface="ITC Franklin Gothic Std Med" charset="0"/>
                <a:cs typeface="ITC Franklin Gothic Std Med" charset="0"/>
              </a:defRPr>
            </a:lvl4pPr>
            <a:lvl5pPr marL="1828800" indent="0" algn="ctr">
              <a:buNone/>
              <a:defRPr b="1" i="0">
                <a:solidFill>
                  <a:srgbClr val="222C4B"/>
                </a:solidFill>
                <a:latin typeface="ITC Franklin Gothic Std Med" charset="0"/>
                <a:ea typeface="ITC Franklin Gothic Std Med" charset="0"/>
                <a:cs typeface="ITC Franklin Gothic Std Med" charset="0"/>
              </a:defRPr>
            </a:lvl5pPr>
          </a:lstStyle>
          <a:p>
            <a:pPr lvl="0"/>
            <a:r>
              <a:rPr lang="en-US"/>
              <a:t>TITLE HERE</a:t>
            </a:r>
          </a:p>
        </p:txBody>
      </p:sp>
    </p:spTree>
    <p:extLst>
      <p:ext uri="{BB962C8B-B14F-4D97-AF65-F5344CB8AC3E}">
        <p14:creationId xmlns:p14="http://schemas.microsoft.com/office/powerpoint/2010/main" val="780949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43037"/>
            <a:ext cx="5384800" cy="4525963"/>
          </a:xfrm>
        </p:spPr>
        <p:txBody>
          <a:bodyPr/>
          <a:lstStyle>
            <a:lvl1pPr>
              <a:defRPr sz="3200">
                <a:latin typeface="ITC Franklin Gothic Std Book" panose="020B0504030503020204" pitchFamily="34" charset="0"/>
                <a:cs typeface="ITC Franklin Gothic Std Book" panose="020B0504030503020204" pitchFamily="34" charset="0"/>
              </a:defRPr>
            </a:lvl1pPr>
            <a:lvl2pPr>
              <a:defRPr sz="2800">
                <a:latin typeface="ITC Franklin Gothic Std Book" panose="020B0504030503020204" pitchFamily="34" charset="0"/>
                <a:cs typeface="ITC Franklin Gothic Std Book" panose="020B0504030503020204" pitchFamily="34" charset="0"/>
              </a:defRPr>
            </a:lvl2pPr>
            <a:lvl3pPr>
              <a:defRPr sz="2400">
                <a:latin typeface="ITC Franklin Gothic Std Book" panose="020B0504030503020204" pitchFamily="34" charset="0"/>
                <a:cs typeface="ITC Franklin Gothic Std Book" panose="020B0504030503020204" pitchFamily="34" charset="0"/>
              </a:defRPr>
            </a:lvl3pPr>
            <a:lvl4pPr>
              <a:defRPr sz="2000">
                <a:latin typeface="ITC Franklin Gothic Std Book" panose="020B0504030503020204" pitchFamily="34" charset="0"/>
                <a:cs typeface="ITC Franklin Gothic Std Book" panose="020B0504030503020204" pitchFamily="34" charset="0"/>
              </a:defRPr>
            </a:lvl4pPr>
            <a:lvl5pPr>
              <a:defRPr sz="2000">
                <a:latin typeface="ITC Franklin Gothic Std Book" panose="020B0504030503020204" pitchFamily="34" charset="0"/>
                <a:cs typeface="ITC Franklin Gothic Std Book" panose="020B05040305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3037"/>
            <a:ext cx="5384800" cy="4525963"/>
          </a:xfrm>
        </p:spPr>
        <p:txBody>
          <a:bodyPr/>
          <a:lstStyle>
            <a:lvl1pPr>
              <a:defRPr sz="3200">
                <a:latin typeface="ITC Franklin Gothic Std Book" panose="020B0504030503020204" pitchFamily="34" charset="0"/>
                <a:cs typeface="ITC Franklin Gothic Std Book" panose="020B0504030503020204" pitchFamily="34" charset="0"/>
              </a:defRPr>
            </a:lvl1pPr>
            <a:lvl2pPr>
              <a:defRPr sz="2800">
                <a:latin typeface="ITC Franklin Gothic Std Book" panose="020B0504030503020204" pitchFamily="34" charset="0"/>
                <a:cs typeface="ITC Franklin Gothic Std Book" panose="020B0504030503020204" pitchFamily="34" charset="0"/>
              </a:defRPr>
            </a:lvl2pPr>
            <a:lvl3pPr>
              <a:defRPr sz="2400">
                <a:latin typeface="ITC Franklin Gothic Std Book" panose="020B0504030503020204" pitchFamily="34" charset="0"/>
                <a:cs typeface="ITC Franklin Gothic Std Book" panose="020B0504030503020204" pitchFamily="34" charset="0"/>
              </a:defRPr>
            </a:lvl3pPr>
            <a:lvl4pPr>
              <a:defRPr sz="2000">
                <a:latin typeface="ITC Franklin Gothic Std Book" panose="020B0504030503020204" pitchFamily="34" charset="0"/>
                <a:cs typeface="ITC Franklin Gothic Std Book" panose="020B0504030503020204" pitchFamily="34" charset="0"/>
              </a:defRPr>
            </a:lvl4pPr>
            <a:lvl5pPr>
              <a:defRPr sz="2000">
                <a:latin typeface="ITC Franklin Gothic Std Book" panose="020B0504030503020204" pitchFamily="34" charset="0"/>
                <a:cs typeface="ITC Franklin Gothic Std Book" panose="020B05040305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8722480-E2DF-D84C-AFD3-6FEAD59F60B7}"/>
              </a:ext>
            </a:extLst>
          </p:cNvPr>
          <p:cNvSpPr>
            <a:spLocks noGrp="1"/>
          </p:cNvSpPr>
          <p:nvPr>
            <p:ph type="title"/>
          </p:nvPr>
        </p:nvSpPr>
        <p:spPr>
          <a:xfrm>
            <a:off x="598026" y="252389"/>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Tree>
    <p:extLst>
      <p:ext uri="{BB962C8B-B14F-4D97-AF65-F5344CB8AC3E}">
        <p14:creationId xmlns:p14="http://schemas.microsoft.com/office/powerpoint/2010/main" val="322761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0DFBEA-7B27-3749-950B-7DE4151A4BFF}"/>
              </a:ext>
            </a:extLst>
          </p:cNvPr>
          <p:cNvSpPr>
            <a:spLocks noGrp="1"/>
          </p:cNvSpPr>
          <p:nvPr>
            <p:ph type="title"/>
          </p:nvPr>
        </p:nvSpPr>
        <p:spPr>
          <a:xfrm>
            <a:off x="598026" y="252389"/>
            <a:ext cx="10972800" cy="1143000"/>
          </a:xfrm>
        </p:spPr>
        <p:txBody>
          <a:bodyPr/>
          <a:lstStyle>
            <a:lvl1pPr algn="ctr">
              <a:lnSpc>
                <a:spcPct val="80000"/>
              </a:lnSpc>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EAD5707C-19E4-0943-A995-81D349022A74}"/>
              </a:ext>
            </a:extLst>
          </p:cNvPr>
          <p:cNvSpPr txBox="1"/>
          <p:nvPr userDrawn="1"/>
        </p:nvSpPr>
        <p:spPr>
          <a:xfrm>
            <a:off x="10030265" y="6175717"/>
            <a:ext cx="1871003" cy="562708"/>
          </a:xfrm>
          <a:prstGeom prst="rect">
            <a:avLst/>
          </a:prstGeom>
          <a:solidFill>
            <a:srgbClr val="0D2F68"/>
          </a:solidFill>
          <a:ln>
            <a:solidFill>
              <a:srgbClr val="0D2F68"/>
            </a:solidFill>
          </a:ln>
        </p:spPr>
        <p:txBody>
          <a:bodyPr wrap="square" rtlCol="0">
            <a:spAutoFit/>
          </a:bodyPr>
          <a:lstStyle/>
          <a:p>
            <a:endParaRPr lang="en-US"/>
          </a:p>
        </p:txBody>
      </p:sp>
    </p:spTree>
    <p:extLst>
      <p:ext uri="{BB962C8B-B14F-4D97-AF65-F5344CB8AC3E}">
        <p14:creationId xmlns:p14="http://schemas.microsoft.com/office/powerpoint/2010/main" val="619781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Small Placeholder">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712022" y="839450"/>
            <a:ext cx="8767956" cy="4377128"/>
          </a:xfrm>
          <a:prstGeom prst="rect">
            <a:avLst/>
          </a:prstGeom>
        </p:spPr>
        <p:txBody>
          <a:bodyPr/>
          <a:lstStyle/>
          <a:p>
            <a:r>
              <a:rPr lang="en-US"/>
              <a:t>Drag image here</a:t>
            </a:r>
          </a:p>
        </p:txBody>
      </p:sp>
      <p:sp>
        <p:nvSpPr>
          <p:cNvPr id="11" name="Text Placeholder 9"/>
          <p:cNvSpPr>
            <a:spLocks noGrp="1"/>
          </p:cNvSpPr>
          <p:nvPr>
            <p:ph type="body" sz="quarter" idx="11" hasCustomPrompt="1"/>
          </p:nvPr>
        </p:nvSpPr>
        <p:spPr>
          <a:xfrm>
            <a:off x="1603294" y="5627124"/>
            <a:ext cx="2682240" cy="2334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1" i="0" cap="all" baseline="0">
                <a:solidFill>
                  <a:srgbClr val="222C4B"/>
                </a:solidFill>
                <a:latin typeface="ITC Franklin Gothic Std Med" charset="0"/>
                <a:ea typeface="ITC Franklin Gothic Std Med" charset="0"/>
                <a:cs typeface="ITC Franklin Gothic Std Med"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Title for image</a:t>
            </a:r>
          </a:p>
          <a:p>
            <a:pPr lvl="0"/>
            <a:endParaRPr lang="en-US"/>
          </a:p>
        </p:txBody>
      </p:sp>
      <p:sp>
        <p:nvSpPr>
          <p:cNvPr id="12" name="Text Placeholder 9"/>
          <p:cNvSpPr>
            <a:spLocks noGrp="1"/>
          </p:cNvSpPr>
          <p:nvPr>
            <p:ph type="body" sz="quarter" idx="12" hasCustomPrompt="1"/>
          </p:nvPr>
        </p:nvSpPr>
        <p:spPr>
          <a:xfrm>
            <a:off x="1603294" y="5899509"/>
            <a:ext cx="8876684" cy="52567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0" i="0" cap="none" baseline="0">
                <a:solidFill>
                  <a:srgbClr val="222C4B"/>
                </a:solidFill>
                <a:latin typeface="ITC Franklin Gothic Std Book" charset="0"/>
                <a:ea typeface="ITC Franklin Gothic Std Book" charset="0"/>
                <a:cs typeface="ITC Franklin Gothic Std Book" charset="0"/>
              </a:defRPr>
            </a:lvl1pPr>
            <a:lvl2pPr marL="457200" indent="0" algn="ctr">
              <a:buNone/>
              <a:defRPr sz="3000" b="1" i="0" cap="all" baseline="0">
                <a:solidFill>
                  <a:srgbClr val="222C4B"/>
                </a:solidFill>
                <a:latin typeface="ITC Franklin Gothic Std Med" charset="0"/>
                <a:ea typeface="ITC Franklin Gothic Std Med" charset="0"/>
                <a:cs typeface="ITC Franklin Gothic Std Med" charset="0"/>
              </a:defRPr>
            </a:lvl2pPr>
            <a:lvl3pPr marL="914400" indent="0" algn="ctr">
              <a:buNone/>
              <a:defRPr sz="3000" b="1" i="0" cap="all" baseline="0">
                <a:solidFill>
                  <a:srgbClr val="222C4B"/>
                </a:solidFill>
                <a:latin typeface="ITC Franklin Gothic Std Med" charset="0"/>
                <a:ea typeface="ITC Franklin Gothic Std Med" charset="0"/>
                <a:cs typeface="ITC Franklin Gothic Std Med" charset="0"/>
              </a:defRPr>
            </a:lvl3pPr>
            <a:lvl4pPr marL="1371600" indent="0" algn="ctr">
              <a:buNone/>
              <a:defRPr sz="3000" b="1" i="0" cap="all" baseline="0">
                <a:solidFill>
                  <a:srgbClr val="222C4B"/>
                </a:solidFill>
                <a:latin typeface="ITC Franklin Gothic Std Med" charset="0"/>
                <a:ea typeface="ITC Franklin Gothic Std Med" charset="0"/>
                <a:cs typeface="ITC Franklin Gothic Std Med" charset="0"/>
              </a:defRPr>
            </a:lvl4pPr>
            <a:lvl5pPr marL="1828800" indent="0" algn="ctr">
              <a:buNone/>
              <a:defRPr sz="3000" b="1" i="0" cap="all" baseline="0">
                <a:solidFill>
                  <a:srgbClr val="222C4B"/>
                </a:solidFill>
                <a:latin typeface="ITC Franklin Gothic Std Med" charset="0"/>
                <a:ea typeface="ITC Franklin Gothic Std Med" charset="0"/>
                <a:cs typeface="ITC Franklin Gothic Std Med" charset="0"/>
              </a:defRPr>
            </a:lvl5pPr>
          </a:lstStyle>
          <a:p>
            <a:pPr lvl="0"/>
            <a:r>
              <a:rPr lang="en-US"/>
              <a:t>Subtitle and Description for Image </a:t>
            </a:r>
          </a:p>
        </p:txBody>
      </p:sp>
    </p:spTree>
    <p:extLst>
      <p:ext uri="{BB962C8B-B14F-4D97-AF65-F5344CB8AC3E}">
        <p14:creationId xmlns:p14="http://schemas.microsoft.com/office/powerpoint/2010/main" val="2393969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026" y="252389"/>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C853FCE9-8599-DA41-AEED-15B5184A0D52}"/>
              </a:ext>
            </a:extLst>
          </p:cNvPr>
          <p:cNvSpPr>
            <a:spLocks noGrp="1"/>
          </p:cNvSpPr>
          <p:nvPr>
            <p:ph idx="1"/>
          </p:nvPr>
        </p:nvSpPr>
        <p:spPr>
          <a:xfrm>
            <a:off x="867139" y="1260721"/>
            <a:ext cx="10434577" cy="4422449"/>
          </a:xfrm>
          <a:prstGeom prst="rect">
            <a:avLst/>
          </a:prstGeom>
        </p:spPr>
        <p:txBody>
          <a:bodyPr/>
          <a:lstStyle>
            <a:lvl1pPr>
              <a:defRPr sz="3200">
                <a:latin typeface="ITC Franklin Gothic Std Book" panose="020B0504030503020204" pitchFamily="34" charset="0"/>
              </a:defRPr>
            </a:lvl1pPr>
            <a:lvl2pPr>
              <a:defRPr sz="2800">
                <a:latin typeface="ITC Franklin Gothic Std Book" panose="020B0504030503020204" pitchFamily="34" charset="0"/>
              </a:defRPr>
            </a:lvl2pPr>
            <a:lvl3pPr>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90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377952" y="2743518"/>
            <a:ext cx="11814048" cy="571500"/>
          </a:xfrm>
          <a:prstGeom prst="rect">
            <a:avLst/>
          </a:prstGeom>
        </p:spPr>
        <p:txBody>
          <a:bodyPr/>
          <a:lstStyle>
            <a:lvl1pPr marL="0" indent="0" algn="ctr">
              <a:buNone/>
              <a:defRPr sz="3600" b="1" i="0" u="none" cap="all" baseline="0">
                <a:solidFill>
                  <a:schemeClr val="bg1"/>
                </a:solidFill>
                <a:uFill>
                  <a:solidFill>
                    <a:srgbClr val="E47100"/>
                  </a:solidFill>
                </a:uFill>
                <a:latin typeface="ITC Franklin Gothic Std Med" charset="0"/>
                <a:ea typeface="ITC Franklin Gothic Std Med" charset="0"/>
                <a:cs typeface="ITC Franklin Gothic Std Med" charset="0"/>
              </a:defRPr>
            </a:lvl1pPr>
            <a:lvl2pPr marL="457200" indent="0">
              <a:buNone/>
              <a:defRPr b="1" i="0">
                <a:solidFill>
                  <a:schemeClr val="bg1"/>
                </a:solidFill>
                <a:latin typeface="ITC Franklin Gothic Std Med" charset="0"/>
                <a:ea typeface="ITC Franklin Gothic Std Med" charset="0"/>
                <a:cs typeface="ITC Franklin Gothic Std Med" charset="0"/>
              </a:defRPr>
            </a:lvl2pPr>
            <a:lvl3pPr marL="914400" indent="0">
              <a:buNone/>
              <a:defRPr b="1" i="0">
                <a:solidFill>
                  <a:schemeClr val="bg1"/>
                </a:solidFill>
                <a:latin typeface="ITC Franklin Gothic Std Med" charset="0"/>
                <a:ea typeface="ITC Franklin Gothic Std Med" charset="0"/>
                <a:cs typeface="ITC Franklin Gothic Std Med" charset="0"/>
              </a:defRPr>
            </a:lvl3pPr>
            <a:lvl4pPr marL="1371600" indent="0">
              <a:buNone/>
              <a:defRPr b="1" i="0">
                <a:solidFill>
                  <a:schemeClr val="bg1"/>
                </a:solidFill>
                <a:latin typeface="ITC Franklin Gothic Std Med" charset="0"/>
                <a:ea typeface="ITC Franklin Gothic Std Med" charset="0"/>
                <a:cs typeface="ITC Franklin Gothic Std Med" charset="0"/>
              </a:defRPr>
            </a:lvl4pPr>
            <a:lvl5pPr marL="1828800" indent="0">
              <a:buNone/>
              <a:defRPr b="1" i="0">
                <a:solidFill>
                  <a:schemeClr val="bg1"/>
                </a:solidFill>
                <a:latin typeface="ITC Franklin Gothic Std Med" charset="0"/>
                <a:ea typeface="ITC Franklin Gothic Std Med" charset="0"/>
                <a:cs typeface="ITC Franklin Gothic Std Med" charset="0"/>
              </a:defRPr>
            </a:lvl5pPr>
          </a:lstStyle>
          <a:p>
            <a:pPr lvl="0"/>
            <a:r>
              <a:rPr lang="en-US"/>
              <a:t>OPTIONAL PRESENTATION TITLE</a:t>
            </a:r>
          </a:p>
        </p:txBody>
      </p:sp>
      <p:sp>
        <p:nvSpPr>
          <p:cNvPr id="10" name="Text Placeholder 11"/>
          <p:cNvSpPr>
            <a:spLocks noGrp="1"/>
          </p:cNvSpPr>
          <p:nvPr>
            <p:ph type="body" sz="quarter" idx="11" hasCustomPrompt="1"/>
          </p:nvPr>
        </p:nvSpPr>
        <p:spPr>
          <a:xfrm>
            <a:off x="377825" y="3503864"/>
            <a:ext cx="11814175" cy="454033"/>
          </a:xfrm>
          <a:prstGeom prst="rect">
            <a:avLst/>
          </a:prstGeom>
        </p:spPr>
        <p:txBody>
          <a:bodyPr/>
          <a:lstStyle>
            <a:lvl1pPr marL="0" indent="0" algn="ctr">
              <a:buNone/>
              <a:defRPr sz="1400" b="1" i="0" cap="all" baseline="0">
                <a:solidFill>
                  <a:schemeClr val="bg1"/>
                </a:solidFill>
                <a:latin typeface="ITC Franklin Gothic Std Med" charset="0"/>
                <a:ea typeface="ITC Franklin Gothic Std Med" charset="0"/>
                <a:cs typeface="ITC Franklin Gothic Std Med" charset="0"/>
              </a:defRPr>
            </a:lvl1pPr>
          </a:lstStyle>
          <a:p>
            <a:r>
              <a:rPr lang="en-US" b="1" i="0" cap="all">
                <a:uFill>
                  <a:solidFill>
                    <a:srgbClr val="E47100"/>
                  </a:solidFill>
                </a:uFill>
                <a:latin typeface="ITC Franklin Gothic Std Med" charset="0"/>
                <a:ea typeface="ITC Franklin Gothic Std Med" charset="0"/>
                <a:cs typeface="ITC Franklin Gothic Std Med" charset="0"/>
              </a:rPr>
              <a:t> OPTIONAL AUTHOR NAME</a:t>
            </a:r>
          </a:p>
        </p:txBody>
      </p:sp>
    </p:spTree>
    <p:extLst>
      <p:ext uri="{BB962C8B-B14F-4D97-AF65-F5344CB8AC3E}">
        <p14:creationId xmlns:p14="http://schemas.microsoft.com/office/powerpoint/2010/main" val="137291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1: short text">
    <p:spTree>
      <p:nvGrpSpPr>
        <p:cNvPr id="1" name=""/>
        <p:cNvGrpSpPr/>
        <p:nvPr/>
      </p:nvGrpSpPr>
      <p:grpSpPr>
        <a:xfrm>
          <a:off x="0" y="0"/>
          <a:ext cx="0" cy="0"/>
          <a:chOff x="0" y="0"/>
          <a:chExt cx="0" cy="0"/>
        </a:xfrm>
      </p:grpSpPr>
      <p:sp>
        <p:nvSpPr>
          <p:cNvPr id="9"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Bk Cd"/>
              </a:defRPr>
            </a:lvl1pPr>
          </a:lstStyle>
          <a:p>
            <a:pPr lvl="0"/>
            <a:r>
              <a:rPr lang="en-US"/>
              <a:t>SHORT PARAGRAPH TEMPLATE TITLE</a:t>
            </a:r>
          </a:p>
        </p:txBody>
      </p:sp>
      <p:sp>
        <p:nvSpPr>
          <p:cNvPr id="11" name="Text Placeholder 10"/>
          <p:cNvSpPr>
            <a:spLocks noGrp="1"/>
          </p:cNvSpPr>
          <p:nvPr>
            <p:ph type="body" sz="quarter" idx="14" hasCustomPrompt="1"/>
          </p:nvPr>
        </p:nvSpPr>
        <p:spPr>
          <a:xfrm>
            <a:off x="1930400" y="1816100"/>
            <a:ext cx="8263467" cy="2273300"/>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k Cp"/>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 </a:t>
            </a:r>
            <a:r>
              <a:rPr lang="en-US" err="1"/>
              <a:t>odio</a:t>
            </a:r>
            <a:r>
              <a:rPr lang="en-US"/>
              <a:t> non ant. Lore </a:t>
            </a:r>
            <a:r>
              <a:rPr lang="en-US" err="1"/>
              <a:t>ipsum</a:t>
            </a:r>
            <a:r>
              <a:rPr lang="en-US"/>
              <a:t> </a:t>
            </a:r>
            <a:r>
              <a:rPr lang="en-US" err="1"/>
              <a:t>lunpt</a:t>
            </a:r>
            <a:r>
              <a:rPr lang="en-US"/>
              <a:t> and </a:t>
            </a:r>
            <a:r>
              <a:rPr lang="en-US" err="1"/>
              <a:t>ishlam</a:t>
            </a:r>
            <a:r>
              <a:rPr lang="en-US"/>
              <a:t>. </a:t>
            </a:r>
            <a:r>
              <a:rPr lang="en-US" err="1"/>
              <a:t>Nunc</a:t>
            </a:r>
            <a:r>
              <a:rPr lang="en-US"/>
              <a:t> vitae </a:t>
            </a:r>
            <a:r>
              <a:rPr lang="en-US" err="1"/>
              <a:t>neque</a:t>
            </a:r>
            <a:r>
              <a:rPr lang="en-US"/>
              <a:t> </a:t>
            </a:r>
            <a:r>
              <a:rPr lang="en-US" err="1"/>
              <a:t>etus</a:t>
            </a:r>
            <a:r>
              <a:rPr lang="en-US"/>
              <a:t>.</a:t>
            </a:r>
          </a:p>
        </p:txBody>
      </p:sp>
      <p:sp>
        <p:nvSpPr>
          <p:cNvPr id="12" name="Slide Number Placeholder 5"/>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1916638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1: table">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sp>
        <p:nvSpPr>
          <p:cNvPr id="12" name="Text Placeholder 7"/>
          <p:cNvSpPr>
            <a:spLocks noGrp="1"/>
          </p:cNvSpPr>
          <p:nvPr>
            <p:ph type="body" sz="quarter" idx="11"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Bk Cd"/>
              </a:defRPr>
            </a:lvl1pPr>
          </a:lstStyle>
          <a:p>
            <a:pPr lvl="0"/>
            <a:r>
              <a:rPr lang="en-US"/>
              <a:t>TITLE FOR A TABLE HERE</a:t>
            </a:r>
          </a:p>
        </p:txBody>
      </p:sp>
    </p:spTree>
    <p:extLst>
      <p:ext uri="{BB962C8B-B14F-4D97-AF65-F5344CB8AC3E}">
        <p14:creationId xmlns:p14="http://schemas.microsoft.com/office/powerpoint/2010/main" val="1489510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628631-89F8-4743-8F8D-7241C0B82BD7}"/>
              </a:ext>
            </a:extLst>
          </p:cNvPr>
          <p:cNvSpPr txBox="1"/>
          <p:nvPr userDrawn="1"/>
        </p:nvSpPr>
        <p:spPr>
          <a:xfrm>
            <a:off x="10030265" y="6175717"/>
            <a:ext cx="1871003" cy="562708"/>
          </a:xfrm>
          <a:prstGeom prst="rect">
            <a:avLst/>
          </a:prstGeom>
          <a:solidFill>
            <a:srgbClr val="0D2F68"/>
          </a:solidFill>
          <a:ln>
            <a:solidFill>
              <a:srgbClr val="0D2F68"/>
            </a:solidFill>
          </a:ln>
        </p:spPr>
        <p:txBody>
          <a:bodyPr wrap="square" rtlCol="0">
            <a:spAutoFit/>
          </a:bodyPr>
          <a:lstStyle/>
          <a:p>
            <a:endParaRPr lang="en-US"/>
          </a:p>
        </p:txBody>
      </p:sp>
      <p:sp>
        <p:nvSpPr>
          <p:cNvPr id="5" name="Title 1">
            <a:extLst>
              <a:ext uri="{FF2B5EF4-FFF2-40B4-BE49-F238E27FC236}">
                <a16:creationId xmlns:a16="http://schemas.microsoft.com/office/drawing/2014/main" id="{7B06BE33-76FB-A049-9082-7A272C455129}"/>
              </a:ext>
            </a:extLst>
          </p:cNvPr>
          <p:cNvSpPr>
            <a:spLocks noGrp="1"/>
          </p:cNvSpPr>
          <p:nvPr>
            <p:ph type="title"/>
          </p:nvPr>
        </p:nvSpPr>
        <p:spPr>
          <a:xfrm>
            <a:off x="598026" y="144401"/>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21FAAE23-B945-A44D-88D8-6AA80210B1F2}"/>
              </a:ext>
            </a:extLst>
          </p:cNvPr>
          <p:cNvSpPr>
            <a:spLocks noGrp="1"/>
          </p:cNvSpPr>
          <p:nvPr>
            <p:ph idx="1"/>
          </p:nvPr>
        </p:nvSpPr>
        <p:spPr>
          <a:xfrm>
            <a:off x="867138" y="1017824"/>
            <a:ext cx="10434577" cy="4422449"/>
          </a:xfrm>
          <a:prstGeom prst="rect">
            <a:avLst/>
          </a:prstGeom>
        </p:spPr>
        <p:txBody>
          <a:bodyPr/>
          <a:lstStyle>
            <a:lvl1pPr>
              <a:defRPr sz="3200">
                <a:latin typeface="ITC Franklin Gothic Std Book" panose="020B0504030503020204" pitchFamily="34" charset="0"/>
              </a:defRPr>
            </a:lvl1pPr>
            <a:lvl2pPr>
              <a:defRPr sz="2800">
                <a:latin typeface="ITC Franklin Gothic Std Book" panose="020B0504030503020204" pitchFamily="34" charset="0"/>
              </a:defRPr>
            </a:lvl2pPr>
            <a:lvl3pPr>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614D3B3-BF2F-9F4F-BB1A-90A09B1CBB20}"/>
              </a:ext>
            </a:extLst>
          </p:cNvPr>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6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3338484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43037"/>
            <a:ext cx="5384800" cy="4525963"/>
          </a:xfrm>
        </p:spPr>
        <p:txBody>
          <a:bodyPr/>
          <a:lstStyle>
            <a:lvl1pPr>
              <a:defRPr sz="3200">
                <a:latin typeface="ITC Franklin Gothic Std Book" panose="020B0504030503020204" pitchFamily="34" charset="0"/>
                <a:cs typeface="ITC Franklin Gothic Std Book" panose="020B0504030503020204" pitchFamily="34" charset="0"/>
              </a:defRPr>
            </a:lvl1pPr>
            <a:lvl2pPr>
              <a:defRPr sz="2800">
                <a:latin typeface="ITC Franklin Gothic Std Book" panose="020B0504030503020204" pitchFamily="34" charset="0"/>
                <a:cs typeface="ITC Franklin Gothic Std Book" panose="020B0504030503020204" pitchFamily="34" charset="0"/>
              </a:defRPr>
            </a:lvl2pPr>
            <a:lvl3pPr>
              <a:defRPr sz="2400">
                <a:latin typeface="ITC Franklin Gothic Std Book" panose="020B0504030503020204" pitchFamily="34" charset="0"/>
                <a:cs typeface="ITC Franklin Gothic Std Book" panose="020B0504030503020204" pitchFamily="34" charset="0"/>
              </a:defRPr>
            </a:lvl3pPr>
            <a:lvl4pPr>
              <a:defRPr sz="2000">
                <a:latin typeface="ITC Franklin Gothic Std Book" panose="020B0504030503020204" pitchFamily="34" charset="0"/>
                <a:cs typeface="ITC Franklin Gothic Std Book" panose="020B0504030503020204" pitchFamily="34" charset="0"/>
              </a:defRPr>
            </a:lvl4pPr>
            <a:lvl5pPr>
              <a:defRPr sz="2000">
                <a:latin typeface="ITC Franklin Gothic Std Book" panose="020B0504030503020204" pitchFamily="34" charset="0"/>
                <a:cs typeface="ITC Franklin Gothic Std Book" panose="020B05040305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3037"/>
            <a:ext cx="5384800" cy="4525963"/>
          </a:xfrm>
        </p:spPr>
        <p:txBody>
          <a:bodyPr/>
          <a:lstStyle>
            <a:lvl1pPr>
              <a:defRPr sz="3200">
                <a:latin typeface="ITC Franklin Gothic Std Book" panose="020B0504030503020204" pitchFamily="34" charset="0"/>
                <a:cs typeface="ITC Franklin Gothic Std Book" panose="020B0504030503020204" pitchFamily="34" charset="0"/>
              </a:defRPr>
            </a:lvl1pPr>
            <a:lvl2pPr>
              <a:defRPr sz="2800">
                <a:latin typeface="ITC Franklin Gothic Std Book" panose="020B0504030503020204" pitchFamily="34" charset="0"/>
                <a:cs typeface="ITC Franklin Gothic Std Book" panose="020B0504030503020204" pitchFamily="34" charset="0"/>
              </a:defRPr>
            </a:lvl2pPr>
            <a:lvl3pPr>
              <a:defRPr sz="2400">
                <a:latin typeface="ITC Franklin Gothic Std Book" panose="020B0504030503020204" pitchFamily="34" charset="0"/>
                <a:cs typeface="ITC Franklin Gothic Std Book" panose="020B0504030503020204" pitchFamily="34" charset="0"/>
              </a:defRPr>
            </a:lvl3pPr>
            <a:lvl4pPr>
              <a:defRPr sz="2000">
                <a:latin typeface="ITC Franklin Gothic Std Book" panose="020B0504030503020204" pitchFamily="34" charset="0"/>
                <a:cs typeface="ITC Franklin Gothic Std Book" panose="020B0504030503020204" pitchFamily="34" charset="0"/>
              </a:defRPr>
            </a:lvl4pPr>
            <a:lvl5pPr>
              <a:defRPr sz="2000">
                <a:latin typeface="ITC Franklin Gothic Std Book" panose="020B0504030503020204" pitchFamily="34" charset="0"/>
                <a:cs typeface="ITC Franklin Gothic Std Book" panose="020B05040305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8722480-E2DF-D84C-AFD3-6FEAD59F60B7}"/>
              </a:ext>
            </a:extLst>
          </p:cNvPr>
          <p:cNvSpPr>
            <a:spLocks noGrp="1"/>
          </p:cNvSpPr>
          <p:nvPr>
            <p:ph type="title"/>
          </p:nvPr>
        </p:nvSpPr>
        <p:spPr>
          <a:xfrm>
            <a:off x="598026" y="252389"/>
            <a:ext cx="10972800" cy="1143000"/>
          </a:xfrm>
        </p:spPr>
        <p:txBody>
          <a:bodyPr/>
          <a:lstStyle>
            <a:lvl1pPr algn="ctr">
              <a:defRPr sz="4400" b="1">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Tree>
    <p:extLst>
      <p:ext uri="{BB962C8B-B14F-4D97-AF65-F5344CB8AC3E}">
        <p14:creationId xmlns:p14="http://schemas.microsoft.com/office/powerpoint/2010/main" val="1759988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placeholder">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185333" y="660400"/>
            <a:ext cx="9939867" cy="4965700"/>
          </a:xfrm>
          <a:prstGeom prst="rect">
            <a:avLst/>
          </a:prstGeom>
        </p:spPr>
        <p:txBody>
          <a:bodyPr vert="horz"/>
          <a:lstStyle>
            <a:lvl1pPr marL="0" indent="0">
              <a:buFontTx/>
              <a:buNone/>
              <a:defRPr baseline="0"/>
            </a:lvl1pPr>
          </a:lstStyle>
          <a:p>
            <a:r>
              <a:rPr lang="en-US"/>
              <a:t>Drag/Insert Image here</a:t>
            </a:r>
          </a:p>
        </p:txBody>
      </p:sp>
      <p:sp>
        <p:nvSpPr>
          <p:cNvPr id="10" name="Text Placeholder 9"/>
          <p:cNvSpPr>
            <a:spLocks noGrp="1"/>
          </p:cNvSpPr>
          <p:nvPr>
            <p:ph type="body" sz="quarter" idx="11" hasCustomPrompt="1"/>
          </p:nvPr>
        </p:nvSpPr>
        <p:spPr>
          <a:xfrm>
            <a:off x="1185334" y="5786967"/>
            <a:ext cx="6468533" cy="402160"/>
          </a:xfrm>
          <a:prstGeom prst="rect">
            <a:avLst/>
          </a:prstGeom>
        </p:spPr>
        <p:txBody>
          <a:bodyPr vert="horz"/>
          <a:lstStyle>
            <a:lvl1pPr marL="0" indent="0">
              <a:buFontTx/>
              <a:buNone/>
              <a:defRPr sz="2000" baseline="0">
                <a:solidFill>
                  <a:schemeClr val="tx2">
                    <a:lumMod val="75000"/>
                  </a:schemeClr>
                </a:solidFill>
                <a:latin typeface="ITC Franklin Gothic Std Bk Cd"/>
              </a:defRPr>
            </a:lvl1pPr>
          </a:lstStyle>
          <a:p>
            <a:pPr lvl="0"/>
            <a:r>
              <a:rPr lang="en-US"/>
              <a:t>TITLE FOR IMAGE HERE</a:t>
            </a:r>
          </a:p>
        </p:txBody>
      </p:sp>
      <p:sp>
        <p:nvSpPr>
          <p:cNvPr id="12" name="Text Placeholder 11"/>
          <p:cNvSpPr>
            <a:spLocks noGrp="1"/>
          </p:cNvSpPr>
          <p:nvPr>
            <p:ph type="body" sz="quarter" idx="12" hasCustomPrompt="1"/>
          </p:nvPr>
        </p:nvSpPr>
        <p:spPr>
          <a:xfrm>
            <a:off x="1185333" y="6189127"/>
            <a:ext cx="9939867" cy="355600"/>
          </a:xfrm>
          <a:prstGeom prst="rect">
            <a:avLst/>
          </a:prstGeom>
        </p:spPr>
        <p:txBody>
          <a:bodyPr vert="horz"/>
          <a:lstStyle>
            <a:lvl1pPr marL="0" indent="0">
              <a:buFontTx/>
              <a:buNone/>
              <a:defRPr sz="1400" baseline="0">
                <a:solidFill>
                  <a:schemeClr val="tx2">
                    <a:lumMod val="75000"/>
                  </a:schemeClr>
                </a:solidFill>
                <a:latin typeface="ITC Franklin Gothic Std Bk Cp"/>
              </a:defRPr>
            </a:lvl1pPr>
          </a:lstStyle>
          <a:p>
            <a:pPr lvl="0"/>
            <a:r>
              <a:rPr lang="en-US"/>
              <a:t>Subtitle And Description For Image Here</a:t>
            </a:r>
          </a:p>
        </p:txBody>
      </p:sp>
    </p:spTree>
    <p:extLst>
      <p:ext uri="{BB962C8B-B14F-4D97-AF65-F5344CB8AC3E}">
        <p14:creationId xmlns:p14="http://schemas.microsoft.com/office/powerpoint/2010/main" val="2340241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3.xml"/><Relationship Id="rId7" Type="http://schemas.openxmlformats.org/officeDocument/2006/relationships/theme" Target="../theme/theme1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5.xml"/><Relationship Id="rId1" Type="http://schemas.openxmlformats.org/officeDocument/2006/relationships/slideLayout" Target="../slideLayouts/slideLayout3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9.xml"/><Relationship Id="rId1" Type="http://schemas.openxmlformats.org/officeDocument/2006/relationships/slideLayout" Target="../slideLayouts/slideLayout46.xml"/><Relationship Id="rId4" Type="http://schemas.openxmlformats.org/officeDocument/2006/relationships/image" Target="../media/image8.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image" Target="../media/image1.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3.xml"/><Relationship Id="rId7"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6.xml"/><Relationship Id="rId5" Type="http://schemas.openxmlformats.org/officeDocument/2006/relationships/image" Target="../media/image4.emf"/><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6.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22.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25.xml"/><Relationship Id="rId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pic>
        <p:nvPicPr>
          <p:cNvPr id="7" name="Picture 6" descr="contents_orange.jpg"/>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16937" y="329676"/>
            <a:ext cx="3711689" cy="2138861"/>
          </a:xfrm>
          <a:prstGeom prst="rect">
            <a:avLst/>
          </a:prstGeom>
        </p:spPr>
      </p:pic>
    </p:spTree>
    <p:extLst>
      <p:ext uri="{BB962C8B-B14F-4D97-AF65-F5344CB8AC3E}">
        <p14:creationId xmlns:p14="http://schemas.microsoft.com/office/powerpoint/2010/main" val="2159087170"/>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829123"/>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rot="5400000">
            <a:off x="5905928" y="-5525784"/>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0"/>
            <a:ext cx="1727200" cy="2057400"/>
          </a:xfrm>
          <a:prstGeom prst="rect">
            <a:avLst/>
          </a:prstGeom>
        </p:spPr>
      </p:pic>
      <p:sp>
        <p:nvSpPr>
          <p:cNvPr id="9" name="Rectangle 8"/>
          <p:cNvSpPr/>
          <p:nvPr userDrawn="1"/>
        </p:nvSpPr>
        <p:spPr>
          <a:xfrm>
            <a:off x="11811856"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Rectangle 9"/>
          <p:cNvSpPr/>
          <p:nvPr userDrawn="1"/>
        </p:nvSpPr>
        <p:spPr>
          <a:xfrm rot="5400000">
            <a:off x="5905928" y="952072"/>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39296"/>
      </p:ext>
    </p:extLst>
  </p:cSld>
  <p:clrMap bg1="lt1" tx1="dk1" bg2="lt2" tx2="dk2" accent1="accent1" accent2="accent2" accent3="accent3" accent4="accent4" accent5="accent5" accent6="accent6" hlink="hlink" folHlink="folHlink"/>
  <p:sldLayoutIdLst>
    <p:sldLayoutId id="2147483709" r:id="rId1"/>
    <p:sldLayoutId id="214748371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rot="5400000">
            <a:off x="5905928" y="-5525784"/>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0"/>
            <a:ext cx="1727200" cy="2057400"/>
          </a:xfrm>
          <a:prstGeom prst="rect">
            <a:avLst/>
          </a:prstGeom>
        </p:spPr>
      </p:pic>
      <p:sp>
        <p:nvSpPr>
          <p:cNvPr id="9" name="Rectangle 8"/>
          <p:cNvSpPr/>
          <p:nvPr userDrawn="1"/>
        </p:nvSpPr>
        <p:spPr>
          <a:xfrm>
            <a:off x="11811856"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Rectangle 9"/>
          <p:cNvSpPr/>
          <p:nvPr userDrawn="1"/>
        </p:nvSpPr>
        <p:spPr>
          <a:xfrm rot="5400000">
            <a:off x="5905928" y="952072"/>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732268"/>
      </p:ext>
    </p:extLst>
  </p:cSld>
  <p:clrMap bg1="lt1" tx1="dk1" bg2="lt2" tx2="dk2" accent1="accent1" accent2="accent2" accent3="accent3" accent4="accent4" accent5="accent5" accent6="accent6" hlink="hlink" folHlink="folHlink"/>
  <p:sldLayoutIdLst>
    <p:sldLayoutId id="2147483713" r:id="rId1"/>
    <p:sldLayoutId id="2147483715"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 y="0"/>
            <a:ext cx="1727200" cy="2057400"/>
          </a:xfrm>
          <a:prstGeom prst="rect">
            <a:avLst/>
          </a:prstGeom>
        </p:spPr>
      </p:pic>
    </p:spTree>
    <p:extLst>
      <p:ext uri="{BB962C8B-B14F-4D97-AF65-F5344CB8AC3E}">
        <p14:creationId xmlns:p14="http://schemas.microsoft.com/office/powerpoint/2010/main" val="3194312398"/>
      </p:ext>
    </p:extLst>
  </p:cSld>
  <p:clrMap bg1="lt1" tx1="dk1" bg2="lt2" tx2="dk2" accent1="accent1" accent2="accent2" accent3="accent3" accent4="accent4" accent5="accent5" accent6="accent6" hlink="hlink" folHlink="folHlink"/>
  <p:sldLayoutIdLst>
    <p:sldLayoutId id="2147483717" r:id="rId1"/>
    <p:sldLayoutId id="2147483754" r:id="rId2"/>
    <p:sldLayoutId id="2147483755" r:id="rId3"/>
    <p:sldLayoutId id="2147483756" r:id="rId4"/>
    <p:sldLayoutId id="2147483761" r:id="rId5"/>
    <p:sldLayoutId id="2147483762"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957888"/>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rot="5400000">
            <a:off x="5905928" y="-5525784"/>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0"/>
            <a:ext cx="1727200" cy="2057400"/>
          </a:xfrm>
          <a:prstGeom prst="rect">
            <a:avLst/>
          </a:prstGeom>
        </p:spPr>
      </p:pic>
      <p:sp>
        <p:nvSpPr>
          <p:cNvPr id="9" name="Rectangle 8"/>
          <p:cNvSpPr/>
          <p:nvPr userDrawn="1"/>
        </p:nvSpPr>
        <p:spPr>
          <a:xfrm>
            <a:off x="11811856"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Rectangle 9"/>
          <p:cNvSpPr/>
          <p:nvPr userDrawn="1"/>
        </p:nvSpPr>
        <p:spPr>
          <a:xfrm rot="5400000">
            <a:off x="5905928" y="952072"/>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559142"/>
      </p:ext>
    </p:extLst>
  </p:cSld>
  <p:clrMap bg1="lt1" tx1="dk1" bg2="lt2" tx2="dk2" accent1="accent1" accent2="accent2" accent3="accent3" accent4="accent4" accent5="accent5" accent6="accent6" hlink="hlink" folHlink="folHlink"/>
  <p:sldLayoutIdLst>
    <p:sldLayoutId id="214748372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443390"/>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 y="0"/>
            <a:ext cx="1727200" cy="2057400"/>
          </a:xfrm>
          <a:prstGeom prst="rect">
            <a:avLst/>
          </a:prstGeom>
        </p:spPr>
      </p:pic>
    </p:spTree>
    <p:extLst>
      <p:ext uri="{BB962C8B-B14F-4D97-AF65-F5344CB8AC3E}">
        <p14:creationId xmlns:p14="http://schemas.microsoft.com/office/powerpoint/2010/main" val="2328330162"/>
      </p:ext>
    </p:extLst>
  </p:cSld>
  <p:clrMap bg1="lt1" tx1="dk1" bg2="lt2" tx2="dk2" accent1="accent1" accent2="accent2" accent3="accent3" accent4="accent4" accent5="accent5" accent6="accent6" hlink="hlink" folHlink="folHlink"/>
  <p:sldLayoutIdLst>
    <p:sldLayoutId id="2147483742" r:id="rId1"/>
    <p:sldLayoutId id="2147483744" r:id="rId2"/>
    <p:sldLayoutId id="214748374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444542"/>
      </p:ext>
    </p:extLst>
  </p:cSld>
  <p:clrMap bg1="lt1" tx1="dk1" bg2="lt2" tx2="dk2" accent1="accent1" accent2="accent2" accent3="accent3" accent4="accent4" accent5="accent5" accent6="accent6" hlink="hlink" folHlink="folHlink"/>
  <p:sldLayoutIdLst>
    <p:sldLayoutId id="2147483747" r:id="rId1"/>
    <p:sldLayoutId id="21474837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12188952"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380144" cy="6858000"/>
          </a:xfrm>
          <a:prstGeom prst="rect">
            <a:avLst/>
          </a:prstGeom>
          <a:solidFill>
            <a:srgbClr val="E47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0"/>
            <a:ext cx="1727200" cy="2057400"/>
          </a:xfrm>
          <a:prstGeom prst="rect">
            <a:avLst/>
          </a:prstGeom>
        </p:spPr>
      </p:pic>
      <p:pic>
        <p:nvPicPr>
          <p:cNvPr id="11" name="Picture 10"/>
          <p:cNvPicPr>
            <a:picLocks noChangeAspect="1"/>
          </p:cNvPicPr>
          <p:nvPr userDrawn="1"/>
        </p:nvPicPr>
        <p:blipFill>
          <a:blip r:embed="rId4"/>
          <a:stretch>
            <a:fillRect/>
          </a:stretch>
        </p:blipFill>
        <p:spPr>
          <a:xfrm>
            <a:off x="5482669" y="5126805"/>
            <a:ext cx="1603756" cy="1005940"/>
          </a:xfrm>
          <a:prstGeom prst="rect">
            <a:avLst/>
          </a:prstGeom>
        </p:spPr>
      </p:pic>
    </p:spTree>
    <p:extLst>
      <p:ext uri="{BB962C8B-B14F-4D97-AF65-F5344CB8AC3E}">
        <p14:creationId xmlns:p14="http://schemas.microsoft.com/office/powerpoint/2010/main" val="2474891093"/>
      </p:ext>
    </p:extLst>
  </p:cSld>
  <p:clrMap bg1="lt1" tx1="dk1" bg2="lt2" tx2="dk2" accent1="accent1" accent2="accent2" accent3="accent3" accent4="accent4" accent5="accent5" accent6="accent6" hlink="hlink" folHlink="folHlink"/>
  <p:sldLayoutIdLst>
    <p:sldLayoutId id="214748375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pic>
        <p:nvPicPr>
          <p:cNvPr id="7" name="Picture 6" descr="brushedge_solid_blu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05" y="5194968"/>
            <a:ext cx="12192000" cy="1676400"/>
          </a:xfrm>
          <a:prstGeom prst="rect">
            <a:avLst/>
          </a:prstGeom>
        </p:spPr>
      </p:pic>
      <p:sp>
        <p:nvSpPr>
          <p:cNvPr id="6" name="Slide Number Placeholder 5"/>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pic>
        <p:nvPicPr>
          <p:cNvPr id="5" name="Picture 4" descr="UVA_Primary_white.eps">
            <a:extLst>
              <a:ext uri="{FF2B5EF4-FFF2-40B4-BE49-F238E27FC236}">
                <a16:creationId xmlns:a16="http://schemas.microsoft.com/office/drawing/2014/main" id="{14E66DA3-969A-1E4A-9C04-CB30DE4BFDE4}"/>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10204180" y="6224048"/>
            <a:ext cx="1645920" cy="405738"/>
          </a:xfrm>
          <a:prstGeom prst="rect">
            <a:avLst/>
          </a:prstGeom>
        </p:spPr>
      </p:pic>
    </p:spTree>
    <p:extLst>
      <p:ext uri="{BB962C8B-B14F-4D97-AF65-F5344CB8AC3E}">
        <p14:creationId xmlns:p14="http://schemas.microsoft.com/office/powerpoint/2010/main" val="1735567757"/>
      </p:ext>
    </p:extLst>
  </p:cSld>
  <p:clrMap bg1="lt1" tx1="dk1" bg2="lt2" tx2="dk2" accent1="accent1" accent2="accent2" accent3="accent3" accent4="accent4" accent5="accent5" accent6="accent6" hlink="hlink" folHlink="folHlink"/>
  <p:sldLayoutIdLst>
    <p:sldLayoutId id="2147483678" r:id="rId1"/>
    <p:sldLayoutId id="2147483653" r:id="rId2"/>
    <p:sldLayoutId id="2147483654" r:id="rId3"/>
    <p:sldLayoutId id="2147483656" r:id="rId4"/>
    <p:sldLayoutId id="2147483657" r:id="rId5"/>
    <p:sldLayoutId id="2147483693" r:id="rId6"/>
    <p:sldLayoutId id="2147483692" r:id="rId7"/>
    <p:sldLayoutId id="2147483695" r:id="rId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pic>
        <p:nvPicPr>
          <p:cNvPr id="7" name="Picture 6" descr="grounds.png"/>
          <p:cNvPicPr>
            <a:picLocks noChangeAspect="1"/>
          </p:cNvPicPr>
          <p:nvPr userDrawn="1"/>
        </p:nvPicPr>
        <p:blipFill rotWithShape="1">
          <a:blip r:embed="rId4" cstate="hqprint">
            <a:extLst>
              <a:ext uri="{28A0092B-C50C-407E-A947-70E740481C1C}">
                <a14:useLocalDpi xmlns:a14="http://schemas.microsoft.com/office/drawing/2010/main"/>
              </a:ext>
            </a:extLst>
          </a:blip>
          <a:srcRect b="-16499"/>
          <a:stretch/>
        </p:blipFill>
        <p:spPr>
          <a:xfrm>
            <a:off x="-1" y="0"/>
            <a:ext cx="12207161" cy="7569200"/>
          </a:xfrm>
          <a:prstGeom prst="rect">
            <a:avLst/>
          </a:prstGeom>
        </p:spPr>
      </p:pic>
      <p:pic>
        <p:nvPicPr>
          <p:cNvPr id="8" name="Picture 7" descr="brushedge_solid_blu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5" y="5194968"/>
            <a:ext cx="12192000" cy="1676400"/>
          </a:xfrm>
          <a:prstGeom prst="rect">
            <a:avLst/>
          </a:prstGeom>
        </p:spPr>
      </p:pic>
      <p:pic>
        <p:nvPicPr>
          <p:cNvPr id="9" name="Picture 8" descr="UVA_Primary_white.eps"/>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829029" y="6324412"/>
            <a:ext cx="1804172" cy="333562"/>
          </a:xfrm>
          <a:prstGeom prst="rect">
            <a:avLst/>
          </a:prstGeom>
        </p:spPr>
      </p:pic>
    </p:spTree>
    <p:extLst>
      <p:ext uri="{BB962C8B-B14F-4D97-AF65-F5344CB8AC3E}">
        <p14:creationId xmlns:p14="http://schemas.microsoft.com/office/powerpoint/2010/main" val="449219711"/>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sp>
        <p:nvSpPr>
          <p:cNvPr id="7" name="Rectangle 3"/>
          <p:cNvSpPr/>
          <p:nvPr userDrawn="1"/>
        </p:nvSpPr>
        <p:spPr>
          <a:xfrm>
            <a:off x="-19614" y="5978148"/>
            <a:ext cx="12226775" cy="936363"/>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pic>
        <p:nvPicPr>
          <p:cNvPr id="8" name="Picture 7" descr="UVA_Primary_white.eps"/>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829029" y="6324412"/>
            <a:ext cx="1804172" cy="333562"/>
          </a:xfrm>
          <a:prstGeom prst="rect">
            <a:avLst/>
          </a:prstGeom>
        </p:spPr>
      </p:pic>
      <p:sp>
        <p:nvSpPr>
          <p:cNvPr id="9" name="Slide Number Placeholder 5"/>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1787865795"/>
      </p:ext>
    </p:extLst>
  </p:cSld>
  <p:clrMap bg1="lt1" tx1="dk1" bg2="lt2" tx2="dk2" accent1="accent1" accent2="accent2" accent3="accent3" accent4="accent4" accent5="accent5" accent6="accent6" hlink="hlink" folHlink="folHlink"/>
  <p:sldLayoutIdLst>
    <p:sldLayoutId id="2147483679" r:id="rId1"/>
    <p:sldLayoutId id="2147483659" r:id="rId2"/>
    <p:sldLayoutId id="2147483660" r:id="rId3"/>
    <p:sldLayoutId id="2147483662" r:id="rId4"/>
    <p:sldLayoutId id="2147483663"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pic>
        <p:nvPicPr>
          <p:cNvPr id="7" name="Picture 6" descr="grounds.png"/>
          <p:cNvPicPr>
            <a:picLocks noChangeAspect="1"/>
          </p:cNvPicPr>
          <p:nvPr userDrawn="1"/>
        </p:nvPicPr>
        <p:blipFill rotWithShape="1">
          <a:blip r:embed="rId4" cstate="hqprint">
            <a:extLst>
              <a:ext uri="{28A0092B-C50C-407E-A947-70E740481C1C}">
                <a14:useLocalDpi xmlns:a14="http://schemas.microsoft.com/office/drawing/2010/main"/>
              </a:ext>
            </a:extLst>
          </a:blip>
          <a:srcRect b="-16499"/>
          <a:stretch/>
        </p:blipFill>
        <p:spPr>
          <a:xfrm>
            <a:off x="-1" y="0"/>
            <a:ext cx="12207161" cy="7569200"/>
          </a:xfrm>
          <a:prstGeom prst="rect">
            <a:avLst/>
          </a:prstGeom>
        </p:spPr>
      </p:pic>
      <p:sp>
        <p:nvSpPr>
          <p:cNvPr id="8" name="Rectangle 3"/>
          <p:cNvSpPr/>
          <p:nvPr userDrawn="1"/>
        </p:nvSpPr>
        <p:spPr>
          <a:xfrm>
            <a:off x="-19614" y="5978148"/>
            <a:ext cx="12226775" cy="936363"/>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pic>
        <p:nvPicPr>
          <p:cNvPr id="9" name="Picture 8" descr="UVA_Primary_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829029" y="6324412"/>
            <a:ext cx="1804172" cy="333562"/>
          </a:xfrm>
          <a:prstGeom prst="rect">
            <a:avLst/>
          </a:prstGeom>
        </p:spPr>
      </p:pic>
    </p:spTree>
    <p:extLst>
      <p:ext uri="{BB962C8B-B14F-4D97-AF65-F5344CB8AC3E}">
        <p14:creationId xmlns:p14="http://schemas.microsoft.com/office/powerpoint/2010/main" val="214172888"/>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sp>
        <p:nvSpPr>
          <p:cNvPr id="7" name="Rectangle 3"/>
          <p:cNvSpPr/>
          <p:nvPr userDrawn="1"/>
        </p:nvSpPr>
        <p:spPr>
          <a:xfrm>
            <a:off x="-19614" y="5978148"/>
            <a:ext cx="12226775" cy="936363"/>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sp>
        <p:nvSpPr>
          <p:cNvPr id="8" name="Rectangle 6"/>
          <p:cNvSpPr/>
          <p:nvPr userDrawn="1"/>
        </p:nvSpPr>
        <p:spPr>
          <a:xfrm>
            <a:off x="2" y="1"/>
            <a:ext cx="12193733" cy="996305"/>
          </a:xfrm>
          <a:custGeom>
            <a:avLst/>
            <a:gdLst>
              <a:gd name="connsiteX0" fmla="*/ 0 w 9144000"/>
              <a:gd name="connsiteY0" fmla="*/ 0 h 727363"/>
              <a:gd name="connsiteX1" fmla="*/ 9144000 w 9144000"/>
              <a:gd name="connsiteY1" fmla="*/ 0 h 727363"/>
              <a:gd name="connsiteX2" fmla="*/ 9144000 w 9144000"/>
              <a:gd name="connsiteY2" fmla="*/ 727363 h 727363"/>
              <a:gd name="connsiteX3" fmla="*/ 0 w 9144000"/>
              <a:gd name="connsiteY3" fmla="*/ 727363 h 727363"/>
              <a:gd name="connsiteX4" fmla="*/ 0 w 9144000"/>
              <a:gd name="connsiteY4" fmla="*/ 0 h 727363"/>
              <a:gd name="connsiteX0" fmla="*/ 0 w 9155759"/>
              <a:gd name="connsiteY0" fmla="*/ 0 h 927253"/>
              <a:gd name="connsiteX1" fmla="*/ 9144000 w 9155759"/>
              <a:gd name="connsiteY1" fmla="*/ 0 h 927253"/>
              <a:gd name="connsiteX2" fmla="*/ 9155759 w 9155759"/>
              <a:gd name="connsiteY2" fmla="*/ 927253 h 927253"/>
              <a:gd name="connsiteX3" fmla="*/ 0 w 9155759"/>
              <a:gd name="connsiteY3" fmla="*/ 727363 h 927253"/>
              <a:gd name="connsiteX4" fmla="*/ 0 w 9155759"/>
              <a:gd name="connsiteY4" fmla="*/ 0 h 927253"/>
              <a:gd name="connsiteX0" fmla="*/ 0 w 9155759"/>
              <a:gd name="connsiteY0" fmla="*/ 0 h 936540"/>
              <a:gd name="connsiteX1" fmla="*/ 9144000 w 9155759"/>
              <a:gd name="connsiteY1" fmla="*/ 0 h 936540"/>
              <a:gd name="connsiteX2" fmla="*/ 9155759 w 9155759"/>
              <a:gd name="connsiteY2" fmla="*/ 927253 h 936540"/>
              <a:gd name="connsiteX3" fmla="*/ 29883 w 9155759"/>
              <a:gd name="connsiteY3" fmla="*/ 936540 h 936540"/>
              <a:gd name="connsiteX4" fmla="*/ 0 w 9155759"/>
              <a:gd name="connsiteY4" fmla="*/ 0 h 936540"/>
              <a:gd name="connsiteX0" fmla="*/ 0 w 9170700"/>
              <a:gd name="connsiteY0" fmla="*/ 0 h 936540"/>
              <a:gd name="connsiteX1" fmla="*/ 9144000 w 9170700"/>
              <a:gd name="connsiteY1" fmla="*/ 0 h 936540"/>
              <a:gd name="connsiteX2" fmla="*/ 9170700 w 9170700"/>
              <a:gd name="connsiteY2" fmla="*/ 747959 h 936540"/>
              <a:gd name="connsiteX3" fmla="*/ 29883 w 9170700"/>
              <a:gd name="connsiteY3" fmla="*/ 936540 h 936540"/>
              <a:gd name="connsiteX4" fmla="*/ 0 w 9170700"/>
              <a:gd name="connsiteY4" fmla="*/ 0 h 936540"/>
              <a:gd name="connsiteX0" fmla="*/ 44823 w 9215523"/>
              <a:gd name="connsiteY0" fmla="*/ 0 h 1041128"/>
              <a:gd name="connsiteX1" fmla="*/ 9188823 w 9215523"/>
              <a:gd name="connsiteY1" fmla="*/ 0 h 1041128"/>
              <a:gd name="connsiteX2" fmla="*/ 9215523 w 9215523"/>
              <a:gd name="connsiteY2" fmla="*/ 747959 h 1041128"/>
              <a:gd name="connsiteX3" fmla="*/ 0 w 9215523"/>
              <a:gd name="connsiteY3" fmla="*/ 1041128 h 1041128"/>
              <a:gd name="connsiteX4" fmla="*/ 44823 w 9215523"/>
              <a:gd name="connsiteY4" fmla="*/ 0 h 1041128"/>
              <a:gd name="connsiteX0" fmla="*/ 0 w 9170700"/>
              <a:gd name="connsiteY0" fmla="*/ 0 h 921599"/>
              <a:gd name="connsiteX1" fmla="*/ 9144000 w 9170700"/>
              <a:gd name="connsiteY1" fmla="*/ 0 h 921599"/>
              <a:gd name="connsiteX2" fmla="*/ 9170700 w 9170700"/>
              <a:gd name="connsiteY2" fmla="*/ 747959 h 921599"/>
              <a:gd name="connsiteX3" fmla="*/ 14942 w 9170700"/>
              <a:gd name="connsiteY3" fmla="*/ 921599 h 921599"/>
              <a:gd name="connsiteX4" fmla="*/ 0 w 9170700"/>
              <a:gd name="connsiteY4" fmla="*/ 0 h 921599"/>
              <a:gd name="connsiteX0" fmla="*/ 0 w 9170700"/>
              <a:gd name="connsiteY0" fmla="*/ 0 h 891717"/>
              <a:gd name="connsiteX1" fmla="*/ 9144000 w 9170700"/>
              <a:gd name="connsiteY1" fmla="*/ 0 h 891717"/>
              <a:gd name="connsiteX2" fmla="*/ 9170700 w 9170700"/>
              <a:gd name="connsiteY2" fmla="*/ 747959 h 891717"/>
              <a:gd name="connsiteX3" fmla="*/ 1 w 9170700"/>
              <a:gd name="connsiteY3" fmla="*/ 891717 h 891717"/>
              <a:gd name="connsiteX4" fmla="*/ 0 w 9170700"/>
              <a:gd name="connsiteY4" fmla="*/ 0 h 891717"/>
              <a:gd name="connsiteX0" fmla="*/ 0 w 9170700"/>
              <a:gd name="connsiteY0" fmla="*/ 0 h 891717"/>
              <a:gd name="connsiteX1" fmla="*/ 9144000 w 9170700"/>
              <a:gd name="connsiteY1" fmla="*/ 0 h 891717"/>
              <a:gd name="connsiteX2" fmla="*/ 9170700 w 9170700"/>
              <a:gd name="connsiteY2" fmla="*/ 628429 h 891717"/>
              <a:gd name="connsiteX3" fmla="*/ 1 w 9170700"/>
              <a:gd name="connsiteY3" fmla="*/ 891717 h 891717"/>
              <a:gd name="connsiteX4" fmla="*/ 0 w 9170700"/>
              <a:gd name="connsiteY4" fmla="*/ 0 h 891717"/>
              <a:gd name="connsiteX0" fmla="*/ 0 w 9170700"/>
              <a:gd name="connsiteY0" fmla="*/ 0 h 996305"/>
              <a:gd name="connsiteX1" fmla="*/ 9144000 w 9170700"/>
              <a:gd name="connsiteY1" fmla="*/ 0 h 996305"/>
              <a:gd name="connsiteX2" fmla="*/ 9170700 w 9170700"/>
              <a:gd name="connsiteY2" fmla="*/ 628429 h 996305"/>
              <a:gd name="connsiteX3" fmla="*/ 1 w 9170700"/>
              <a:gd name="connsiteY3" fmla="*/ 996305 h 996305"/>
              <a:gd name="connsiteX4" fmla="*/ 0 w 9170700"/>
              <a:gd name="connsiteY4" fmla="*/ 0 h 996305"/>
              <a:gd name="connsiteX0" fmla="*/ 0 w 9170700"/>
              <a:gd name="connsiteY0" fmla="*/ 0 h 996305"/>
              <a:gd name="connsiteX1" fmla="*/ 9144000 w 9170700"/>
              <a:gd name="connsiteY1" fmla="*/ 0 h 996305"/>
              <a:gd name="connsiteX2" fmla="*/ 9170700 w 9170700"/>
              <a:gd name="connsiteY2" fmla="*/ 553724 h 996305"/>
              <a:gd name="connsiteX3" fmla="*/ 1 w 9170700"/>
              <a:gd name="connsiteY3" fmla="*/ 996305 h 996305"/>
              <a:gd name="connsiteX4" fmla="*/ 0 w 9170700"/>
              <a:gd name="connsiteY4" fmla="*/ 0 h 996305"/>
              <a:gd name="connsiteX0" fmla="*/ 0 w 9144000"/>
              <a:gd name="connsiteY0" fmla="*/ 0 h 996305"/>
              <a:gd name="connsiteX1" fmla="*/ 9144000 w 9144000"/>
              <a:gd name="connsiteY1" fmla="*/ 0 h 996305"/>
              <a:gd name="connsiteX2" fmla="*/ 9132600 w 9144000"/>
              <a:gd name="connsiteY2" fmla="*/ 566424 h 996305"/>
              <a:gd name="connsiteX3" fmla="*/ 1 w 9144000"/>
              <a:gd name="connsiteY3" fmla="*/ 996305 h 996305"/>
              <a:gd name="connsiteX4" fmla="*/ 0 w 9144000"/>
              <a:gd name="connsiteY4" fmla="*/ 0 h 996305"/>
              <a:gd name="connsiteX0" fmla="*/ 0 w 9145300"/>
              <a:gd name="connsiteY0" fmla="*/ 0 h 996305"/>
              <a:gd name="connsiteX1" fmla="*/ 9144000 w 9145300"/>
              <a:gd name="connsiteY1" fmla="*/ 0 h 996305"/>
              <a:gd name="connsiteX2" fmla="*/ 9145300 w 9145300"/>
              <a:gd name="connsiteY2" fmla="*/ 566424 h 996305"/>
              <a:gd name="connsiteX3" fmla="*/ 1 w 9145300"/>
              <a:gd name="connsiteY3" fmla="*/ 996305 h 996305"/>
              <a:gd name="connsiteX4" fmla="*/ 0 w 9145300"/>
              <a:gd name="connsiteY4" fmla="*/ 0 h 996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300" h="996305">
                <a:moveTo>
                  <a:pt x="0" y="0"/>
                </a:moveTo>
                <a:lnTo>
                  <a:pt x="9144000" y="0"/>
                </a:lnTo>
                <a:cubicBezTo>
                  <a:pt x="9144433" y="188808"/>
                  <a:pt x="9144867" y="377616"/>
                  <a:pt x="9145300" y="566424"/>
                </a:cubicBezTo>
                <a:lnTo>
                  <a:pt x="1" y="996305"/>
                </a:lnTo>
                <a:cubicBezTo>
                  <a:pt x="1" y="699066"/>
                  <a:pt x="0" y="297239"/>
                  <a:pt x="0" y="0"/>
                </a:cubicBezTo>
                <a:close/>
              </a:path>
            </a:pathLst>
          </a:custGeom>
          <a:solidFill>
            <a:srgbClr val="012158"/>
          </a:solidFill>
          <a:ln>
            <a:solidFill>
              <a:schemeClr val="tx2">
                <a:lumMod val="75000"/>
              </a:schemeClr>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pic>
        <p:nvPicPr>
          <p:cNvPr id="9" name="Picture 8" descr="UVA_Primary_white.eps"/>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52941" y="277922"/>
            <a:ext cx="1877883" cy="347190"/>
          </a:xfrm>
          <a:prstGeom prst="rect">
            <a:avLst/>
          </a:prstGeom>
        </p:spPr>
      </p:pic>
      <p:sp>
        <p:nvSpPr>
          <p:cNvPr id="10" name="Slide Number Placeholder 5"/>
          <p:cNvSpPr>
            <a:spLocks noGrp="1"/>
          </p:cNvSpPr>
          <p:nvPr>
            <p:ph type="sldNum" sz="quarter" idx="4"/>
          </p:nvPr>
        </p:nvSpPr>
        <p:spPr>
          <a:xfrm>
            <a:off x="394085" y="6460256"/>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k XCp"/>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587998656"/>
      </p:ext>
    </p:extLst>
  </p:cSld>
  <p:clrMap bg1="lt1" tx1="dk1" bg2="lt2" tx2="dk2" accent1="accent1" accent2="accent2" accent3="accent3" accent4="accent4" accent5="accent5" accent6="accent6" hlink="hlink" folHlink="folHlink"/>
  <p:sldLayoutIdLst>
    <p:sldLayoutId id="2147483680" r:id="rId1"/>
    <p:sldLayoutId id="2147483665" r:id="rId2"/>
    <p:sldLayoutId id="2147483666" r:id="rId3"/>
    <p:sldLayoutId id="2147483668" r:id="rId4"/>
    <p:sldLayoutId id="2147483669"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pic>
        <p:nvPicPr>
          <p:cNvPr id="7" name="Picture 6" descr="grounds.png"/>
          <p:cNvPicPr>
            <a:picLocks noChangeAspect="1"/>
          </p:cNvPicPr>
          <p:nvPr userDrawn="1"/>
        </p:nvPicPr>
        <p:blipFill rotWithShape="1">
          <a:blip r:embed="rId4" cstate="hqprint">
            <a:extLst>
              <a:ext uri="{28A0092B-C50C-407E-A947-70E740481C1C}">
                <a14:useLocalDpi xmlns:a14="http://schemas.microsoft.com/office/drawing/2010/main"/>
              </a:ext>
            </a:extLst>
          </a:blip>
          <a:srcRect b="-16499"/>
          <a:stretch/>
        </p:blipFill>
        <p:spPr>
          <a:xfrm>
            <a:off x="-1" y="0"/>
            <a:ext cx="12207161" cy="7569200"/>
          </a:xfrm>
          <a:prstGeom prst="rect">
            <a:avLst/>
          </a:prstGeom>
        </p:spPr>
      </p:pic>
      <p:pic>
        <p:nvPicPr>
          <p:cNvPr id="8" name="Picture 7" descr="grounds.png"/>
          <p:cNvPicPr>
            <a:picLocks noChangeAspect="1"/>
          </p:cNvPicPr>
          <p:nvPr userDrawn="1"/>
        </p:nvPicPr>
        <p:blipFill rotWithShape="1">
          <a:blip r:embed="rId5" cstate="hqprint">
            <a:extLst>
              <a:ext uri="{28A0092B-C50C-407E-A947-70E740481C1C}">
                <a14:useLocalDpi xmlns:a14="http://schemas.microsoft.com/office/drawing/2010/main"/>
              </a:ext>
            </a:extLst>
          </a:blip>
          <a:srcRect b="-16499"/>
          <a:stretch/>
        </p:blipFill>
        <p:spPr>
          <a:xfrm>
            <a:off x="-19614" y="457200"/>
            <a:ext cx="12211615" cy="6974051"/>
          </a:xfrm>
          <a:prstGeom prst="rect">
            <a:avLst/>
          </a:prstGeom>
        </p:spPr>
      </p:pic>
      <p:sp>
        <p:nvSpPr>
          <p:cNvPr id="9" name="Rectangle 3"/>
          <p:cNvSpPr/>
          <p:nvPr userDrawn="1"/>
        </p:nvSpPr>
        <p:spPr>
          <a:xfrm>
            <a:off x="-19614" y="5978148"/>
            <a:ext cx="12226775" cy="936363"/>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sp>
        <p:nvSpPr>
          <p:cNvPr id="10" name="Rectangle 6"/>
          <p:cNvSpPr/>
          <p:nvPr userDrawn="1"/>
        </p:nvSpPr>
        <p:spPr>
          <a:xfrm>
            <a:off x="-3507" y="1"/>
            <a:ext cx="12193733" cy="996305"/>
          </a:xfrm>
          <a:custGeom>
            <a:avLst/>
            <a:gdLst>
              <a:gd name="connsiteX0" fmla="*/ 0 w 9144000"/>
              <a:gd name="connsiteY0" fmla="*/ 0 h 727363"/>
              <a:gd name="connsiteX1" fmla="*/ 9144000 w 9144000"/>
              <a:gd name="connsiteY1" fmla="*/ 0 h 727363"/>
              <a:gd name="connsiteX2" fmla="*/ 9144000 w 9144000"/>
              <a:gd name="connsiteY2" fmla="*/ 727363 h 727363"/>
              <a:gd name="connsiteX3" fmla="*/ 0 w 9144000"/>
              <a:gd name="connsiteY3" fmla="*/ 727363 h 727363"/>
              <a:gd name="connsiteX4" fmla="*/ 0 w 9144000"/>
              <a:gd name="connsiteY4" fmla="*/ 0 h 727363"/>
              <a:gd name="connsiteX0" fmla="*/ 0 w 9155759"/>
              <a:gd name="connsiteY0" fmla="*/ 0 h 927253"/>
              <a:gd name="connsiteX1" fmla="*/ 9144000 w 9155759"/>
              <a:gd name="connsiteY1" fmla="*/ 0 h 927253"/>
              <a:gd name="connsiteX2" fmla="*/ 9155759 w 9155759"/>
              <a:gd name="connsiteY2" fmla="*/ 927253 h 927253"/>
              <a:gd name="connsiteX3" fmla="*/ 0 w 9155759"/>
              <a:gd name="connsiteY3" fmla="*/ 727363 h 927253"/>
              <a:gd name="connsiteX4" fmla="*/ 0 w 9155759"/>
              <a:gd name="connsiteY4" fmla="*/ 0 h 927253"/>
              <a:gd name="connsiteX0" fmla="*/ 0 w 9155759"/>
              <a:gd name="connsiteY0" fmla="*/ 0 h 936540"/>
              <a:gd name="connsiteX1" fmla="*/ 9144000 w 9155759"/>
              <a:gd name="connsiteY1" fmla="*/ 0 h 936540"/>
              <a:gd name="connsiteX2" fmla="*/ 9155759 w 9155759"/>
              <a:gd name="connsiteY2" fmla="*/ 927253 h 936540"/>
              <a:gd name="connsiteX3" fmla="*/ 29883 w 9155759"/>
              <a:gd name="connsiteY3" fmla="*/ 936540 h 936540"/>
              <a:gd name="connsiteX4" fmla="*/ 0 w 9155759"/>
              <a:gd name="connsiteY4" fmla="*/ 0 h 936540"/>
              <a:gd name="connsiteX0" fmla="*/ 0 w 9170700"/>
              <a:gd name="connsiteY0" fmla="*/ 0 h 936540"/>
              <a:gd name="connsiteX1" fmla="*/ 9144000 w 9170700"/>
              <a:gd name="connsiteY1" fmla="*/ 0 h 936540"/>
              <a:gd name="connsiteX2" fmla="*/ 9170700 w 9170700"/>
              <a:gd name="connsiteY2" fmla="*/ 747959 h 936540"/>
              <a:gd name="connsiteX3" fmla="*/ 29883 w 9170700"/>
              <a:gd name="connsiteY3" fmla="*/ 936540 h 936540"/>
              <a:gd name="connsiteX4" fmla="*/ 0 w 9170700"/>
              <a:gd name="connsiteY4" fmla="*/ 0 h 936540"/>
              <a:gd name="connsiteX0" fmla="*/ 44823 w 9215523"/>
              <a:gd name="connsiteY0" fmla="*/ 0 h 1041128"/>
              <a:gd name="connsiteX1" fmla="*/ 9188823 w 9215523"/>
              <a:gd name="connsiteY1" fmla="*/ 0 h 1041128"/>
              <a:gd name="connsiteX2" fmla="*/ 9215523 w 9215523"/>
              <a:gd name="connsiteY2" fmla="*/ 747959 h 1041128"/>
              <a:gd name="connsiteX3" fmla="*/ 0 w 9215523"/>
              <a:gd name="connsiteY3" fmla="*/ 1041128 h 1041128"/>
              <a:gd name="connsiteX4" fmla="*/ 44823 w 9215523"/>
              <a:gd name="connsiteY4" fmla="*/ 0 h 1041128"/>
              <a:gd name="connsiteX0" fmla="*/ 0 w 9170700"/>
              <a:gd name="connsiteY0" fmla="*/ 0 h 921599"/>
              <a:gd name="connsiteX1" fmla="*/ 9144000 w 9170700"/>
              <a:gd name="connsiteY1" fmla="*/ 0 h 921599"/>
              <a:gd name="connsiteX2" fmla="*/ 9170700 w 9170700"/>
              <a:gd name="connsiteY2" fmla="*/ 747959 h 921599"/>
              <a:gd name="connsiteX3" fmla="*/ 14942 w 9170700"/>
              <a:gd name="connsiteY3" fmla="*/ 921599 h 921599"/>
              <a:gd name="connsiteX4" fmla="*/ 0 w 9170700"/>
              <a:gd name="connsiteY4" fmla="*/ 0 h 921599"/>
              <a:gd name="connsiteX0" fmla="*/ 0 w 9170700"/>
              <a:gd name="connsiteY0" fmla="*/ 0 h 891717"/>
              <a:gd name="connsiteX1" fmla="*/ 9144000 w 9170700"/>
              <a:gd name="connsiteY1" fmla="*/ 0 h 891717"/>
              <a:gd name="connsiteX2" fmla="*/ 9170700 w 9170700"/>
              <a:gd name="connsiteY2" fmla="*/ 747959 h 891717"/>
              <a:gd name="connsiteX3" fmla="*/ 1 w 9170700"/>
              <a:gd name="connsiteY3" fmla="*/ 891717 h 891717"/>
              <a:gd name="connsiteX4" fmla="*/ 0 w 9170700"/>
              <a:gd name="connsiteY4" fmla="*/ 0 h 891717"/>
              <a:gd name="connsiteX0" fmla="*/ 0 w 9170700"/>
              <a:gd name="connsiteY0" fmla="*/ 0 h 891717"/>
              <a:gd name="connsiteX1" fmla="*/ 9144000 w 9170700"/>
              <a:gd name="connsiteY1" fmla="*/ 0 h 891717"/>
              <a:gd name="connsiteX2" fmla="*/ 9170700 w 9170700"/>
              <a:gd name="connsiteY2" fmla="*/ 628429 h 891717"/>
              <a:gd name="connsiteX3" fmla="*/ 1 w 9170700"/>
              <a:gd name="connsiteY3" fmla="*/ 891717 h 891717"/>
              <a:gd name="connsiteX4" fmla="*/ 0 w 9170700"/>
              <a:gd name="connsiteY4" fmla="*/ 0 h 891717"/>
              <a:gd name="connsiteX0" fmla="*/ 0 w 9170700"/>
              <a:gd name="connsiteY0" fmla="*/ 0 h 996305"/>
              <a:gd name="connsiteX1" fmla="*/ 9144000 w 9170700"/>
              <a:gd name="connsiteY1" fmla="*/ 0 h 996305"/>
              <a:gd name="connsiteX2" fmla="*/ 9170700 w 9170700"/>
              <a:gd name="connsiteY2" fmla="*/ 628429 h 996305"/>
              <a:gd name="connsiteX3" fmla="*/ 1 w 9170700"/>
              <a:gd name="connsiteY3" fmla="*/ 996305 h 996305"/>
              <a:gd name="connsiteX4" fmla="*/ 0 w 9170700"/>
              <a:gd name="connsiteY4" fmla="*/ 0 h 996305"/>
              <a:gd name="connsiteX0" fmla="*/ 0 w 9170700"/>
              <a:gd name="connsiteY0" fmla="*/ 0 h 996305"/>
              <a:gd name="connsiteX1" fmla="*/ 9144000 w 9170700"/>
              <a:gd name="connsiteY1" fmla="*/ 0 h 996305"/>
              <a:gd name="connsiteX2" fmla="*/ 9170700 w 9170700"/>
              <a:gd name="connsiteY2" fmla="*/ 553724 h 996305"/>
              <a:gd name="connsiteX3" fmla="*/ 1 w 9170700"/>
              <a:gd name="connsiteY3" fmla="*/ 996305 h 996305"/>
              <a:gd name="connsiteX4" fmla="*/ 0 w 9170700"/>
              <a:gd name="connsiteY4" fmla="*/ 0 h 996305"/>
              <a:gd name="connsiteX0" fmla="*/ 0 w 9144000"/>
              <a:gd name="connsiteY0" fmla="*/ 0 h 996305"/>
              <a:gd name="connsiteX1" fmla="*/ 9144000 w 9144000"/>
              <a:gd name="connsiteY1" fmla="*/ 0 h 996305"/>
              <a:gd name="connsiteX2" fmla="*/ 9132600 w 9144000"/>
              <a:gd name="connsiteY2" fmla="*/ 566424 h 996305"/>
              <a:gd name="connsiteX3" fmla="*/ 1 w 9144000"/>
              <a:gd name="connsiteY3" fmla="*/ 996305 h 996305"/>
              <a:gd name="connsiteX4" fmla="*/ 0 w 9144000"/>
              <a:gd name="connsiteY4" fmla="*/ 0 h 996305"/>
              <a:gd name="connsiteX0" fmla="*/ 0 w 9145300"/>
              <a:gd name="connsiteY0" fmla="*/ 0 h 996305"/>
              <a:gd name="connsiteX1" fmla="*/ 9144000 w 9145300"/>
              <a:gd name="connsiteY1" fmla="*/ 0 h 996305"/>
              <a:gd name="connsiteX2" fmla="*/ 9145300 w 9145300"/>
              <a:gd name="connsiteY2" fmla="*/ 566424 h 996305"/>
              <a:gd name="connsiteX3" fmla="*/ 1 w 9145300"/>
              <a:gd name="connsiteY3" fmla="*/ 996305 h 996305"/>
              <a:gd name="connsiteX4" fmla="*/ 0 w 9145300"/>
              <a:gd name="connsiteY4" fmla="*/ 0 h 996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300" h="996305">
                <a:moveTo>
                  <a:pt x="0" y="0"/>
                </a:moveTo>
                <a:lnTo>
                  <a:pt x="9144000" y="0"/>
                </a:lnTo>
                <a:cubicBezTo>
                  <a:pt x="9144433" y="188808"/>
                  <a:pt x="9144867" y="377616"/>
                  <a:pt x="9145300" y="566424"/>
                </a:cubicBezTo>
                <a:lnTo>
                  <a:pt x="1" y="996305"/>
                </a:lnTo>
                <a:cubicBezTo>
                  <a:pt x="1" y="699066"/>
                  <a:pt x="0" y="297239"/>
                  <a:pt x="0" y="0"/>
                </a:cubicBezTo>
                <a:close/>
              </a:path>
            </a:pathLst>
          </a:custGeom>
          <a:solidFill>
            <a:srgbClr val="012158"/>
          </a:solidFill>
          <a:ln>
            <a:solidFill>
              <a:schemeClr val="tx2">
                <a:lumMod val="75000"/>
              </a:schemeClr>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pic>
        <p:nvPicPr>
          <p:cNvPr id="11" name="Picture 10" descr="UVA_Primary_white.eps"/>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66367" y="277922"/>
            <a:ext cx="1877883" cy="347190"/>
          </a:xfrm>
          <a:prstGeom prst="rect">
            <a:avLst/>
          </a:prstGeom>
        </p:spPr>
      </p:pic>
    </p:spTree>
    <p:extLst>
      <p:ext uri="{BB962C8B-B14F-4D97-AF65-F5344CB8AC3E}">
        <p14:creationId xmlns:p14="http://schemas.microsoft.com/office/powerpoint/2010/main" val="862877668"/>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hqprint">
            <a:alphaModFix amt="10000"/>
            <a:lum/>
            <a:extLst>
              <a:ext uri="{28A0092B-C50C-407E-A947-70E740481C1C}">
                <a14:useLocalDpi xmlns:a14="http://schemas.microsoft.com/office/drawing/2010/main"/>
              </a:ext>
            </a:extLst>
          </a:blip>
          <a:srcRect/>
          <a:stretch>
            <a:fillRect l="30000" t="3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35126"/>
      </p:ext>
    </p:extLst>
  </p:cSld>
  <p:clrMap bg1="lt1" tx1="dk1" bg2="lt2" tx2="dk2" accent1="accent1" accent2="accent2" accent3="accent3" accent4="accent4" accent5="accent5" accent6="accent6" hlink="hlink" folHlink="folHlink"/>
  <p:sldLayoutIdLst>
    <p:sldLayoutId id="2147483677" r:id="rId1"/>
    <p:sldLayoutId id="2147483697"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12188952"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380144" cy="6858000"/>
          </a:xfrm>
          <a:prstGeom prst="rect">
            <a:avLst/>
          </a:prstGeom>
          <a:solidFill>
            <a:srgbClr val="E47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0"/>
            <a:ext cx="1727200" cy="2057400"/>
          </a:xfrm>
          <a:prstGeom prst="rect">
            <a:avLst/>
          </a:prstGeom>
        </p:spPr>
      </p:pic>
      <p:pic>
        <p:nvPicPr>
          <p:cNvPr id="11" name="Picture 10"/>
          <p:cNvPicPr>
            <a:picLocks noChangeAspect="1"/>
          </p:cNvPicPr>
          <p:nvPr userDrawn="1"/>
        </p:nvPicPr>
        <p:blipFill>
          <a:blip r:embed="rId4"/>
          <a:stretch>
            <a:fillRect/>
          </a:stretch>
        </p:blipFill>
        <p:spPr>
          <a:xfrm>
            <a:off x="5482669" y="5126805"/>
            <a:ext cx="1603756" cy="1005940"/>
          </a:xfrm>
          <a:prstGeom prst="rect">
            <a:avLst/>
          </a:prstGeom>
        </p:spPr>
      </p:pic>
    </p:spTree>
    <p:extLst>
      <p:ext uri="{BB962C8B-B14F-4D97-AF65-F5344CB8AC3E}">
        <p14:creationId xmlns:p14="http://schemas.microsoft.com/office/powerpoint/2010/main" val="2173512733"/>
      </p:ext>
    </p:extLst>
  </p:cSld>
  <p:clrMap bg1="lt1" tx1="dk1" bg2="lt2" tx2="dk2" accent1="accent1" accent2="accent2" accent3="accent3" accent4="accent4" accent5="accent5" accent6="accent6" hlink="hlink" folHlink="folHlink"/>
  <p:sldLayoutIdLst>
    <p:sldLayoutId id="214748369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2F6C"/>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66C0E0B-82DE-4143-9051-3C2038424B44}"/>
              </a:ext>
            </a:extLst>
          </p:cNvPr>
          <p:cNvSpPr>
            <a:spLocks noGrp="1"/>
          </p:cNvSpPr>
          <p:nvPr>
            <p:ph type="body" sz="quarter" idx="11"/>
          </p:nvPr>
        </p:nvSpPr>
        <p:spPr>
          <a:xfrm>
            <a:off x="202460" y="2194791"/>
            <a:ext cx="11814175" cy="1050433"/>
          </a:xfrm>
        </p:spPr>
        <p:txBody>
          <a:bodyPr/>
          <a:lstStyle/>
          <a:p>
            <a:pPr>
              <a:lnSpc>
                <a:spcPct val="100000"/>
              </a:lnSpc>
              <a:spcBef>
                <a:spcPts val="0"/>
              </a:spcBef>
            </a:pPr>
            <a:r>
              <a:rPr lang="en-US" sz="2400" b="0" cap="none" dirty="0" err="1">
                <a:latin typeface="ITC Franklin Gothic Std Book" panose="020B0504030503020204" pitchFamily="34" charset="0"/>
              </a:rPr>
              <a:t>Aritra</a:t>
            </a:r>
            <a:r>
              <a:rPr lang="en-US" sz="2400" b="0" cap="none" dirty="0">
                <a:latin typeface="ITC Franklin Gothic Std Book" panose="020B0504030503020204" pitchFamily="34" charset="0"/>
              </a:rPr>
              <a:t> Halder*, Joshua R. Goldstein*, Hannah </a:t>
            </a:r>
            <a:r>
              <a:rPr lang="en-US" sz="2400" b="0" cap="none" dirty="0" err="1">
                <a:latin typeface="ITC Franklin Gothic Std Book" panose="020B0504030503020204" pitchFamily="34" charset="0"/>
              </a:rPr>
              <a:t>Charankevich</a:t>
            </a:r>
            <a:r>
              <a:rPr lang="en-US" sz="2400" b="0" cap="none" dirty="0">
                <a:latin typeface="ITC Franklin Gothic Std Book" panose="020B0504030503020204" pitchFamily="34" charset="0"/>
              </a:rPr>
              <a:t>*, Neil </a:t>
            </a:r>
            <a:r>
              <a:rPr lang="en-US" sz="2400" b="0" cap="none" dirty="0" err="1">
                <a:latin typeface="ITC Franklin Gothic Std Book" panose="020B0504030503020204" pitchFamily="34" charset="0"/>
              </a:rPr>
              <a:t>Kattampallil</a:t>
            </a:r>
            <a:r>
              <a:rPr lang="en-US" sz="2400" b="0" cap="none" dirty="0">
                <a:latin typeface="ITC Franklin Gothic Std Book" panose="020B0504030503020204" pitchFamily="34" charset="0"/>
              </a:rPr>
              <a:t>*, </a:t>
            </a:r>
          </a:p>
          <a:p>
            <a:pPr>
              <a:lnSpc>
                <a:spcPct val="100000"/>
              </a:lnSpc>
              <a:spcBef>
                <a:spcPts val="0"/>
              </a:spcBef>
            </a:pPr>
            <a:r>
              <a:rPr lang="en-US" sz="2400" b="0" cap="none" dirty="0">
                <a:latin typeface="ITC Franklin Gothic Std Book" panose="020B0504030503020204" pitchFamily="34" charset="0"/>
              </a:rPr>
              <a:t>Aaron Schroeder*, John Pender**, Stephanie S. Shipp* and Sallie Keller*</a:t>
            </a:r>
          </a:p>
          <a:p>
            <a:pPr>
              <a:lnSpc>
                <a:spcPct val="100000"/>
              </a:lnSpc>
              <a:spcBef>
                <a:spcPts val="0"/>
              </a:spcBef>
            </a:pPr>
            <a:endParaRPr lang="en-US" sz="2400" b="0" cap="none" dirty="0">
              <a:latin typeface="ITC Franklin Gothic Std Book" panose="020B0504030503020204" pitchFamily="34" charset="0"/>
            </a:endParaRPr>
          </a:p>
          <a:p>
            <a:pPr>
              <a:lnSpc>
                <a:spcPct val="100000"/>
              </a:lnSpc>
              <a:spcBef>
                <a:spcPts val="0"/>
              </a:spcBef>
            </a:pPr>
            <a:r>
              <a:rPr lang="en-US" sz="2400" b="0" cap="none" dirty="0">
                <a:latin typeface="ITC Franklin Gothic Std Book" panose="020B0504030503020204" pitchFamily="34" charset="0"/>
              </a:rPr>
              <a:t>*Social and Decision Analytics Division (UVA-SDAD),</a:t>
            </a:r>
          </a:p>
          <a:p>
            <a:pPr>
              <a:lnSpc>
                <a:spcPct val="100000"/>
              </a:lnSpc>
              <a:spcBef>
                <a:spcPts val="0"/>
              </a:spcBef>
            </a:pPr>
            <a:r>
              <a:rPr lang="en-US" sz="2400" b="0" cap="none" dirty="0">
                <a:latin typeface="ITC Franklin Gothic Std Book" panose="020B0504030503020204" pitchFamily="34" charset="0"/>
              </a:rPr>
              <a:t> **Economic Research Service-U.S. Dept. of Agriculture.</a:t>
            </a:r>
          </a:p>
        </p:txBody>
      </p:sp>
      <p:pic>
        <p:nvPicPr>
          <p:cNvPr id="6" name="Picture 5">
            <a:extLst>
              <a:ext uri="{FF2B5EF4-FFF2-40B4-BE49-F238E27FC236}">
                <a16:creationId xmlns:a16="http://schemas.microsoft.com/office/drawing/2014/main" id="{BB0FEE16-DE78-9346-8ADF-76D30FD1A43C}"/>
              </a:ext>
            </a:extLst>
          </p:cNvPr>
          <p:cNvPicPr>
            <a:picLocks noChangeAspect="1"/>
          </p:cNvPicPr>
          <p:nvPr/>
        </p:nvPicPr>
        <p:blipFill>
          <a:blip r:embed="rId3"/>
          <a:stretch>
            <a:fillRect/>
          </a:stretch>
        </p:blipFill>
        <p:spPr>
          <a:xfrm>
            <a:off x="4637314" y="5906279"/>
            <a:ext cx="3441261" cy="730678"/>
          </a:xfrm>
          <a:prstGeom prst="rect">
            <a:avLst/>
          </a:prstGeom>
        </p:spPr>
      </p:pic>
      <p:sp>
        <p:nvSpPr>
          <p:cNvPr id="8" name="Text Placeholder 1"/>
          <p:cNvSpPr txBox="1">
            <a:spLocks/>
          </p:cNvSpPr>
          <p:nvPr/>
        </p:nvSpPr>
        <p:spPr>
          <a:xfrm>
            <a:off x="298901" y="4118815"/>
            <a:ext cx="11814048" cy="831502"/>
          </a:xfrm>
          <a:prstGeom prst="rect">
            <a:avLst/>
          </a:prstGeom>
        </p:spPr>
        <p:txBody>
          <a:bodyPr/>
          <a:lstStyle>
            <a:lvl1pPr marL="0" indent="0" algn="ctr" defTabSz="685800" rtl="0" eaLnBrk="1" latinLnBrk="0" hangingPunct="1">
              <a:lnSpc>
                <a:spcPct val="90000"/>
              </a:lnSpc>
              <a:spcBef>
                <a:spcPts val="750"/>
              </a:spcBef>
              <a:buFont typeface="Arial"/>
              <a:buNone/>
              <a:defRPr sz="2700" b="1" i="0" u="none" kern="1200" cap="all" baseline="0">
                <a:solidFill>
                  <a:schemeClr val="bg1"/>
                </a:solidFill>
                <a:uFill>
                  <a:solidFill>
                    <a:srgbClr val="E47100"/>
                  </a:solidFill>
                </a:uFill>
                <a:latin typeface="ITC Franklin Gothic Std Med" charset="0"/>
                <a:ea typeface="ITC Franklin Gothic Std Med" charset="0"/>
                <a:cs typeface="ITC Franklin Gothic Std Med" charset="0"/>
              </a:defRPr>
            </a:lvl1pPr>
            <a:lvl2pPr marL="342900" indent="0" algn="l" defTabSz="685800" rtl="0" eaLnBrk="1" latinLnBrk="0" hangingPunct="1">
              <a:lnSpc>
                <a:spcPct val="90000"/>
              </a:lnSpc>
              <a:spcBef>
                <a:spcPts val="375"/>
              </a:spcBef>
              <a:buFont typeface="Arial"/>
              <a:buNone/>
              <a:defRPr sz="1800" b="1" i="0" kern="1200">
                <a:solidFill>
                  <a:schemeClr val="bg1"/>
                </a:solidFill>
                <a:latin typeface="ITC Franklin Gothic Std Med" charset="0"/>
                <a:ea typeface="ITC Franklin Gothic Std Med" charset="0"/>
                <a:cs typeface="ITC Franklin Gothic Std Med" charset="0"/>
              </a:defRPr>
            </a:lvl2pPr>
            <a:lvl3pPr marL="685800" indent="0" algn="l" defTabSz="685800" rtl="0" eaLnBrk="1" latinLnBrk="0" hangingPunct="1">
              <a:lnSpc>
                <a:spcPct val="90000"/>
              </a:lnSpc>
              <a:spcBef>
                <a:spcPts val="375"/>
              </a:spcBef>
              <a:buFont typeface="Arial"/>
              <a:buNone/>
              <a:defRPr sz="1500" b="1" i="0" kern="1200">
                <a:solidFill>
                  <a:schemeClr val="bg1"/>
                </a:solidFill>
                <a:latin typeface="ITC Franklin Gothic Std Med" charset="0"/>
                <a:ea typeface="ITC Franklin Gothic Std Med" charset="0"/>
                <a:cs typeface="ITC Franklin Gothic Std Med" charset="0"/>
              </a:defRPr>
            </a:lvl3pPr>
            <a:lvl4pPr marL="1028700" indent="0" algn="l" defTabSz="685800" rtl="0" eaLnBrk="1" latinLnBrk="0" hangingPunct="1">
              <a:lnSpc>
                <a:spcPct val="90000"/>
              </a:lnSpc>
              <a:spcBef>
                <a:spcPts val="375"/>
              </a:spcBef>
              <a:buFont typeface="Arial"/>
              <a:buNone/>
              <a:defRPr sz="1350" b="1" i="0" kern="1200">
                <a:solidFill>
                  <a:schemeClr val="bg1"/>
                </a:solidFill>
                <a:latin typeface="ITC Franklin Gothic Std Med" charset="0"/>
                <a:ea typeface="ITC Franklin Gothic Std Med" charset="0"/>
                <a:cs typeface="ITC Franklin Gothic Std Med" charset="0"/>
              </a:defRPr>
            </a:lvl4pPr>
            <a:lvl5pPr marL="1371600" indent="0" algn="l" defTabSz="685800" rtl="0" eaLnBrk="1" latinLnBrk="0" hangingPunct="1">
              <a:lnSpc>
                <a:spcPct val="90000"/>
              </a:lnSpc>
              <a:spcBef>
                <a:spcPts val="375"/>
              </a:spcBef>
              <a:buFont typeface="Arial"/>
              <a:buNone/>
              <a:defRPr sz="1350" b="1" i="0" kern="1200">
                <a:solidFill>
                  <a:schemeClr val="bg1"/>
                </a:solidFill>
                <a:latin typeface="ITC Franklin Gothic Std Med" charset="0"/>
                <a:ea typeface="ITC Franklin Gothic Std Med" charset="0"/>
                <a:cs typeface="ITC Franklin Gothic Std Med"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
                  <a:solidFill>
                    <a:srgbClr val="E47100"/>
                  </a:solidFill>
                </a:uFill>
                <a:latin typeface="ITC Franklin Gothic Std Book" panose="020B0504030503020204" pitchFamily="34" charset="0"/>
              </a:rPr>
              <a:t>Federal Committee on Statistical Methodology (virtual)</a:t>
            </a:r>
          </a:p>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
                  <a:solidFill>
                    <a:srgbClr val="E47100"/>
                  </a:solidFill>
                </a:uFill>
                <a:latin typeface="ITC Franklin Gothic Std Book" panose="020B0504030503020204" pitchFamily="34" charset="0"/>
              </a:rPr>
              <a:t>November </a:t>
            </a:r>
            <a:r>
              <a:rPr lang="en-US" sz="2400" cap="none" dirty="0">
                <a:solidFill>
                  <a:prstClr val="white"/>
                </a:solidFill>
                <a:latin typeface="ITC Franklin Gothic Std Book" panose="020B0504030503020204" pitchFamily="34" charset="0"/>
              </a:rPr>
              <a:t>2</a:t>
            </a:r>
            <a:r>
              <a:rPr kumimoji="0" lang="en-US" sz="2400" b="1" i="0" u="none" strike="noStrike" kern="1200" cap="none" spc="0" normalizeH="0" baseline="0" noProof="0" dirty="0">
                <a:ln>
                  <a:noFill/>
                </a:ln>
                <a:solidFill>
                  <a:prstClr val="white"/>
                </a:solidFill>
                <a:effectLst/>
                <a:uLnTx/>
                <a:uFill>
                  <a:solidFill>
                    <a:srgbClr val="E47100"/>
                  </a:solidFill>
                </a:uFill>
                <a:latin typeface="ITC Franklin Gothic Std Book" panose="020B0504030503020204" pitchFamily="34" charset="0"/>
              </a:rPr>
              <a:t>-4, 2021</a:t>
            </a:r>
          </a:p>
          <a:p>
            <a:pPr marL="0" marR="0" lvl="0" indent="0" algn="ctr" defTabSz="685800" rtl="0" eaLnBrk="1" fontAlgn="auto" latinLnBrk="0" hangingPunct="1">
              <a:lnSpc>
                <a:spcPct val="90000"/>
              </a:lnSpc>
              <a:spcBef>
                <a:spcPts val="750"/>
              </a:spcBef>
              <a:spcAft>
                <a:spcPts val="0"/>
              </a:spcAft>
              <a:buClrTx/>
              <a:buSzTx/>
              <a:buFont typeface="Arial"/>
              <a:buNone/>
              <a:tabLst/>
              <a:defRPr/>
            </a:pPr>
            <a:endParaRPr kumimoji="0" lang="en-US" sz="2400" b="1" i="0" u="none" strike="noStrike" kern="1200" cap="none" spc="0" normalizeH="0" baseline="0" noProof="0" dirty="0">
              <a:ln>
                <a:noFill/>
              </a:ln>
              <a:solidFill>
                <a:prstClr val="white"/>
              </a:solidFill>
              <a:effectLst/>
              <a:uLnTx/>
              <a:uFill>
                <a:solidFill>
                  <a:srgbClr val="E47100"/>
                </a:solidFill>
              </a:uFill>
              <a:latin typeface="ITC Franklin Gothic Std Book" panose="020B0504030503020204" pitchFamily="34" charset="0"/>
            </a:endParaRPr>
          </a:p>
        </p:txBody>
      </p:sp>
      <p:sp>
        <p:nvSpPr>
          <p:cNvPr id="3" name="Text Placeholder 2"/>
          <p:cNvSpPr>
            <a:spLocks noGrp="1"/>
          </p:cNvSpPr>
          <p:nvPr>
            <p:ph type="body" sz="quarter" idx="10"/>
          </p:nvPr>
        </p:nvSpPr>
        <p:spPr>
          <a:xfrm>
            <a:off x="689114" y="424961"/>
            <a:ext cx="11224590" cy="1345486"/>
          </a:xfrm>
        </p:spPr>
        <p:txBody>
          <a:bodyPr/>
          <a:lstStyle/>
          <a:p>
            <a:pPr lvl="0">
              <a:defRPr/>
            </a:pPr>
            <a:r>
              <a:rPr lang="en-US" dirty="0"/>
              <a:t>Policy Tools for Broadband Subsidy programs: spatial regression discontinuity designs and Bayesian Wombling</a:t>
            </a:r>
            <a:r>
              <a:rPr lang="en-US" b="0" dirty="0"/>
              <a:t>.</a:t>
            </a:r>
            <a:endParaRPr lang="en-US" sz="4400" cap="none" dirty="0">
              <a:uFillTx/>
              <a:latin typeface="ITC Franklin Gothic Std Bk Cd"/>
            </a:endParaRPr>
          </a:p>
        </p:txBody>
      </p:sp>
      <p:sp>
        <p:nvSpPr>
          <p:cNvPr id="11" name="TextBox 10">
            <a:extLst>
              <a:ext uri="{FF2B5EF4-FFF2-40B4-BE49-F238E27FC236}">
                <a16:creationId xmlns:a16="http://schemas.microsoft.com/office/drawing/2014/main" id="{6C73BA6B-1586-B644-9B0D-C4697DBDE5E2}"/>
              </a:ext>
            </a:extLst>
          </p:cNvPr>
          <p:cNvSpPr txBox="1"/>
          <p:nvPr/>
        </p:nvSpPr>
        <p:spPr>
          <a:xfrm>
            <a:off x="569623" y="4918640"/>
            <a:ext cx="11272603"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i="1" dirty="0">
                <a:solidFill>
                  <a:schemeClr val="bg1"/>
                </a:solidFill>
              </a:rPr>
              <a:t>The findings and conclusions in this presentation are those of the authors and should not be construed to represent any official USDA or U.S. Government determination or policy. This research was supported by the U.S. Department of Agriculture, Economic Research Service </a:t>
            </a:r>
            <a:r>
              <a:rPr lang="en-US" sz="2000" i="1" dirty="0">
                <a:solidFill>
                  <a:prstClr val="white"/>
                </a:solidFill>
                <a:latin typeface="ITC Franklin Gothic Std Book" panose="020B0504030503020204" pitchFamily="34" charset="0"/>
              </a:rPr>
              <a:t>under Cooperative Agreement #</a:t>
            </a:r>
            <a:r>
              <a:rPr lang="en-US" sz="2000" i="1" u="none" strike="noStrike" baseline="0" dirty="0">
                <a:solidFill>
                  <a:schemeClr val="bg1"/>
                </a:solidFill>
                <a:latin typeface="*Arial-51133-Identity-H"/>
              </a:rPr>
              <a:t>58-6000-8-0039</a:t>
            </a:r>
            <a:r>
              <a:rPr lang="en-US" sz="2000" i="1" dirty="0">
                <a:solidFill>
                  <a:schemeClr val="bg1"/>
                </a:solidFill>
              </a:rPr>
              <a:t>. </a:t>
            </a:r>
            <a:br>
              <a:rPr kumimoji="0" lang="en-US" sz="2000" b="1" i="1" u="none" strike="noStrike" kern="1200" cap="none" spc="0" normalizeH="0" baseline="0" noProof="0" dirty="0">
                <a:ln>
                  <a:noFill/>
                </a:ln>
                <a:solidFill>
                  <a:schemeClr val="bg1"/>
                </a:solidFill>
                <a:effectLst/>
                <a:uLnTx/>
                <a:uFillTx/>
                <a:latin typeface="ITC Franklin Gothic Std Book" panose="020B0504030503020204" pitchFamily="34" charset="0"/>
                <a:ea typeface="+mn-ea"/>
                <a:cs typeface="+mn-cs"/>
              </a:rPr>
            </a:br>
            <a:endParaRPr kumimoji="0" lang="en-US" sz="2000" b="1" i="1" u="none" strike="noStrike" kern="1200" cap="none" spc="0" normalizeH="0" baseline="0" noProof="0" dirty="0">
              <a:ln>
                <a:noFill/>
              </a:ln>
              <a:solidFill>
                <a:prstClr val="white"/>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117100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00EC157C-AF1B-A14B-ABE2-1A9577E490F2}"/>
              </a:ext>
            </a:extLst>
          </p:cNvPr>
          <p:cNvPicPr>
            <a:picLocks noChangeAspect="1"/>
          </p:cNvPicPr>
          <p:nvPr/>
        </p:nvPicPr>
        <p:blipFill>
          <a:blip r:embed="rId2"/>
          <a:stretch>
            <a:fillRect/>
          </a:stretch>
        </p:blipFill>
        <p:spPr>
          <a:xfrm>
            <a:off x="6369958" y="768304"/>
            <a:ext cx="5411224" cy="6089696"/>
          </a:xfrm>
          <a:prstGeom prst="rect">
            <a:avLst/>
          </a:prstGeom>
        </p:spPr>
      </p:pic>
      <p:sp>
        <p:nvSpPr>
          <p:cNvPr id="8" name="Rectangle 7">
            <a:extLst>
              <a:ext uri="{FF2B5EF4-FFF2-40B4-BE49-F238E27FC236}">
                <a16:creationId xmlns:a16="http://schemas.microsoft.com/office/drawing/2014/main" id="{C0EC7971-3E67-0E45-99B4-08A9B0E2BE4D}"/>
              </a:ext>
            </a:extLst>
          </p:cNvPr>
          <p:cNvSpPr/>
          <p:nvPr/>
        </p:nvSpPr>
        <p:spPr>
          <a:xfrm>
            <a:off x="370703" y="0"/>
            <a:ext cx="11821297" cy="769441"/>
          </a:xfrm>
          <a:prstGeom prst="rect">
            <a:avLst/>
          </a:prstGeom>
        </p:spPr>
        <p:txBody>
          <a:bodyPr wrap="square">
            <a:spAutoFit/>
          </a:bodyPr>
          <a:lstStyle/>
          <a:p>
            <a:pPr algn="ctr"/>
            <a:r>
              <a:rPr lang="en-US" sz="4400" b="1" dirty="0">
                <a:solidFill>
                  <a:schemeClr val="accent2"/>
                </a:solidFill>
                <a:latin typeface="ITC Franklin Gothic Std Book" panose="020B0504030503020204" pitchFamily="34" charset="0"/>
              </a:rPr>
              <a:t>Aggregated DID Estimates: State Level</a:t>
            </a:r>
            <a:endParaRPr lang="en-US" sz="4400" dirty="0">
              <a:solidFill>
                <a:schemeClr val="accent2"/>
              </a:solidFill>
            </a:endParaRPr>
          </a:p>
        </p:txBody>
      </p:sp>
      <p:sp>
        <p:nvSpPr>
          <p:cNvPr id="9" name="TextBox 8">
            <a:extLst>
              <a:ext uri="{FF2B5EF4-FFF2-40B4-BE49-F238E27FC236}">
                <a16:creationId xmlns:a16="http://schemas.microsoft.com/office/drawing/2014/main" id="{2BA8B340-5FAC-7E4E-8A7A-E045E52C6791}"/>
              </a:ext>
            </a:extLst>
          </p:cNvPr>
          <p:cNvSpPr txBox="1"/>
          <p:nvPr/>
        </p:nvSpPr>
        <p:spPr>
          <a:xfrm>
            <a:off x="1021020" y="1371600"/>
            <a:ext cx="4690667" cy="4401205"/>
          </a:xfrm>
          <a:prstGeom prst="rect">
            <a:avLst/>
          </a:prstGeom>
          <a:noFill/>
        </p:spPr>
        <p:txBody>
          <a:bodyPr wrap="square" rtlCol="0">
            <a:spAutoFit/>
          </a:bodyPr>
          <a:lstStyle/>
          <a:p>
            <a:r>
              <a:rPr lang="en-US" sz="2800" dirty="0">
                <a:solidFill>
                  <a:srgbClr val="002060"/>
                </a:solidFill>
                <a:latin typeface="ITC Franklin Gothic Std Book" panose="020B0504030503020204" pitchFamily="34" charset="0"/>
              </a:rPr>
              <a:t>Aggregated DID estimates at the state level to produce estimates of efficacy at the state level.</a:t>
            </a:r>
          </a:p>
          <a:p>
            <a:endParaRPr lang="en-US" sz="2800" dirty="0">
              <a:solidFill>
                <a:srgbClr val="002060"/>
              </a:solidFill>
              <a:latin typeface="ITC Franklin Gothic Std Book" panose="020B0504030503020204" pitchFamily="34" charset="0"/>
            </a:endParaRPr>
          </a:p>
          <a:p>
            <a:r>
              <a:rPr lang="en-US" sz="2800" dirty="0">
                <a:solidFill>
                  <a:srgbClr val="002060"/>
                </a:solidFill>
                <a:latin typeface="ITC Franklin Gothic Std Book" panose="020B0504030503020204" pitchFamily="34" charset="0"/>
              </a:rPr>
              <a:t>Used available CoreLogic arms-length sales in 34 states.</a:t>
            </a:r>
          </a:p>
          <a:p>
            <a:endParaRPr lang="en-US" sz="2800" dirty="0">
              <a:solidFill>
                <a:srgbClr val="002060"/>
              </a:solidFill>
              <a:latin typeface="ITC Franklin Gothic Std Book" panose="020B0504030503020204" pitchFamily="34" charset="0"/>
            </a:endParaRPr>
          </a:p>
          <a:p>
            <a:r>
              <a:rPr lang="en-US" sz="2800" dirty="0">
                <a:solidFill>
                  <a:srgbClr val="002060"/>
                </a:solidFill>
                <a:latin typeface="ITC Franklin Gothic Std Book" panose="020B0504030503020204" pitchFamily="34" charset="0"/>
              </a:rPr>
              <a:t>Marked significant estimates (at 95% level) in bold.</a:t>
            </a:r>
          </a:p>
        </p:txBody>
      </p:sp>
    </p:spTree>
    <p:extLst>
      <p:ext uri="{BB962C8B-B14F-4D97-AF65-F5344CB8AC3E}">
        <p14:creationId xmlns:p14="http://schemas.microsoft.com/office/powerpoint/2010/main" val="390622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0B8CD-B7A2-2C46-850B-0017B6D364B5}"/>
              </a:ext>
            </a:extLst>
          </p:cNvPr>
          <p:cNvSpPr/>
          <p:nvPr/>
        </p:nvSpPr>
        <p:spPr>
          <a:xfrm>
            <a:off x="370703" y="0"/>
            <a:ext cx="11821297" cy="769441"/>
          </a:xfrm>
          <a:prstGeom prst="rect">
            <a:avLst/>
          </a:prstGeom>
        </p:spPr>
        <p:txBody>
          <a:bodyPr wrap="square">
            <a:spAutoFit/>
          </a:bodyPr>
          <a:lstStyle/>
          <a:p>
            <a:pPr algn="ctr"/>
            <a:r>
              <a:rPr lang="en-US" sz="4400" b="1" dirty="0">
                <a:solidFill>
                  <a:schemeClr val="accent2"/>
                </a:solidFill>
                <a:latin typeface="ITC Franklin Gothic Std Book" panose="020B0504030503020204" pitchFamily="34" charset="0"/>
              </a:rPr>
              <a:t>Posterior Surface Analysis</a:t>
            </a:r>
            <a:endParaRPr lang="en-US" sz="4400" dirty="0">
              <a:solidFill>
                <a:schemeClr val="accent2"/>
              </a:solidFill>
            </a:endParaRPr>
          </a:p>
        </p:txBody>
      </p:sp>
      <p:sp>
        <p:nvSpPr>
          <p:cNvPr id="3" name="TextBox 2">
            <a:extLst>
              <a:ext uri="{FF2B5EF4-FFF2-40B4-BE49-F238E27FC236}">
                <a16:creationId xmlns:a16="http://schemas.microsoft.com/office/drawing/2014/main" id="{CE2A6D3C-E09B-0249-A340-F0AF8C509878}"/>
              </a:ext>
            </a:extLst>
          </p:cNvPr>
          <p:cNvSpPr txBox="1"/>
          <p:nvPr/>
        </p:nvSpPr>
        <p:spPr>
          <a:xfrm>
            <a:off x="1002782" y="1246224"/>
            <a:ext cx="10023027" cy="4667945"/>
          </a:xfrm>
          <a:prstGeom prst="rect">
            <a:avLst/>
          </a:prstGeom>
          <a:noFill/>
        </p:spPr>
        <p:txBody>
          <a:bodyPr wrap="square" rtlCol="0">
            <a:spAutoFit/>
          </a:bodyPr>
          <a:lstStyle/>
          <a:p>
            <a:r>
              <a:rPr lang="en-US" sz="2400" dirty="0">
                <a:solidFill>
                  <a:srgbClr val="002060"/>
                </a:solidFill>
                <a:latin typeface="ITC Franklin Gothic Std Book" panose="020B0504030503020204" pitchFamily="34" charset="0"/>
              </a:rPr>
              <a:t>Following the model fit (DID estimates shown previously), we proceed with posterior surface analysis using Regression Discontinuity Design and Gradient Assessment.</a:t>
            </a:r>
          </a:p>
          <a:p>
            <a:endParaRPr lang="en-US" sz="2400" dirty="0">
              <a:solidFill>
                <a:srgbClr val="002060"/>
              </a:solidFill>
              <a:latin typeface="ITC Franklin Gothic Std Book" panose="020B0504030503020204" pitchFamily="34" charset="0"/>
            </a:endParaRPr>
          </a:p>
          <a:p>
            <a:pPr>
              <a:spcAft>
                <a:spcPts val="1000"/>
              </a:spcAft>
            </a:pPr>
            <a:r>
              <a:rPr lang="en-US" sz="2400" dirty="0">
                <a:solidFill>
                  <a:srgbClr val="002060"/>
                </a:solidFill>
                <a:latin typeface="ITC Franklin Gothic Std Book" panose="020B0504030503020204" pitchFamily="34" charset="0"/>
              </a:rPr>
              <a:t> We record the following summaries (at the line segment level):</a:t>
            </a:r>
          </a:p>
          <a:p>
            <a:pPr marL="742950" lvl="1" indent="-285750">
              <a:spcAft>
                <a:spcPts val="1000"/>
              </a:spcAft>
              <a:buFont typeface="Arial" panose="020B0604020202020204" pitchFamily="34" charset="0"/>
              <a:buChar char="•"/>
            </a:pPr>
            <a:r>
              <a:rPr lang="en-US" sz="2400" dirty="0">
                <a:solidFill>
                  <a:srgbClr val="002060"/>
                </a:solidFill>
                <a:latin typeface="ITC Franklin Gothic Std Book" panose="020B0504030503020204" pitchFamily="34" charset="0"/>
              </a:rPr>
              <a:t>Percentage of significant discontinuities/gradients</a:t>
            </a:r>
            <a:endParaRPr lang="en-US" sz="2400" strike="sngStrike" dirty="0">
              <a:solidFill>
                <a:srgbClr val="002060"/>
              </a:solidFill>
              <a:latin typeface="ITC Franklin Gothic Std Book" panose="020B0504030503020204" pitchFamily="34" charset="0"/>
            </a:endParaRPr>
          </a:p>
          <a:p>
            <a:pPr marL="742950" lvl="1" indent="-285750">
              <a:spcAft>
                <a:spcPts val="1000"/>
              </a:spcAft>
              <a:buFont typeface="Arial" panose="020B0604020202020204" pitchFamily="34" charset="0"/>
              <a:buChar char="•"/>
            </a:pPr>
            <a:r>
              <a:rPr lang="en-US" sz="2400" dirty="0">
                <a:solidFill>
                  <a:srgbClr val="002060"/>
                </a:solidFill>
                <a:latin typeface="ITC Franklin Gothic Std Book" panose="020B0504030503020204" pitchFamily="34" charset="0"/>
              </a:rPr>
              <a:t>Difference in log-house prices (inside vs outside the BIP) (before 2010) and (post (2010) to check the continuity assumption for DID</a:t>
            </a:r>
          </a:p>
          <a:p>
            <a:pPr marL="742950" lvl="1" indent="-285750">
              <a:spcAft>
                <a:spcPts val="1000"/>
              </a:spcAft>
              <a:buFont typeface="Arial" panose="020B0604020202020204" pitchFamily="34" charset="0"/>
              <a:buChar char="•"/>
            </a:pPr>
            <a:r>
              <a:rPr lang="en-US" sz="2400" dirty="0">
                <a:solidFill>
                  <a:srgbClr val="002060"/>
                </a:solidFill>
                <a:latin typeface="ITC Franklin Gothic Std Book" panose="020B0504030503020204" pitchFamily="34" charset="0"/>
              </a:rPr>
              <a:t>Average discontinuity along the BIP boundary</a:t>
            </a:r>
          </a:p>
          <a:p>
            <a:pPr marL="742950" lvl="1" indent="-285750">
              <a:spcAft>
                <a:spcPts val="1000"/>
              </a:spcAft>
              <a:buFont typeface="Arial" panose="020B0604020202020204" pitchFamily="34" charset="0"/>
              <a:buChar char="•"/>
            </a:pPr>
            <a:r>
              <a:rPr lang="en-US" sz="2400" dirty="0">
                <a:solidFill>
                  <a:srgbClr val="002060"/>
                </a:solidFill>
                <a:latin typeface="ITC Franklin Gothic Std Book" panose="020B0504030503020204" pitchFamily="34" charset="0"/>
              </a:rPr>
              <a:t>Average Gradient (Wombling measure) for the BIP boundary for every program area</a:t>
            </a:r>
          </a:p>
        </p:txBody>
      </p:sp>
    </p:spTree>
    <p:extLst>
      <p:ext uri="{BB962C8B-B14F-4D97-AF65-F5344CB8AC3E}">
        <p14:creationId xmlns:p14="http://schemas.microsoft.com/office/powerpoint/2010/main" val="3414312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7C6D323-F0A5-D84D-BDEA-42D62327FBCF}"/>
              </a:ext>
            </a:extLst>
          </p:cNvPr>
          <p:cNvPicPr>
            <a:picLocks noChangeAspect="1"/>
          </p:cNvPicPr>
          <p:nvPr/>
        </p:nvPicPr>
        <p:blipFill>
          <a:blip r:embed="rId2"/>
          <a:stretch>
            <a:fillRect/>
          </a:stretch>
        </p:blipFill>
        <p:spPr>
          <a:xfrm>
            <a:off x="1546038" y="1409198"/>
            <a:ext cx="9919131" cy="5464195"/>
          </a:xfrm>
          <a:prstGeom prst="rect">
            <a:avLst/>
          </a:prstGeom>
          <a:noFill/>
          <a:ln w="25400">
            <a:noFill/>
          </a:ln>
        </p:spPr>
      </p:pic>
      <p:sp>
        <p:nvSpPr>
          <p:cNvPr id="4" name="Rectangle 3">
            <a:extLst>
              <a:ext uri="{FF2B5EF4-FFF2-40B4-BE49-F238E27FC236}">
                <a16:creationId xmlns:a16="http://schemas.microsoft.com/office/drawing/2014/main" id="{1DFF757B-D778-C14A-810F-CAD0CBD2E0FE}"/>
              </a:ext>
            </a:extLst>
          </p:cNvPr>
          <p:cNvSpPr/>
          <p:nvPr/>
        </p:nvSpPr>
        <p:spPr>
          <a:xfrm>
            <a:off x="370703" y="0"/>
            <a:ext cx="11821297" cy="769441"/>
          </a:xfrm>
          <a:prstGeom prst="rect">
            <a:avLst/>
          </a:prstGeom>
        </p:spPr>
        <p:txBody>
          <a:bodyPr wrap="square">
            <a:spAutoFit/>
          </a:bodyPr>
          <a:lstStyle/>
          <a:p>
            <a:pPr algn="ctr"/>
            <a:r>
              <a:rPr lang="en-US" sz="4400" b="1" dirty="0">
                <a:solidFill>
                  <a:schemeClr val="accent2"/>
                </a:solidFill>
                <a:latin typeface="ITC Franklin Gothic Std Book" panose="020B0504030503020204" pitchFamily="34" charset="0"/>
              </a:rPr>
              <a:t>Comparison of Significance</a:t>
            </a:r>
            <a:endParaRPr lang="en-US" sz="4400" dirty="0">
              <a:solidFill>
                <a:schemeClr val="accent2"/>
              </a:solidFill>
            </a:endParaRPr>
          </a:p>
        </p:txBody>
      </p:sp>
      <p:sp>
        <p:nvSpPr>
          <p:cNvPr id="5" name="TextBox 4">
            <a:extLst>
              <a:ext uri="{FF2B5EF4-FFF2-40B4-BE49-F238E27FC236}">
                <a16:creationId xmlns:a16="http://schemas.microsoft.com/office/drawing/2014/main" id="{F135595C-3439-0A4D-ACDC-39C3EB09B646}"/>
              </a:ext>
            </a:extLst>
          </p:cNvPr>
          <p:cNvSpPr txBox="1"/>
          <p:nvPr/>
        </p:nvSpPr>
        <p:spPr>
          <a:xfrm>
            <a:off x="370703" y="1029951"/>
            <a:ext cx="11821297" cy="461665"/>
          </a:xfrm>
          <a:prstGeom prst="rect">
            <a:avLst/>
          </a:prstGeom>
          <a:noFill/>
        </p:spPr>
        <p:txBody>
          <a:bodyPr wrap="square" rtlCol="0">
            <a:spAutoFit/>
          </a:bodyPr>
          <a:lstStyle/>
          <a:p>
            <a:pPr algn="ctr"/>
            <a:r>
              <a:rPr lang="en-US" sz="2400" dirty="0">
                <a:solidFill>
                  <a:srgbClr val="002060"/>
                </a:solidFill>
                <a:latin typeface="ITC Franklin Gothic Std Book" panose="020B0504030503020204" pitchFamily="34" charset="0"/>
              </a:rPr>
              <a:t>Figure shows the percentage significance if DID is significant</a:t>
            </a:r>
          </a:p>
        </p:txBody>
      </p:sp>
    </p:spTree>
    <p:extLst>
      <p:ext uri="{BB962C8B-B14F-4D97-AF65-F5344CB8AC3E}">
        <p14:creationId xmlns:p14="http://schemas.microsoft.com/office/powerpoint/2010/main" val="3718310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Description automatically generated">
            <a:extLst>
              <a:ext uri="{FF2B5EF4-FFF2-40B4-BE49-F238E27FC236}">
                <a16:creationId xmlns:a16="http://schemas.microsoft.com/office/drawing/2014/main" id="{9755A355-7CEC-0E4F-ABDA-889AD0FB498A}"/>
              </a:ext>
            </a:extLst>
          </p:cNvPr>
          <p:cNvPicPr>
            <a:picLocks noChangeAspect="1"/>
          </p:cNvPicPr>
          <p:nvPr/>
        </p:nvPicPr>
        <p:blipFill>
          <a:blip r:embed="rId2"/>
          <a:stretch>
            <a:fillRect/>
          </a:stretch>
        </p:blipFill>
        <p:spPr>
          <a:xfrm>
            <a:off x="2099148" y="1414470"/>
            <a:ext cx="7914191" cy="5350765"/>
          </a:xfrm>
          <a:prstGeom prst="rect">
            <a:avLst/>
          </a:prstGeom>
        </p:spPr>
      </p:pic>
      <p:sp>
        <p:nvSpPr>
          <p:cNvPr id="4" name="Rectangle 3">
            <a:extLst>
              <a:ext uri="{FF2B5EF4-FFF2-40B4-BE49-F238E27FC236}">
                <a16:creationId xmlns:a16="http://schemas.microsoft.com/office/drawing/2014/main" id="{1DFF757B-D778-C14A-810F-CAD0CBD2E0FE}"/>
              </a:ext>
            </a:extLst>
          </p:cNvPr>
          <p:cNvSpPr/>
          <p:nvPr/>
        </p:nvSpPr>
        <p:spPr>
          <a:xfrm>
            <a:off x="370703" y="0"/>
            <a:ext cx="11821297" cy="769441"/>
          </a:xfrm>
          <a:prstGeom prst="rect">
            <a:avLst/>
          </a:prstGeom>
        </p:spPr>
        <p:txBody>
          <a:bodyPr wrap="square">
            <a:spAutoFit/>
          </a:bodyPr>
          <a:lstStyle/>
          <a:p>
            <a:pPr algn="ctr"/>
            <a:r>
              <a:rPr lang="en-US" sz="4400" b="1" dirty="0">
                <a:solidFill>
                  <a:schemeClr val="accent2"/>
                </a:solidFill>
                <a:latin typeface="ITC Franklin Gothic Std Book" panose="020B0504030503020204" pitchFamily="34" charset="0"/>
              </a:rPr>
              <a:t>Comparison of Significance</a:t>
            </a:r>
            <a:endParaRPr lang="en-US" sz="4400" dirty="0">
              <a:solidFill>
                <a:schemeClr val="accent2"/>
              </a:solidFill>
            </a:endParaRPr>
          </a:p>
        </p:txBody>
      </p:sp>
      <p:sp>
        <p:nvSpPr>
          <p:cNvPr id="5" name="TextBox 4">
            <a:extLst>
              <a:ext uri="{FF2B5EF4-FFF2-40B4-BE49-F238E27FC236}">
                <a16:creationId xmlns:a16="http://schemas.microsoft.com/office/drawing/2014/main" id="{F135595C-3439-0A4D-ACDC-39C3EB09B646}"/>
              </a:ext>
            </a:extLst>
          </p:cNvPr>
          <p:cNvSpPr txBox="1"/>
          <p:nvPr/>
        </p:nvSpPr>
        <p:spPr>
          <a:xfrm>
            <a:off x="1665307" y="887515"/>
            <a:ext cx="8956617" cy="830997"/>
          </a:xfrm>
          <a:prstGeom prst="rect">
            <a:avLst/>
          </a:prstGeom>
          <a:noFill/>
        </p:spPr>
        <p:txBody>
          <a:bodyPr wrap="square" rtlCol="0">
            <a:spAutoFit/>
          </a:bodyPr>
          <a:lstStyle/>
          <a:p>
            <a:pPr algn="ctr"/>
            <a:r>
              <a:rPr lang="en-US" sz="2400" dirty="0">
                <a:solidFill>
                  <a:srgbClr val="002060"/>
                </a:solidFill>
                <a:latin typeface="ITC Franklin Gothic Std Book" panose="020B0504030503020204" pitchFamily="34" charset="0"/>
              </a:rPr>
              <a:t>Figure shows the average wombling measure </a:t>
            </a:r>
            <a:br>
              <a:rPr lang="en-US" sz="2400" dirty="0">
                <a:solidFill>
                  <a:srgbClr val="002060"/>
                </a:solidFill>
                <a:latin typeface="ITC Franklin Gothic Std Book" panose="020B0504030503020204" pitchFamily="34" charset="0"/>
              </a:rPr>
            </a:br>
            <a:r>
              <a:rPr lang="en-US" sz="2400" dirty="0">
                <a:solidFill>
                  <a:srgbClr val="002060"/>
                </a:solidFill>
                <a:latin typeface="ITC Franklin Gothic Std Book" panose="020B0504030503020204" pitchFamily="34" charset="0"/>
              </a:rPr>
              <a:t>if DID is significant.</a:t>
            </a:r>
          </a:p>
        </p:txBody>
      </p:sp>
    </p:spTree>
    <p:extLst>
      <p:ext uri="{BB962C8B-B14F-4D97-AF65-F5344CB8AC3E}">
        <p14:creationId xmlns:p14="http://schemas.microsoft.com/office/powerpoint/2010/main" val="1906785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 scatter chart&#10;&#10;Description automatically generated">
            <a:extLst>
              <a:ext uri="{FF2B5EF4-FFF2-40B4-BE49-F238E27FC236}">
                <a16:creationId xmlns:a16="http://schemas.microsoft.com/office/drawing/2014/main" id="{F0653904-1659-2443-9AFC-D866E20226F5}"/>
              </a:ext>
            </a:extLst>
          </p:cNvPr>
          <p:cNvPicPr>
            <a:picLocks noChangeAspect="1"/>
          </p:cNvPicPr>
          <p:nvPr/>
        </p:nvPicPr>
        <p:blipFill>
          <a:blip r:embed="rId2"/>
          <a:stretch>
            <a:fillRect/>
          </a:stretch>
        </p:blipFill>
        <p:spPr>
          <a:xfrm>
            <a:off x="4260555" y="3747675"/>
            <a:ext cx="3457265" cy="3110326"/>
          </a:xfrm>
          <a:prstGeom prst="rect">
            <a:avLst/>
          </a:prstGeom>
        </p:spPr>
      </p:pic>
      <p:pic>
        <p:nvPicPr>
          <p:cNvPr id="9" name="Picture 8" descr="Diagram&#10;&#10;Description automatically generated">
            <a:extLst>
              <a:ext uri="{FF2B5EF4-FFF2-40B4-BE49-F238E27FC236}">
                <a16:creationId xmlns:a16="http://schemas.microsoft.com/office/drawing/2014/main" id="{B0EE6BDB-3E07-0A4F-A35C-3F23B4D002AA}"/>
              </a:ext>
            </a:extLst>
          </p:cNvPr>
          <p:cNvPicPr>
            <a:picLocks noChangeAspect="1"/>
          </p:cNvPicPr>
          <p:nvPr/>
        </p:nvPicPr>
        <p:blipFill>
          <a:blip r:embed="rId3"/>
          <a:stretch>
            <a:fillRect/>
          </a:stretch>
        </p:blipFill>
        <p:spPr>
          <a:xfrm>
            <a:off x="4211190" y="496810"/>
            <a:ext cx="3310625" cy="3320796"/>
          </a:xfrm>
          <a:prstGeom prst="rect">
            <a:avLst/>
          </a:prstGeom>
        </p:spPr>
      </p:pic>
      <p:sp>
        <p:nvSpPr>
          <p:cNvPr id="2" name="Rectangle 1">
            <a:extLst>
              <a:ext uri="{FF2B5EF4-FFF2-40B4-BE49-F238E27FC236}">
                <a16:creationId xmlns:a16="http://schemas.microsoft.com/office/drawing/2014/main" id="{43EBBF32-4867-E841-923C-EC5A5C60AF68}"/>
              </a:ext>
            </a:extLst>
          </p:cNvPr>
          <p:cNvSpPr/>
          <p:nvPr/>
        </p:nvSpPr>
        <p:spPr>
          <a:xfrm>
            <a:off x="370703" y="-128211"/>
            <a:ext cx="11821297" cy="769441"/>
          </a:xfrm>
          <a:prstGeom prst="rect">
            <a:avLst/>
          </a:prstGeom>
        </p:spPr>
        <p:txBody>
          <a:bodyPr wrap="square">
            <a:spAutoFit/>
          </a:bodyPr>
          <a:lstStyle/>
          <a:p>
            <a:pPr algn="ctr"/>
            <a:r>
              <a:rPr lang="en-US" sz="4400" b="1" dirty="0">
                <a:solidFill>
                  <a:schemeClr val="accent2"/>
                </a:solidFill>
              </a:rPr>
              <a:t>Case Studies: Georgia</a:t>
            </a:r>
          </a:p>
        </p:txBody>
      </p:sp>
      <p:sp>
        <p:nvSpPr>
          <p:cNvPr id="18" name="TextBox 17">
            <a:extLst>
              <a:ext uri="{FF2B5EF4-FFF2-40B4-BE49-F238E27FC236}">
                <a16:creationId xmlns:a16="http://schemas.microsoft.com/office/drawing/2014/main" id="{2AB22E44-2295-694B-87B8-C32E7317E844}"/>
              </a:ext>
            </a:extLst>
          </p:cNvPr>
          <p:cNvSpPr txBox="1"/>
          <p:nvPr/>
        </p:nvSpPr>
        <p:spPr>
          <a:xfrm>
            <a:off x="10845675" y="1488558"/>
            <a:ext cx="1105786" cy="707886"/>
          </a:xfrm>
          <a:prstGeom prst="rect">
            <a:avLst/>
          </a:prstGeom>
          <a:noFill/>
        </p:spPr>
        <p:txBody>
          <a:bodyPr wrap="square" rtlCol="0">
            <a:spAutoFit/>
          </a:bodyPr>
          <a:lstStyle/>
          <a:p>
            <a:r>
              <a:rPr lang="en-US" sz="1000" dirty="0"/>
              <a:t>Difference (pre) = -0.4781</a:t>
            </a:r>
          </a:p>
          <a:p>
            <a:r>
              <a:rPr lang="en-US" sz="1000" dirty="0"/>
              <a:t>Difference (post) = 0.4456</a:t>
            </a:r>
          </a:p>
        </p:txBody>
      </p:sp>
      <p:pic>
        <p:nvPicPr>
          <p:cNvPr id="5" name="Picture 4" descr="Diagram&#10;&#10;Description automatically generated">
            <a:extLst>
              <a:ext uri="{FF2B5EF4-FFF2-40B4-BE49-F238E27FC236}">
                <a16:creationId xmlns:a16="http://schemas.microsoft.com/office/drawing/2014/main" id="{27039321-0863-3045-9048-FB1D05161CAC}"/>
              </a:ext>
            </a:extLst>
          </p:cNvPr>
          <p:cNvPicPr>
            <a:picLocks noChangeAspect="1"/>
          </p:cNvPicPr>
          <p:nvPr/>
        </p:nvPicPr>
        <p:blipFill>
          <a:blip r:embed="rId4"/>
          <a:stretch>
            <a:fillRect/>
          </a:stretch>
        </p:blipFill>
        <p:spPr>
          <a:xfrm>
            <a:off x="373579" y="538583"/>
            <a:ext cx="3154951" cy="3209091"/>
          </a:xfrm>
          <a:prstGeom prst="rect">
            <a:avLst/>
          </a:prstGeom>
        </p:spPr>
      </p:pic>
      <p:pic>
        <p:nvPicPr>
          <p:cNvPr id="13" name="Picture 12" descr="Chart, scatter chart&#10;&#10;Description automatically generated">
            <a:extLst>
              <a:ext uri="{FF2B5EF4-FFF2-40B4-BE49-F238E27FC236}">
                <a16:creationId xmlns:a16="http://schemas.microsoft.com/office/drawing/2014/main" id="{6AA0DA9A-9E1B-CF46-87F5-371197E46CB9}"/>
              </a:ext>
            </a:extLst>
          </p:cNvPr>
          <p:cNvPicPr>
            <a:picLocks noChangeAspect="1"/>
          </p:cNvPicPr>
          <p:nvPr/>
        </p:nvPicPr>
        <p:blipFill>
          <a:blip r:embed="rId5"/>
          <a:stretch>
            <a:fillRect/>
          </a:stretch>
        </p:blipFill>
        <p:spPr>
          <a:xfrm>
            <a:off x="8204475" y="641230"/>
            <a:ext cx="2641165" cy="2917307"/>
          </a:xfrm>
          <a:prstGeom prst="rect">
            <a:avLst/>
          </a:prstGeom>
        </p:spPr>
      </p:pic>
      <p:pic>
        <p:nvPicPr>
          <p:cNvPr id="19" name="Picture 18" descr="Chart, scatter chart&#10;&#10;Description automatically generated">
            <a:extLst>
              <a:ext uri="{FF2B5EF4-FFF2-40B4-BE49-F238E27FC236}">
                <a16:creationId xmlns:a16="http://schemas.microsoft.com/office/drawing/2014/main" id="{343D4699-C986-4841-AC03-EDE174DD8496}"/>
              </a:ext>
            </a:extLst>
          </p:cNvPr>
          <p:cNvPicPr>
            <a:picLocks noChangeAspect="1"/>
          </p:cNvPicPr>
          <p:nvPr/>
        </p:nvPicPr>
        <p:blipFill>
          <a:blip r:embed="rId6"/>
          <a:stretch>
            <a:fillRect/>
          </a:stretch>
        </p:blipFill>
        <p:spPr>
          <a:xfrm>
            <a:off x="373580" y="3747674"/>
            <a:ext cx="3221788" cy="3110326"/>
          </a:xfrm>
          <a:prstGeom prst="rect">
            <a:avLst/>
          </a:prstGeom>
        </p:spPr>
      </p:pic>
      <p:grpSp>
        <p:nvGrpSpPr>
          <p:cNvPr id="6" name="Group 5">
            <a:extLst>
              <a:ext uri="{FF2B5EF4-FFF2-40B4-BE49-F238E27FC236}">
                <a16:creationId xmlns:a16="http://schemas.microsoft.com/office/drawing/2014/main" id="{C5CD5ACC-E2B7-ED48-9B6D-02FFDCDFFF67}"/>
              </a:ext>
            </a:extLst>
          </p:cNvPr>
          <p:cNvGrpSpPr/>
          <p:nvPr/>
        </p:nvGrpSpPr>
        <p:grpSpPr>
          <a:xfrm>
            <a:off x="8490302" y="3963772"/>
            <a:ext cx="3389046" cy="2748518"/>
            <a:chOff x="8649326" y="3963772"/>
            <a:chExt cx="3389046" cy="2748518"/>
          </a:xfrm>
        </p:grpSpPr>
        <p:sp>
          <p:nvSpPr>
            <p:cNvPr id="17" name="TextBox 16">
              <a:extLst>
                <a:ext uri="{FF2B5EF4-FFF2-40B4-BE49-F238E27FC236}">
                  <a16:creationId xmlns:a16="http://schemas.microsoft.com/office/drawing/2014/main" id="{17181A6C-4901-C74D-8BE0-D798DA5DDC70}"/>
                </a:ext>
              </a:extLst>
            </p:cNvPr>
            <p:cNvSpPr txBox="1"/>
            <p:nvPr/>
          </p:nvSpPr>
          <p:spPr>
            <a:xfrm>
              <a:off x="8649326" y="5696627"/>
              <a:ext cx="3286088" cy="1015663"/>
            </a:xfrm>
            <a:prstGeom prst="rect">
              <a:avLst/>
            </a:prstGeom>
            <a:noFill/>
          </p:spPr>
          <p:txBody>
            <a:bodyPr wrap="square" rtlCol="0">
              <a:spAutoFit/>
            </a:bodyPr>
            <a:lstStyle/>
            <a:p>
              <a:r>
                <a:rPr lang="en-US" sz="1200" dirty="0"/>
                <a:t>25% significant gradients, 7% discontinuities,  avg. wombling measure = -7.1089. Prices increased by an average of 0.08% (according to gradients)and 46% (according to the discontinuities) inside the BIP.</a:t>
              </a:r>
            </a:p>
          </p:txBody>
        </p:sp>
        <p:pic>
          <p:nvPicPr>
            <p:cNvPr id="23" name="Picture 22" descr="Chart&#10;&#10;Description automatically generated">
              <a:extLst>
                <a:ext uri="{FF2B5EF4-FFF2-40B4-BE49-F238E27FC236}">
                  <a16:creationId xmlns:a16="http://schemas.microsoft.com/office/drawing/2014/main" id="{3B61D888-0CD2-2246-AE95-97AB62F600D2}"/>
                </a:ext>
              </a:extLst>
            </p:cNvPr>
            <p:cNvPicPr>
              <a:picLocks noChangeAspect="1"/>
            </p:cNvPicPr>
            <p:nvPr/>
          </p:nvPicPr>
          <p:blipFill>
            <a:blip r:embed="rId7"/>
            <a:stretch>
              <a:fillRect/>
            </a:stretch>
          </p:blipFill>
          <p:spPr>
            <a:xfrm>
              <a:off x="8750411" y="3963773"/>
              <a:ext cx="1717029" cy="1732854"/>
            </a:xfrm>
            <a:prstGeom prst="rect">
              <a:avLst/>
            </a:prstGeom>
          </p:spPr>
        </p:pic>
        <p:pic>
          <p:nvPicPr>
            <p:cNvPr id="25" name="Picture 24" descr="Chart, histogram&#10;&#10;Description automatically generated">
              <a:extLst>
                <a:ext uri="{FF2B5EF4-FFF2-40B4-BE49-F238E27FC236}">
                  <a16:creationId xmlns:a16="http://schemas.microsoft.com/office/drawing/2014/main" id="{0A29D2BC-E3E7-974D-8535-0D421ECAAC3F}"/>
                </a:ext>
              </a:extLst>
            </p:cNvPr>
            <p:cNvPicPr>
              <a:picLocks noChangeAspect="1"/>
            </p:cNvPicPr>
            <p:nvPr/>
          </p:nvPicPr>
          <p:blipFill>
            <a:blip r:embed="rId8"/>
            <a:stretch>
              <a:fillRect/>
            </a:stretch>
          </p:blipFill>
          <p:spPr>
            <a:xfrm>
              <a:off x="10292370" y="3963772"/>
              <a:ext cx="1746002" cy="1732855"/>
            </a:xfrm>
            <a:prstGeom prst="rect">
              <a:avLst/>
            </a:prstGeom>
          </p:spPr>
        </p:pic>
      </p:grpSp>
    </p:spTree>
    <p:extLst>
      <p:ext uri="{BB962C8B-B14F-4D97-AF65-F5344CB8AC3E}">
        <p14:creationId xmlns:p14="http://schemas.microsoft.com/office/powerpoint/2010/main" val="3323805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EBBF32-4867-E841-923C-EC5A5C60AF68}"/>
              </a:ext>
            </a:extLst>
          </p:cNvPr>
          <p:cNvSpPr/>
          <p:nvPr/>
        </p:nvSpPr>
        <p:spPr>
          <a:xfrm>
            <a:off x="370703" y="-128211"/>
            <a:ext cx="11821297" cy="769441"/>
          </a:xfrm>
          <a:prstGeom prst="rect">
            <a:avLst/>
          </a:prstGeom>
        </p:spPr>
        <p:txBody>
          <a:bodyPr wrap="square">
            <a:spAutoFit/>
          </a:bodyPr>
          <a:lstStyle/>
          <a:p>
            <a:pPr algn="ctr"/>
            <a:r>
              <a:rPr lang="en-US" sz="4400" b="1" dirty="0">
                <a:solidFill>
                  <a:schemeClr val="accent2"/>
                </a:solidFill>
              </a:rPr>
              <a:t>Case Studies: New York</a:t>
            </a:r>
          </a:p>
        </p:txBody>
      </p:sp>
      <p:grpSp>
        <p:nvGrpSpPr>
          <p:cNvPr id="7" name="Group 6">
            <a:extLst>
              <a:ext uri="{FF2B5EF4-FFF2-40B4-BE49-F238E27FC236}">
                <a16:creationId xmlns:a16="http://schemas.microsoft.com/office/drawing/2014/main" id="{B950CC58-6ABA-6A4F-B166-F166B5FE1AAA}"/>
              </a:ext>
            </a:extLst>
          </p:cNvPr>
          <p:cNvGrpSpPr/>
          <p:nvPr/>
        </p:nvGrpSpPr>
        <p:grpSpPr>
          <a:xfrm>
            <a:off x="430233" y="541734"/>
            <a:ext cx="3186120" cy="3205940"/>
            <a:chOff x="430233" y="541734"/>
            <a:chExt cx="3186120" cy="3205940"/>
          </a:xfrm>
        </p:grpSpPr>
        <p:pic>
          <p:nvPicPr>
            <p:cNvPr id="4" name="Picture 3" descr="Diagram&#10;&#10;Description automatically generated">
              <a:extLst>
                <a:ext uri="{FF2B5EF4-FFF2-40B4-BE49-F238E27FC236}">
                  <a16:creationId xmlns:a16="http://schemas.microsoft.com/office/drawing/2014/main" id="{C558006D-B8E4-0746-8BD3-3A7D8A988B97}"/>
                </a:ext>
              </a:extLst>
            </p:cNvPr>
            <p:cNvPicPr>
              <a:picLocks noChangeAspect="1"/>
            </p:cNvPicPr>
            <p:nvPr/>
          </p:nvPicPr>
          <p:blipFill>
            <a:blip r:embed="rId2"/>
            <a:stretch>
              <a:fillRect/>
            </a:stretch>
          </p:blipFill>
          <p:spPr>
            <a:xfrm>
              <a:off x="430233" y="541734"/>
              <a:ext cx="3186120" cy="3205940"/>
            </a:xfrm>
            <a:prstGeom prst="rect">
              <a:avLst/>
            </a:prstGeom>
          </p:spPr>
        </p:pic>
        <p:sp>
          <p:nvSpPr>
            <p:cNvPr id="6" name="TextBox 5">
              <a:extLst>
                <a:ext uri="{FF2B5EF4-FFF2-40B4-BE49-F238E27FC236}">
                  <a16:creationId xmlns:a16="http://schemas.microsoft.com/office/drawing/2014/main" id="{23657108-F74A-5543-BDDA-2D7577453193}"/>
                </a:ext>
              </a:extLst>
            </p:cNvPr>
            <p:cNvSpPr txBox="1"/>
            <p:nvPr/>
          </p:nvSpPr>
          <p:spPr>
            <a:xfrm>
              <a:off x="1443854" y="1384994"/>
              <a:ext cx="1158878" cy="261610"/>
            </a:xfrm>
            <a:prstGeom prst="rect">
              <a:avLst/>
            </a:prstGeom>
            <a:noFill/>
          </p:spPr>
          <p:txBody>
            <a:bodyPr wrap="square" rtlCol="0">
              <a:spAutoFit/>
            </a:bodyPr>
            <a:lstStyle/>
            <a:p>
              <a:r>
                <a:rPr lang="en-US" sz="1100" dirty="0"/>
                <a:t>Canada</a:t>
              </a:r>
            </a:p>
          </p:txBody>
        </p:sp>
      </p:grpSp>
      <p:grpSp>
        <p:nvGrpSpPr>
          <p:cNvPr id="9" name="Group 8">
            <a:extLst>
              <a:ext uri="{FF2B5EF4-FFF2-40B4-BE49-F238E27FC236}">
                <a16:creationId xmlns:a16="http://schemas.microsoft.com/office/drawing/2014/main" id="{4AE7FDDA-8D75-6B40-B0B5-FB5E2FBCD700}"/>
              </a:ext>
            </a:extLst>
          </p:cNvPr>
          <p:cNvGrpSpPr/>
          <p:nvPr/>
        </p:nvGrpSpPr>
        <p:grpSpPr>
          <a:xfrm>
            <a:off x="4390495" y="551596"/>
            <a:ext cx="3058251" cy="3110326"/>
            <a:chOff x="4019437" y="551596"/>
            <a:chExt cx="3058251" cy="3110326"/>
          </a:xfrm>
        </p:grpSpPr>
        <p:pic>
          <p:nvPicPr>
            <p:cNvPr id="8" name="Picture 7" descr="Diagram&#10;&#10;Description automatically generated">
              <a:extLst>
                <a:ext uri="{FF2B5EF4-FFF2-40B4-BE49-F238E27FC236}">
                  <a16:creationId xmlns:a16="http://schemas.microsoft.com/office/drawing/2014/main" id="{83CC12D2-C99E-BE44-A8E8-7D30D54BD8D9}"/>
                </a:ext>
              </a:extLst>
            </p:cNvPr>
            <p:cNvPicPr>
              <a:picLocks noChangeAspect="1"/>
            </p:cNvPicPr>
            <p:nvPr/>
          </p:nvPicPr>
          <p:blipFill>
            <a:blip r:embed="rId3"/>
            <a:stretch>
              <a:fillRect/>
            </a:stretch>
          </p:blipFill>
          <p:spPr>
            <a:xfrm>
              <a:off x="4019437" y="551596"/>
              <a:ext cx="3058251" cy="3110326"/>
            </a:xfrm>
            <a:prstGeom prst="rect">
              <a:avLst/>
            </a:prstGeom>
          </p:spPr>
        </p:pic>
        <p:sp>
          <p:nvSpPr>
            <p:cNvPr id="20" name="TextBox 19">
              <a:extLst>
                <a:ext uri="{FF2B5EF4-FFF2-40B4-BE49-F238E27FC236}">
                  <a16:creationId xmlns:a16="http://schemas.microsoft.com/office/drawing/2014/main" id="{1C1786F9-2B13-7E46-A057-2584C3153E38}"/>
                </a:ext>
              </a:extLst>
            </p:cNvPr>
            <p:cNvSpPr txBox="1"/>
            <p:nvPr/>
          </p:nvSpPr>
          <p:spPr>
            <a:xfrm>
              <a:off x="4969123" y="1381107"/>
              <a:ext cx="1158878" cy="261610"/>
            </a:xfrm>
            <a:prstGeom prst="rect">
              <a:avLst/>
            </a:prstGeom>
            <a:noFill/>
          </p:spPr>
          <p:txBody>
            <a:bodyPr wrap="square" rtlCol="0">
              <a:spAutoFit/>
            </a:bodyPr>
            <a:lstStyle/>
            <a:p>
              <a:r>
                <a:rPr lang="en-US" sz="1100" dirty="0"/>
                <a:t>Canada</a:t>
              </a:r>
            </a:p>
          </p:txBody>
        </p:sp>
      </p:grpSp>
      <p:grpSp>
        <p:nvGrpSpPr>
          <p:cNvPr id="10" name="Group 9">
            <a:extLst>
              <a:ext uri="{FF2B5EF4-FFF2-40B4-BE49-F238E27FC236}">
                <a16:creationId xmlns:a16="http://schemas.microsoft.com/office/drawing/2014/main" id="{33E20F1A-57C6-2E42-BFCC-5A874ED03200}"/>
              </a:ext>
            </a:extLst>
          </p:cNvPr>
          <p:cNvGrpSpPr/>
          <p:nvPr/>
        </p:nvGrpSpPr>
        <p:grpSpPr>
          <a:xfrm>
            <a:off x="8123568" y="541734"/>
            <a:ext cx="4068432" cy="3110326"/>
            <a:chOff x="7885032" y="541734"/>
            <a:chExt cx="4068432" cy="3110326"/>
          </a:xfrm>
        </p:grpSpPr>
        <p:pic>
          <p:nvPicPr>
            <p:cNvPr id="11" name="Picture 10" descr="Chart, scatter chart&#10;&#10;Description automatically generated">
              <a:extLst>
                <a:ext uri="{FF2B5EF4-FFF2-40B4-BE49-F238E27FC236}">
                  <a16:creationId xmlns:a16="http://schemas.microsoft.com/office/drawing/2014/main" id="{6E240FCD-0DAB-0549-9AAA-8B4103406967}"/>
                </a:ext>
              </a:extLst>
            </p:cNvPr>
            <p:cNvPicPr>
              <a:picLocks noChangeAspect="1"/>
            </p:cNvPicPr>
            <p:nvPr/>
          </p:nvPicPr>
          <p:blipFill>
            <a:blip r:embed="rId4"/>
            <a:stretch>
              <a:fillRect/>
            </a:stretch>
          </p:blipFill>
          <p:spPr>
            <a:xfrm>
              <a:off x="7885032" y="541734"/>
              <a:ext cx="3119667" cy="3110326"/>
            </a:xfrm>
            <a:prstGeom prst="rect">
              <a:avLst/>
            </a:prstGeom>
          </p:spPr>
        </p:pic>
        <p:sp>
          <p:nvSpPr>
            <p:cNvPr id="18" name="TextBox 17">
              <a:extLst>
                <a:ext uri="{FF2B5EF4-FFF2-40B4-BE49-F238E27FC236}">
                  <a16:creationId xmlns:a16="http://schemas.microsoft.com/office/drawing/2014/main" id="{2AB22E44-2295-694B-87B8-C32E7317E844}"/>
                </a:ext>
              </a:extLst>
            </p:cNvPr>
            <p:cNvSpPr txBox="1"/>
            <p:nvPr/>
          </p:nvSpPr>
          <p:spPr>
            <a:xfrm>
              <a:off x="10580630" y="1505298"/>
              <a:ext cx="1372834" cy="954107"/>
            </a:xfrm>
            <a:prstGeom prst="rect">
              <a:avLst/>
            </a:prstGeom>
            <a:noFill/>
          </p:spPr>
          <p:txBody>
            <a:bodyPr wrap="square" rtlCol="0">
              <a:spAutoFit/>
            </a:bodyPr>
            <a:lstStyle/>
            <a:p>
              <a:r>
                <a:rPr lang="en-US" sz="1400" dirty="0"/>
                <a:t>Difference (pre) = 0.0170</a:t>
              </a:r>
            </a:p>
            <a:p>
              <a:r>
                <a:rPr lang="en-US" sz="1400" dirty="0"/>
                <a:t>Difference (post) = -0.1437</a:t>
              </a:r>
            </a:p>
          </p:txBody>
        </p:sp>
      </p:grpSp>
      <p:pic>
        <p:nvPicPr>
          <p:cNvPr id="14" name="Picture 13" descr="Chart, scatter chart&#10;&#10;Description automatically generated">
            <a:extLst>
              <a:ext uri="{FF2B5EF4-FFF2-40B4-BE49-F238E27FC236}">
                <a16:creationId xmlns:a16="http://schemas.microsoft.com/office/drawing/2014/main" id="{F6A066BC-E348-0D49-B84B-698F20EC1DEB}"/>
              </a:ext>
            </a:extLst>
          </p:cNvPr>
          <p:cNvPicPr>
            <a:picLocks noChangeAspect="1"/>
          </p:cNvPicPr>
          <p:nvPr/>
        </p:nvPicPr>
        <p:blipFill>
          <a:blip r:embed="rId5"/>
          <a:stretch>
            <a:fillRect/>
          </a:stretch>
        </p:blipFill>
        <p:spPr>
          <a:xfrm>
            <a:off x="651681" y="3744621"/>
            <a:ext cx="3254900" cy="3044373"/>
          </a:xfrm>
          <a:prstGeom prst="rect">
            <a:avLst/>
          </a:prstGeom>
        </p:spPr>
      </p:pic>
      <p:pic>
        <p:nvPicPr>
          <p:cNvPr id="16" name="Picture 15" descr="Chart, diagram&#10;&#10;Description automatically generated">
            <a:extLst>
              <a:ext uri="{FF2B5EF4-FFF2-40B4-BE49-F238E27FC236}">
                <a16:creationId xmlns:a16="http://schemas.microsoft.com/office/drawing/2014/main" id="{98BF8C61-E04B-3544-9B2E-131ABEE298DB}"/>
              </a:ext>
            </a:extLst>
          </p:cNvPr>
          <p:cNvPicPr>
            <a:picLocks noChangeAspect="1"/>
          </p:cNvPicPr>
          <p:nvPr/>
        </p:nvPicPr>
        <p:blipFill>
          <a:blip r:embed="rId6"/>
          <a:stretch>
            <a:fillRect/>
          </a:stretch>
        </p:blipFill>
        <p:spPr>
          <a:xfrm>
            <a:off x="4647380" y="3652647"/>
            <a:ext cx="3058252" cy="3062921"/>
          </a:xfrm>
          <a:prstGeom prst="rect">
            <a:avLst/>
          </a:prstGeom>
        </p:spPr>
      </p:pic>
      <p:grpSp>
        <p:nvGrpSpPr>
          <p:cNvPr id="12" name="Group 11">
            <a:extLst>
              <a:ext uri="{FF2B5EF4-FFF2-40B4-BE49-F238E27FC236}">
                <a16:creationId xmlns:a16="http://schemas.microsoft.com/office/drawing/2014/main" id="{D9F50D30-A421-8E4F-9822-DFFAB34C9816}"/>
              </a:ext>
            </a:extLst>
          </p:cNvPr>
          <p:cNvGrpSpPr/>
          <p:nvPr/>
        </p:nvGrpSpPr>
        <p:grpSpPr>
          <a:xfrm>
            <a:off x="7884450" y="3631054"/>
            <a:ext cx="4307550" cy="3090210"/>
            <a:chOff x="8042030" y="3661922"/>
            <a:chExt cx="4663596" cy="3168326"/>
          </a:xfrm>
        </p:grpSpPr>
        <p:sp>
          <p:nvSpPr>
            <p:cNvPr id="17" name="TextBox 16">
              <a:extLst>
                <a:ext uri="{FF2B5EF4-FFF2-40B4-BE49-F238E27FC236}">
                  <a16:creationId xmlns:a16="http://schemas.microsoft.com/office/drawing/2014/main" id="{17181A6C-4901-C74D-8BE0-D798DA5DDC70}"/>
                </a:ext>
              </a:extLst>
            </p:cNvPr>
            <p:cNvSpPr txBox="1"/>
            <p:nvPr/>
          </p:nvSpPr>
          <p:spPr>
            <a:xfrm>
              <a:off x="8042030" y="5631132"/>
              <a:ext cx="4663596" cy="1199116"/>
            </a:xfrm>
            <a:prstGeom prst="rect">
              <a:avLst/>
            </a:prstGeom>
            <a:noFill/>
          </p:spPr>
          <p:txBody>
            <a:bodyPr wrap="square" rtlCol="0">
              <a:spAutoFit/>
            </a:bodyPr>
            <a:lstStyle/>
            <a:p>
              <a:r>
                <a:rPr lang="en-US" sz="1400" dirty="0"/>
                <a:t>20% significant gradients, 6% discontinuities,  </a:t>
              </a:r>
              <a:br>
                <a:rPr lang="en-US" sz="1400" dirty="0"/>
              </a:br>
              <a:r>
                <a:rPr lang="en-US" sz="1400" dirty="0"/>
                <a:t>avg. wombling measure = -0.0925, </a:t>
              </a:r>
              <a:br>
                <a:rPr lang="en-US" sz="1400" dirty="0"/>
              </a:br>
              <a:r>
                <a:rPr lang="en-US" sz="1400" dirty="0"/>
                <a:t>avg discontinuities=-0.1437. </a:t>
              </a:r>
              <a:br>
                <a:rPr lang="en-US" sz="1400" dirty="0"/>
              </a:br>
              <a:r>
                <a:rPr lang="en-US" sz="1400" dirty="0"/>
                <a:t>Prices increased by average of 9%, according to gradients &amp;14%, according to discontinuities, inside BIP.</a:t>
              </a:r>
            </a:p>
          </p:txBody>
        </p:sp>
        <p:pic>
          <p:nvPicPr>
            <p:cNvPr id="24" name="Picture 23" descr="Chart, histogram&#10;&#10;Description automatically generated">
              <a:extLst>
                <a:ext uri="{FF2B5EF4-FFF2-40B4-BE49-F238E27FC236}">
                  <a16:creationId xmlns:a16="http://schemas.microsoft.com/office/drawing/2014/main" id="{595C4B47-878A-114C-845F-71042E32DAEE}"/>
                </a:ext>
              </a:extLst>
            </p:cNvPr>
            <p:cNvPicPr>
              <a:picLocks noChangeAspect="1"/>
            </p:cNvPicPr>
            <p:nvPr/>
          </p:nvPicPr>
          <p:blipFill>
            <a:blip r:embed="rId7"/>
            <a:stretch>
              <a:fillRect/>
            </a:stretch>
          </p:blipFill>
          <p:spPr>
            <a:xfrm>
              <a:off x="8318533" y="3661922"/>
              <a:ext cx="1939237" cy="1969210"/>
            </a:xfrm>
            <a:prstGeom prst="rect">
              <a:avLst/>
            </a:prstGeom>
          </p:spPr>
        </p:pic>
        <p:pic>
          <p:nvPicPr>
            <p:cNvPr id="27" name="Picture 26" descr="Chart, histogram&#10;&#10;Description automatically generated">
              <a:extLst>
                <a:ext uri="{FF2B5EF4-FFF2-40B4-BE49-F238E27FC236}">
                  <a16:creationId xmlns:a16="http://schemas.microsoft.com/office/drawing/2014/main" id="{7E7C5DEC-940B-5A40-A5C3-17D7B11B5E22}"/>
                </a:ext>
              </a:extLst>
            </p:cNvPr>
            <p:cNvPicPr>
              <a:picLocks noChangeAspect="1"/>
            </p:cNvPicPr>
            <p:nvPr/>
          </p:nvPicPr>
          <p:blipFill>
            <a:blip r:embed="rId8"/>
            <a:stretch>
              <a:fillRect/>
            </a:stretch>
          </p:blipFill>
          <p:spPr>
            <a:xfrm>
              <a:off x="10237265" y="3705627"/>
              <a:ext cx="1873219" cy="1881799"/>
            </a:xfrm>
            <a:prstGeom prst="rect">
              <a:avLst/>
            </a:prstGeom>
          </p:spPr>
        </p:pic>
      </p:grpSp>
    </p:spTree>
    <p:extLst>
      <p:ext uri="{BB962C8B-B14F-4D97-AF65-F5344CB8AC3E}">
        <p14:creationId xmlns:p14="http://schemas.microsoft.com/office/powerpoint/2010/main" val="885853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EBBF32-4867-E841-923C-EC5A5C60AF68}"/>
              </a:ext>
            </a:extLst>
          </p:cNvPr>
          <p:cNvSpPr/>
          <p:nvPr/>
        </p:nvSpPr>
        <p:spPr>
          <a:xfrm>
            <a:off x="370703" y="-128211"/>
            <a:ext cx="11821297" cy="769441"/>
          </a:xfrm>
          <a:prstGeom prst="rect">
            <a:avLst/>
          </a:prstGeom>
        </p:spPr>
        <p:txBody>
          <a:bodyPr wrap="square">
            <a:spAutoFit/>
          </a:bodyPr>
          <a:lstStyle/>
          <a:p>
            <a:pPr algn="ctr"/>
            <a:r>
              <a:rPr lang="en-US" sz="4400" b="1" dirty="0">
                <a:solidFill>
                  <a:schemeClr val="accent2"/>
                </a:solidFill>
              </a:rPr>
              <a:t>Case Studies: Tennessee</a:t>
            </a:r>
          </a:p>
        </p:txBody>
      </p:sp>
      <p:pic>
        <p:nvPicPr>
          <p:cNvPr id="5" name="Picture 4" descr="Diagram&#10;&#10;Description automatically generated">
            <a:extLst>
              <a:ext uri="{FF2B5EF4-FFF2-40B4-BE49-F238E27FC236}">
                <a16:creationId xmlns:a16="http://schemas.microsoft.com/office/drawing/2014/main" id="{6F0BA136-87A5-C044-9373-BFBAA41684CD}"/>
              </a:ext>
            </a:extLst>
          </p:cNvPr>
          <p:cNvPicPr>
            <a:picLocks noChangeAspect="1"/>
          </p:cNvPicPr>
          <p:nvPr/>
        </p:nvPicPr>
        <p:blipFill>
          <a:blip r:embed="rId2"/>
          <a:stretch>
            <a:fillRect/>
          </a:stretch>
        </p:blipFill>
        <p:spPr>
          <a:xfrm>
            <a:off x="425461" y="641230"/>
            <a:ext cx="3055823" cy="3079548"/>
          </a:xfrm>
          <a:prstGeom prst="rect">
            <a:avLst/>
          </a:prstGeom>
        </p:spPr>
      </p:pic>
      <p:pic>
        <p:nvPicPr>
          <p:cNvPr id="9" name="Picture 8" descr="Diagram&#10;&#10;Description automatically generated">
            <a:extLst>
              <a:ext uri="{FF2B5EF4-FFF2-40B4-BE49-F238E27FC236}">
                <a16:creationId xmlns:a16="http://schemas.microsoft.com/office/drawing/2014/main" id="{A2F11F6B-9E67-C74A-B50F-A40EBFD69698}"/>
              </a:ext>
            </a:extLst>
          </p:cNvPr>
          <p:cNvPicPr>
            <a:picLocks noChangeAspect="1"/>
          </p:cNvPicPr>
          <p:nvPr/>
        </p:nvPicPr>
        <p:blipFill>
          <a:blip r:embed="rId3"/>
          <a:stretch>
            <a:fillRect/>
          </a:stretch>
        </p:blipFill>
        <p:spPr>
          <a:xfrm>
            <a:off x="4260789" y="639113"/>
            <a:ext cx="2910348" cy="2968825"/>
          </a:xfrm>
          <a:prstGeom prst="rect">
            <a:avLst/>
          </a:prstGeom>
        </p:spPr>
      </p:pic>
      <p:pic>
        <p:nvPicPr>
          <p:cNvPr id="15" name="Picture 14" descr="Map&#10;&#10;Description automatically generated with medium confidence">
            <a:extLst>
              <a:ext uri="{FF2B5EF4-FFF2-40B4-BE49-F238E27FC236}">
                <a16:creationId xmlns:a16="http://schemas.microsoft.com/office/drawing/2014/main" id="{EA51E2F5-5E3E-074C-A3F6-90D89B25BF25}"/>
              </a:ext>
            </a:extLst>
          </p:cNvPr>
          <p:cNvPicPr>
            <a:picLocks noChangeAspect="1"/>
          </p:cNvPicPr>
          <p:nvPr/>
        </p:nvPicPr>
        <p:blipFill>
          <a:blip r:embed="rId4"/>
          <a:stretch>
            <a:fillRect/>
          </a:stretch>
        </p:blipFill>
        <p:spPr>
          <a:xfrm>
            <a:off x="558852" y="3733425"/>
            <a:ext cx="3058252" cy="3130494"/>
          </a:xfrm>
          <a:prstGeom prst="rect">
            <a:avLst/>
          </a:prstGeom>
        </p:spPr>
      </p:pic>
      <p:pic>
        <p:nvPicPr>
          <p:cNvPr id="21" name="Picture 20" descr="A picture containing map&#10;&#10;Description automatically generated">
            <a:extLst>
              <a:ext uri="{FF2B5EF4-FFF2-40B4-BE49-F238E27FC236}">
                <a16:creationId xmlns:a16="http://schemas.microsoft.com/office/drawing/2014/main" id="{05D55E08-87B1-9447-92FD-7D9141FF0DA6}"/>
              </a:ext>
            </a:extLst>
          </p:cNvPr>
          <p:cNvPicPr>
            <a:picLocks noChangeAspect="1"/>
          </p:cNvPicPr>
          <p:nvPr/>
        </p:nvPicPr>
        <p:blipFill>
          <a:blip r:embed="rId5"/>
          <a:stretch>
            <a:fillRect/>
          </a:stretch>
        </p:blipFill>
        <p:spPr>
          <a:xfrm>
            <a:off x="4396609" y="3607938"/>
            <a:ext cx="3149906" cy="3250062"/>
          </a:xfrm>
          <a:prstGeom prst="rect">
            <a:avLst/>
          </a:prstGeom>
        </p:spPr>
      </p:pic>
      <p:grpSp>
        <p:nvGrpSpPr>
          <p:cNvPr id="7" name="Group 6">
            <a:extLst>
              <a:ext uri="{FF2B5EF4-FFF2-40B4-BE49-F238E27FC236}">
                <a16:creationId xmlns:a16="http://schemas.microsoft.com/office/drawing/2014/main" id="{8EC667A2-28C9-654A-9A1D-32952F0D8E55}"/>
              </a:ext>
            </a:extLst>
          </p:cNvPr>
          <p:cNvGrpSpPr/>
          <p:nvPr/>
        </p:nvGrpSpPr>
        <p:grpSpPr>
          <a:xfrm>
            <a:off x="8088959" y="3692096"/>
            <a:ext cx="4009255" cy="3083987"/>
            <a:chOff x="8367252" y="3692096"/>
            <a:chExt cx="4009255" cy="3083987"/>
          </a:xfrm>
        </p:grpSpPr>
        <p:sp>
          <p:nvSpPr>
            <p:cNvPr id="17" name="TextBox 16">
              <a:extLst>
                <a:ext uri="{FF2B5EF4-FFF2-40B4-BE49-F238E27FC236}">
                  <a16:creationId xmlns:a16="http://schemas.microsoft.com/office/drawing/2014/main" id="{17181A6C-4901-C74D-8BE0-D798DA5DDC70}"/>
                </a:ext>
              </a:extLst>
            </p:cNvPr>
            <p:cNvSpPr txBox="1"/>
            <p:nvPr/>
          </p:nvSpPr>
          <p:spPr>
            <a:xfrm>
              <a:off x="8604313" y="5821976"/>
              <a:ext cx="3772194" cy="954107"/>
            </a:xfrm>
            <a:prstGeom prst="rect">
              <a:avLst/>
            </a:prstGeom>
            <a:noFill/>
          </p:spPr>
          <p:txBody>
            <a:bodyPr wrap="square" rtlCol="0">
              <a:spAutoFit/>
            </a:bodyPr>
            <a:lstStyle/>
            <a:p>
              <a:r>
                <a:rPr lang="en-US" sz="1400" dirty="0">
                  <a:latin typeface="ITC Franklin Gothic Std Book" panose="020B0504030503020204" pitchFamily="34" charset="0"/>
                </a:rPr>
                <a:t>20% significant gradients, 6% discontinuities,  </a:t>
              </a:r>
              <a:br>
                <a:rPr lang="en-US" sz="1400" dirty="0">
                  <a:latin typeface="ITC Franklin Gothic Std Book" panose="020B0504030503020204" pitchFamily="34" charset="0"/>
                </a:rPr>
              </a:br>
              <a:r>
                <a:rPr lang="en-US" sz="1400" dirty="0">
                  <a:latin typeface="ITC Franklin Gothic Std Book" panose="020B0504030503020204" pitchFamily="34" charset="0"/>
                </a:rPr>
                <a:t>avg. wombling measure = -1.2601, </a:t>
              </a:r>
              <a:br>
                <a:rPr lang="en-US" sz="1400" dirty="0">
                  <a:latin typeface="ITC Franklin Gothic Std Book" panose="020B0504030503020204" pitchFamily="34" charset="0"/>
                </a:rPr>
              </a:br>
              <a:r>
                <a:rPr lang="en-US" sz="1400" dirty="0">
                  <a:latin typeface="ITC Franklin Gothic Std Book" panose="020B0504030503020204" pitchFamily="34" charset="0"/>
                </a:rPr>
                <a:t>avg discontinuities=0.5984. </a:t>
              </a:r>
              <a:br>
                <a:rPr lang="en-US" sz="1400" dirty="0">
                  <a:latin typeface="ITC Franklin Gothic Std Book" panose="020B0504030503020204" pitchFamily="34" charset="0"/>
                </a:rPr>
              </a:br>
              <a:r>
                <a:rPr lang="en-US" sz="1400" dirty="0">
                  <a:latin typeface="ITC Franklin Gothic Std Book" panose="020B0504030503020204" pitchFamily="34" charset="0"/>
                </a:rPr>
                <a:t>Price difference of 80%.</a:t>
              </a:r>
            </a:p>
          </p:txBody>
        </p:sp>
        <p:pic>
          <p:nvPicPr>
            <p:cNvPr id="23" name="Picture 22" descr="Chart, histogram&#10;&#10;Description automatically generated">
              <a:extLst>
                <a:ext uri="{FF2B5EF4-FFF2-40B4-BE49-F238E27FC236}">
                  <a16:creationId xmlns:a16="http://schemas.microsoft.com/office/drawing/2014/main" id="{E388ABF5-CAC2-C148-88BB-BB247363155D}"/>
                </a:ext>
              </a:extLst>
            </p:cNvPr>
            <p:cNvPicPr>
              <a:picLocks noChangeAspect="1"/>
            </p:cNvPicPr>
            <p:nvPr/>
          </p:nvPicPr>
          <p:blipFill>
            <a:blip r:embed="rId6"/>
            <a:stretch>
              <a:fillRect/>
            </a:stretch>
          </p:blipFill>
          <p:spPr>
            <a:xfrm>
              <a:off x="8367252" y="3692096"/>
              <a:ext cx="1778233" cy="2032266"/>
            </a:xfrm>
            <a:prstGeom prst="rect">
              <a:avLst/>
            </a:prstGeom>
          </p:spPr>
        </p:pic>
        <p:pic>
          <p:nvPicPr>
            <p:cNvPr id="26" name="Picture 25" descr="Chart, histogram&#10;&#10;Description automatically generated">
              <a:extLst>
                <a:ext uri="{FF2B5EF4-FFF2-40B4-BE49-F238E27FC236}">
                  <a16:creationId xmlns:a16="http://schemas.microsoft.com/office/drawing/2014/main" id="{FE674C6B-33E4-1D4F-A97C-555BB28B67D7}"/>
                </a:ext>
              </a:extLst>
            </p:cNvPr>
            <p:cNvPicPr>
              <a:picLocks noChangeAspect="1"/>
            </p:cNvPicPr>
            <p:nvPr/>
          </p:nvPicPr>
          <p:blipFill>
            <a:blip r:embed="rId7"/>
            <a:stretch>
              <a:fillRect/>
            </a:stretch>
          </p:blipFill>
          <p:spPr>
            <a:xfrm>
              <a:off x="10499409" y="3788017"/>
              <a:ext cx="1676528" cy="1890799"/>
            </a:xfrm>
            <a:prstGeom prst="rect">
              <a:avLst/>
            </a:prstGeom>
          </p:spPr>
        </p:pic>
      </p:grpSp>
      <p:grpSp>
        <p:nvGrpSpPr>
          <p:cNvPr id="6" name="Group 5">
            <a:extLst>
              <a:ext uri="{FF2B5EF4-FFF2-40B4-BE49-F238E27FC236}">
                <a16:creationId xmlns:a16="http://schemas.microsoft.com/office/drawing/2014/main" id="{1A1D81FC-AB8E-7C45-9A5A-F258F9C0F59C}"/>
              </a:ext>
            </a:extLst>
          </p:cNvPr>
          <p:cNvGrpSpPr/>
          <p:nvPr/>
        </p:nvGrpSpPr>
        <p:grpSpPr>
          <a:xfrm>
            <a:off x="7920365" y="514413"/>
            <a:ext cx="4177849" cy="3191214"/>
            <a:chOff x="7589061" y="514413"/>
            <a:chExt cx="4177849" cy="3191214"/>
          </a:xfrm>
        </p:grpSpPr>
        <p:pic>
          <p:nvPicPr>
            <p:cNvPr id="12" name="Picture 11" descr="Chart, scatter chart&#10;&#10;Description automatically generated">
              <a:extLst>
                <a:ext uri="{FF2B5EF4-FFF2-40B4-BE49-F238E27FC236}">
                  <a16:creationId xmlns:a16="http://schemas.microsoft.com/office/drawing/2014/main" id="{712FD7B0-67B8-444B-B4C0-15E9DE5381C5}"/>
                </a:ext>
              </a:extLst>
            </p:cNvPr>
            <p:cNvPicPr>
              <a:picLocks noChangeAspect="1"/>
            </p:cNvPicPr>
            <p:nvPr/>
          </p:nvPicPr>
          <p:blipFill>
            <a:blip r:embed="rId8"/>
            <a:stretch>
              <a:fillRect/>
            </a:stretch>
          </p:blipFill>
          <p:spPr>
            <a:xfrm>
              <a:off x="7589061" y="514413"/>
              <a:ext cx="2910348" cy="3191214"/>
            </a:xfrm>
            <a:prstGeom prst="rect">
              <a:avLst/>
            </a:prstGeom>
          </p:spPr>
        </p:pic>
        <p:sp>
          <p:nvSpPr>
            <p:cNvPr id="18" name="TextBox 17">
              <a:extLst>
                <a:ext uri="{FF2B5EF4-FFF2-40B4-BE49-F238E27FC236}">
                  <a16:creationId xmlns:a16="http://schemas.microsoft.com/office/drawing/2014/main" id="{2AB22E44-2295-694B-87B8-C32E7317E844}"/>
                </a:ext>
              </a:extLst>
            </p:cNvPr>
            <p:cNvSpPr txBox="1"/>
            <p:nvPr/>
          </p:nvSpPr>
          <p:spPr>
            <a:xfrm>
              <a:off x="10313665" y="1429951"/>
              <a:ext cx="1453245" cy="1169551"/>
            </a:xfrm>
            <a:prstGeom prst="rect">
              <a:avLst/>
            </a:prstGeom>
            <a:noFill/>
          </p:spPr>
          <p:txBody>
            <a:bodyPr wrap="square" rtlCol="0">
              <a:spAutoFit/>
            </a:bodyPr>
            <a:lstStyle/>
            <a:p>
              <a:r>
                <a:rPr lang="en-US" sz="1400" dirty="0">
                  <a:latin typeface="ITC Franklin Gothic Std Book" panose="020B0504030503020204" pitchFamily="34" charset="0"/>
                </a:rPr>
                <a:t>Difference (pre) = -0.4104</a:t>
              </a:r>
            </a:p>
            <a:p>
              <a:r>
                <a:rPr lang="en-US" sz="1400" dirty="0">
                  <a:latin typeface="ITC Franklin Gothic Std Book" panose="020B0504030503020204" pitchFamily="34" charset="0"/>
                </a:rPr>
                <a:t>Difference (post) = -0.4233</a:t>
              </a:r>
            </a:p>
          </p:txBody>
        </p:sp>
      </p:grpSp>
    </p:spTree>
    <p:extLst>
      <p:ext uri="{BB962C8B-B14F-4D97-AF65-F5344CB8AC3E}">
        <p14:creationId xmlns:p14="http://schemas.microsoft.com/office/powerpoint/2010/main" val="2638276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A99B97-E09C-AC45-A8FC-3428B8CC4CAD}"/>
              </a:ext>
            </a:extLst>
          </p:cNvPr>
          <p:cNvSpPr>
            <a:spLocks noGrp="1"/>
          </p:cNvSpPr>
          <p:nvPr>
            <p:ph type="title"/>
          </p:nvPr>
        </p:nvSpPr>
        <p:spPr>
          <a:xfrm>
            <a:off x="598026" y="66860"/>
            <a:ext cx="10972800" cy="1143000"/>
          </a:xfrm>
        </p:spPr>
        <p:txBody>
          <a:bodyPr/>
          <a:lstStyle/>
          <a:p>
            <a:r>
              <a:rPr lang="en-US" dirty="0">
                <a:solidFill>
                  <a:srgbClr val="DE6201"/>
                </a:solidFill>
                <a:latin typeface="ITC Franklin Gothic Std Book"/>
              </a:rPr>
              <a:t>Conclusions</a:t>
            </a:r>
            <a:br>
              <a:rPr lang="en-US" dirty="0"/>
            </a:br>
            <a:endParaRPr lang="en-US" dirty="0"/>
          </a:p>
        </p:txBody>
      </p:sp>
      <p:sp>
        <p:nvSpPr>
          <p:cNvPr id="5" name="Content Placeholder 4">
            <a:extLst>
              <a:ext uri="{FF2B5EF4-FFF2-40B4-BE49-F238E27FC236}">
                <a16:creationId xmlns:a16="http://schemas.microsoft.com/office/drawing/2014/main" id="{CDD5A7C4-B3CE-1B47-9013-2B89FCFD1BD4}"/>
              </a:ext>
            </a:extLst>
          </p:cNvPr>
          <p:cNvSpPr>
            <a:spLocks noGrp="1"/>
          </p:cNvSpPr>
          <p:nvPr>
            <p:ph idx="1"/>
          </p:nvPr>
        </p:nvSpPr>
        <p:spPr>
          <a:xfrm>
            <a:off x="1322961" y="1260721"/>
            <a:ext cx="10661515" cy="5597279"/>
          </a:xfrm>
        </p:spPr>
        <p:txBody>
          <a:bodyPr lIns="91440" tIns="45720" rIns="91440" bIns="45720" anchor="t"/>
          <a:lstStyle/>
          <a:p>
            <a:pPr marL="0" indent="0">
              <a:lnSpc>
                <a:spcPct val="100000"/>
              </a:lnSpc>
              <a:spcBef>
                <a:spcPts val="2000"/>
              </a:spcBef>
              <a:buNone/>
            </a:pPr>
            <a:r>
              <a:rPr lang="en-US" sz="2400" dirty="0">
                <a:solidFill>
                  <a:srgbClr val="002060"/>
                </a:solidFill>
                <a:latin typeface="ITC Franklin Gothic Std Book"/>
              </a:rPr>
              <a:t>Produced a framework to evaluate changes in house prices served by BIP.</a:t>
            </a:r>
          </a:p>
          <a:p>
            <a:pPr marL="0" indent="0">
              <a:lnSpc>
                <a:spcPct val="100000"/>
              </a:lnSpc>
              <a:spcBef>
                <a:spcPts val="2000"/>
              </a:spcBef>
              <a:buNone/>
            </a:pPr>
            <a:r>
              <a:rPr lang="en-US" sz="2400" dirty="0">
                <a:solidFill>
                  <a:srgbClr val="002060"/>
                </a:solidFill>
              </a:rPr>
              <a:t>Used the BIP program as an example:</a:t>
            </a:r>
          </a:p>
          <a:p>
            <a:pPr lvl="1">
              <a:lnSpc>
                <a:spcPct val="100000"/>
              </a:lnSpc>
              <a:spcBef>
                <a:spcPts val="2000"/>
              </a:spcBef>
            </a:pPr>
            <a:r>
              <a:rPr lang="en-US" sz="2400" dirty="0">
                <a:solidFill>
                  <a:srgbClr val="002060"/>
                </a:solidFill>
              </a:rPr>
              <a:t>Framework is applicable for the evaluation of any subsidy program with a spatially indexed response source (in our case, house prices).</a:t>
            </a:r>
          </a:p>
          <a:p>
            <a:pPr lvl="1">
              <a:lnSpc>
                <a:spcPct val="100000"/>
              </a:lnSpc>
              <a:spcBef>
                <a:spcPts val="2000"/>
              </a:spcBef>
            </a:pPr>
            <a:r>
              <a:rPr lang="en-US" sz="2400" dirty="0">
                <a:solidFill>
                  <a:srgbClr val="002060"/>
                </a:solidFill>
              </a:rPr>
              <a:t>Real estate prices are affected by temporal correlation.</a:t>
            </a:r>
          </a:p>
          <a:p>
            <a:pPr lvl="1">
              <a:lnSpc>
                <a:spcPct val="100000"/>
              </a:lnSpc>
              <a:spcBef>
                <a:spcPts val="2000"/>
              </a:spcBef>
            </a:pPr>
            <a:r>
              <a:rPr lang="en-US" sz="2400" dirty="0">
                <a:solidFill>
                  <a:srgbClr val="002060"/>
                </a:solidFill>
              </a:rPr>
              <a:t>Extensions of the proposed setup include time using </a:t>
            </a:r>
            <a:br>
              <a:rPr lang="en-US" sz="2400" dirty="0">
                <a:solidFill>
                  <a:srgbClr val="002060"/>
                </a:solidFill>
              </a:rPr>
            </a:br>
            <a:r>
              <a:rPr lang="en-US" sz="2400" dirty="0">
                <a:solidFill>
                  <a:srgbClr val="002060"/>
                </a:solidFill>
              </a:rPr>
              <a:t>dynamic spatiotemporal models as a feasible solution.</a:t>
            </a:r>
          </a:p>
          <a:p>
            <a:pPr lvl="1">
              <a:lnSpc>
                <a:spcPct val="100000"/>
              </a:lnSpc>
              <a:spcBef>
                <a:spcPts val="2000"/>
              </a:spcBef>
            </a:pPr>
            <a:r>
              <a:rPr lang="en-US" sz="2400" dirty="0">
                <a:solidFill>
                  <a:srgbClr val="002060"/>
                </a:solidFill>
              </a:rPr>
              <a:t>Inclusion of time facilitates an evolutionary study of </a:t>
            </a:r>
            <a:br>
              <a:rPr lang="en-US" sz="2400" dirty="0">
                <a:solidFill>
                  <a:srgbClr val="002060"/>
                </a:solidFill>
              </a:rPr>
            </a:br>
            <a:r>
              <a:rPr lang="en-US" sz="2400" dirty="0">
                <a:solidFill>
                  <a:srgbClr val="002060"/>
                </a:solidFill>
              </a:rPr>
              <a:t>the program impacts.</a:t>
            </a:r>
          </a:p>
        </p:txBody>
      </p:sp>
    </p:spTree>
    <p:extLst>
      <p:ext uri="{BB962C8B-B14F-4D97-AF65-F5344CB8AC3E}">
        <p14:creationId xmlns:p14="http://schemas.microsoft.com/office/powerpoint/2010/main" val="3525203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E0D3AF-7546-2942-9076-6D566FFBEBFD}"/>
              </a:ext>
            </a:extLst>
          </p:cNvPr>
          <p:cNvSpPr/>
          <p:nvPr/>
        </p:nvSpPr>
        <p:spPr>
          <a:xfrm>
            <a:off x="1719124" y="0"/>
            <a:ext cx="8753752" cy="769441"/>
          </a:xfrm>
          <a:prstGeom prst="rect">
            <a:avLst/>
          </a:prstGeom>
        </p:spPr>
        <p:txBody>
          <a:bodyPr wrap="square">
            <a:spAutoFit/>
          </a:bodyPr>
          <a:lstStyle/>
          <a:p>
            <a:pPr algn="ctr">
              <a:defRPr/>
            </a:pPr>
            <a:r>
              <a:rPr lang="en-US" sz="4400" b="1" dirty="0">
                <a:solidFill>
                  <a:srgbClr val="DE6201"/>
                </a:solidFill>
                <a:latin typeface="ITC Franklin Gothic Std Book" panose="020B0504030503020204" pitchFamily="34" charset="0"/>
              </a:rPr>
              <a:t>Motivation</a:t>
            </a:r>
          </a:p>
        </p:txBody>
      </p:sp>
      <p:sp>
        <p:nvSpPr>
          <p:cNvPr id="6" name="Content Placeholder 3">
            <a:extLst>
              <a:ext uri="{FF2B5EF4-FFF2-40B4-BE49-F238E27FC236}">
                <a16:creationId xmlns:a16="http://schemas.microsoft.com/office/drawing/2014/main" id="{3FE4D537-17AA-5044-8525-CD08C9AEE2CB}"/>
              </a:ext>
            </a:extLst>
          </p:cNvPr>
          <p:cNvSpPr txBox="1">
            <a:spLocks/>
          </p:cNvSpPr>
          <p:nvPr/>
        </p:nvSpPr>
        <p:spPr>
          <a:xfrm>
            <a:off x="1286703" y="1059347"/>
            <a:ext cx="9354793" cy="5208932"/>
          </a:xfr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dirty="0">
                <a:solidFill>
                  <a:srgbClr val="002060"/>
                </a:solidFill>
                <a:latin typeface="ITC Franklin Gothic Std Book" panose="020B0504030503020204" pitchFamily="34" charset="0"/>
              </a:rPr>
              <a:t>Broadband investment is a high priority for the Administration </a:t>
            </a:r>
            <a:br>
              <a:rPr lang="en-US" dirty="0">
                <a:solidFill>
                  <a:srgbClr val="002060"/>
                </a:solidFill>
                <a:latin typeface="ITC Franklin Gothic Std Book" panose="020B0504030503020204" pitchFamily="34" charset="0"/>
              </a:rPr>
            </a:br>
            <a:r>
              <a:rPr lang="en-US" dirty="0">
                <a:solidFill>
                  <a:srgbClr val="002060"/>
                </a:solidFill>
                <a:latin typeface="ITC Franklin Gothic Std Book" panose="020B0504030503020204" pitchFamily="34" charset="0"/>
              </a:rPr>
              <a:t>and Congress</a:t>
            </a:r>
          </a:p>
          <a:p>
            <a:pPr marL="342900" indent="-342900" algn="l">
              <a:lnSpc>
                <a:spcPct val="120000"/>
              </a:lnSpc>
              <a:buFont typeface="Arial" panose="020B0604020202020204" pitchFamily="34" charset="0"/>
              <a:buChar char="•"/>
            </a:pPr>
            <a:r>
              <a:rPr lang="en-US" dirty="0">
                <a:solidFill>
                  <a:srgbClr val="002060"/>
                </a:solidFill>
                <a:latin typeface="ITC Franklin Gothic Std Book" panose="020B0504030503020204" pitchFamily="34" charset="0"/>
              </a:rPr>
              <a:t>Current pandemic highlights the importance of broadband</a:t>
            </a:r>
          </a:p>
          <a:p>
            <a:pPr marL="342900" indent="-342900" algn="l">
              <a:lnSpc>
                <a:spcPct val="120000"/>
              </a:lnSpc>
              <a:buFont typeface="Arial" panose="020B0604020202020204" pitchFamily="34" charset="0"/>
              <a:buChar char="•"/>
            </a:pPr>
            <a:r>
              <a:rPr lang="en-US" dirty="0">
                <a:solidFill>
                  <a:srgbClr val="002060"/>
                </a:solidFill>
                <a:latin typeface="ITC Franklin Gothic Std Book" panose="020B0504030503020204" pitchFamily="34" charset="0"/>
              </a:rPr>
              <a:t>Economic impacts of broadband programs are studied by only a few researchers</a:t>
            </a:r>
          </a:p>
          <a:p>
            <a:pPr algn="l">
              <a:lnSpc>
                <a:spcPct val="100000"/>
              </a:lnSpc>
              <a:spcBef>
                <a:spcPts val="2000"/>
              </a:spcBef>
            </a:pPr>
            <a:r>
              <a:rPr lang="en-US" dirty="0">
                <a:solidFill>
                  <a:srgbClr val="002060"/>
                </a:solidFill>
                <a:latin typeface="ITC Franklin Gothic Std Book" panose="020B0504030503020204" pitchFamily="34" charset="0"/>
              </a:rPr>
              <a:t>The </a:t>
            </a:r>
            <a:r>
              <a:rPr lang="en-US" b="1" dirty="0">
                <a:solidFill>
                  <a:srgbClr val="002060"/>
                </a:solidFill>
                <a:latin typeface="ITC Franklin Gothic Std Book" panose="020B0504030503020204" pitchFamily="34" charset="0"/>
              </a:rPr>
              <a:t>Broadband Initiatives Program (BIP), </a:t>
            </a:r>
            <a:r>
              <a:rPr lang="en-US" dirty="0">
                <a:solidFill>
                  <a:srgbClr val="002060"/>
                </a:solidFill>
                <a:latin typeface="ITC Franklin Gothic Std Book" panose="020B0504030503020204" pitchFamily="34" charset="0"/>
              </a:rPr>
              <a:t>enacted as part of the American Recovery and Reinvestment Act in 2009, is the largest rural broadband program to date – with an appropriation of $2.5 billion. </a:t>
            </a:r>
          </a:p>
          <a:p>
            <a:pPr algn="l">
              <a:lnSpc>
                <a:spcPct val="100000"/>
              </a:lnSpc>
              <a:spcBef>
                <a:spcPts val="2000"/>
              </a:spcBef>
            </a:pPr>
            <a:r>
              <a:rPr lang="en-US" dirty="0">
                <a:solidFill>
                  <a:srgbClr val="002060"/>
                </a:solidFill>
                <a:latin typeface="ITC Franklin Gothic Std Book" panose="020B0504030503020204" pitchFamily="34" charset="0"/>
              </a:rPr>
              <a:t>The study's purpose is to devise a novel statistical methodology to evaluate BIP.</a:t>
            </a:r>
          </a:p>
          <a:p>
            <a:pPr>
              <a:lnSpc>
                <a:spcPct val="120000"/>
              </a:lnSpc>
            </a:pPr>
            <a:endParaRPr lang="en-US" dirty="0">
              <a:solidFill>
                <a:srgbClr val="002060"/>
              </a:solidFill>
              <a:latin typeface="ITC Franklin Gothic Std Book" panose="020B0504030503020204" pitchFamily="34" charset="0"/>
            </a:endParaRPr>
          </a:p>
        </p:txBody>
      </p:sp>
    </p:spTree>
    <p:extLst>
      <p:ext uri="{BB962C8B-B14F-4D97-AF65-F5344CB8AC3E}">
        <p14:creationId xmlns:p14="http://schemas.microsoft.com/office/powerpoint/2010/main" val="269199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AD8B7-B804-0D47-82D8-B28BBA127E5E}"/>
              </a:ext>
            </a:extLst>
          </p:cNvPr>
          <p:cNvSpPr/>
          <p:nvPr/>
        </p:nvSpPr>
        <p:spPr>
          <a:xfrm>
            <a:off x="1719124" y="0"/>
            <a:ext cx="8753752" cy="769441"/>
          </a:xfrm>
          <a:prstGeom prst="rect">
            <a:avLst/>
          </a:prstGeom>
        </p:spPr>
        <p:txBody>
          <a:bodyPr wrap="square">
            <a:spAutoFit/>
          </a:bodyPr>
          <a:lstStyle/>
          <a:p>
            <a:pPr algn="ctr">
              <a:defRPr/>
            </a:pPr>
            <a:r>
              <a:rPr lang="en-US" sz="4400" b="1" dirty="0">
                <a:solidFill>
                  <a:srgbClr val="DE6201"/>
                </a:solidFill>
                <a:latin typeface="ITC Franklin Gothic Std Book" panose="020B0504030503020204" pitchFamily="34" charset="0"/>
              </a:rPr>
              <a:t>Data Sources and Methods</a:t>
            </a:r>
          </a:p>
        </p:txBody>
      </p:sp>
      <p:sp>
        <p:nvSpPr>
          <p:cNvPr id="5" name="Content Placeholder 6">
            <a:extLst>
              <a:ext uri="{FF2B5EF4-FFF2-40B4-BE49-F238E27FC236}">
                <a16:creationId xmlns:a16="http://schemas.microsoft.com/office/drawing/2014/main" id="{00949F1F-7FA6-1E4D-A61B-9C108F16712D}"/>
              </a:ext>
            </a:extLst>
          </p:cNvPr>
          <p:cNvSpPr txBox="1">
            <a:spLocks/>
          </p:cNvSpPr>
          <p:nvPr/>
        </p:nvSpPr>
        <p:spPr>
          <a:xfrm>
            <a:off x="1512025" y="848308"/>
            <a:ext cx="9725818" cy="5786954"/>
          </a:xfr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dirty="0">
                <a:solidFill>
                  <a:srgbClr val="002060"/>
                </a:solidFill>
                <a:latin typeface="ITC Franklin Gothic Std Book" panose="020B0504030503020204" pitchFamily="34" charset="0"/>
              </a:rPr>
              <a:t>Identify data sources that reflect effect of broadband</a:t>
            </a:r>
          </a:p>
          <a:p>
            <a:pPr marL="1257300" lvl="2" indent="-342900" algn="l">
              <a:lnSpc>
                <a:spcPct val="100000"/>
              </a:lnSpc>
              <a:buFont typeface="System Font Regular"/>
              <a:buChar char="–"/>
            </a:pPr>
            <a:r>
              <a:rPr lang="en-US" sz="2000" dirty="0">
                <a:solidFill>
                  <a:srgbClr val="002060"/>
                </a:solidFill>
                <a:latin typeface="ITC Franklin Gothic Std Book" panose="020B0504030503020204" pitchFamily="34" charset="0"/>
              </a:rPr>
              <a:t>CoreLogic: Property Values and Housing Characteristics</a:t>
            </a:r>
          </a:p>
          <a:p>
            <a:pPr marL="1257300" lvl="2" indent="-342900" algn="l">
              <a:lnSpc>
                <a:spcPct val="100000"/>
              </a:lnSpc>
              <a:buFont typeface="System Font Regular"/>
              <a:buChar char="–"/>
            </a:pPr>
            <a:r>
              <a:rPr lang="en-US" sz="2000" dirty="0">
                <a:solidFill>
                  <a:srgbClr val="002060"/>
                </a:solidFill>
                <a:latin typeface="ITC Franklin Gothic Std Book" panose="020B0504030503020204" pitchFamily="34" charset="0"/>
              </a:rPr>
              <a:t>American Community Survey (ACS): Demographic variables</a:t>
            </a:r>
          </a:p>
          <a:p>
            <a:pPr marL="1257300" lvl="2" indent="-342900" algn="l">
              <a:lnSpc>
                <a:spcPct val="100000"/>
              </a:lnSpc>
              <a:buFont typeface="System Font Regular"/>
              <a:buChar char="–"/>
            </a:pPr>
            <a:r>
              <a:rPr lang="en-US" sz="2000" dirty="0">
                <a:solidFill>
                  <a:srgbClr val="002060"/>
                </a:solidFill>
                <a:latin typeface="ITC Franklin Gothic Std Book" panose="020B0504030503020204" pitchFamily="34" charset="0"/>
              </a:rPr>
              <a:t>RUS Program boundary and associated shapefiles</a:t>
            </a:r>
          </a:p>
          <a:p>
            <a:pPr algn="l" defTabSz="457200">
              <a:lnSpc>
                <a:spcPct val="100000"/>
              </a:lnSpc>
              <a:spcBef>
                <a:spcPts val="0"/>
              </a:spcBef>
              <a:defRPr/>
            </a:pPr>
            <a:endParaRPr lang="en-US" dirty="0">
              <a:solidFill>
                <a:srgbClr val="002060"/>
              </a:solidFill>
              <a:latin typeface="ITC Franklin Gothic Std Book" panose="020B0504030503020204" pitchFamily="34" charset="0"/>
            </a:endParaRPr>
          </a:p>
          <a:p>
            <a:pPr marL="342900" indent="-342900" algn="l" defTabSz="457200">
              <a:lnSpc>
                <a:spcPct val="100000"/>
              </a:lnSpc>
              <a:spcBef>
                <a:spcPts val="0"/>
              </a:spcBef>
              <a:buFont typeface="Arial" panose="020B0604020202020204" pitchFamily="34" charset="0"/>
              <a:buChar char="•"/>
              <a:defRPr/>
            </a:pPr>
            <a:r>
              <a:rPr lang="en-US" dirty="0">
                <a:solidFill>
                  <a:srgbClr val="002060"/>
                </a:solidFill>
                <a:latin typeface="ITC Franklin Gothic Std Book" panose="020B0504030503020204" pitchFamily="34" charset="0"/>
              </a:rPr>
              <a:t>Develop methodology for the comparison of home prices for </a:t>
            </a:r>
            <a:br>
              <a:rPr lang="en-US" dirty="0">
                <a:solidFill>
                  <a:srgbClr val="002060"/>
                </a:solidFill>
                <a:latin typeface="ITC Franklin Gothic Std Book" panose="020B0504030503020204" pitchFamily="34" charset="0"/>
              </a:rPr>
            </a:br>
            <a:r>
              <a:rPr lang="en-US" dirty="0">
                <a:solidFill>
                  <a:srgbClr val="002060"/>
                </a:solidFill>
                <a:latin typeface="ITC Franklin Gothic Std Book" panose="020B0504030503020204" pitchFamily="34" charset="0"/>
              </a:rPr>
              <a:t>properties within and outside of RUS program boundaries </a:t>
            </a:r>
          </a:p>
          <a:p>
            <a:pPr marL="342900" indent="-342900" algn="l" defTabSz="457200">
              <a:lnSpc>
                <a:spcPct val="100000"/>
              </a:lnSpc>
              <a:spcBef>
                <a:spcPts val="0"/>
              </a:spcBef>
              <a:buFont typeface="Arial" panose="020B0604020202020204" pitchFamily="34" charset="0"/>
              <a:buChar char="•"/>
              <a:defRPr/>
            </a:pPr>
            <a:endParaRPr lang="en-US" dirty="0">
              <a:solidFill>
                <a:srgbClr val="002060"/>
              </a:solidFill>
              <a:latin typeface="ITC Franklin Gothic Std Book" panose="020B0504030503020204" pitchFamily="34" charset="0"/>
            </a:endParaRPr>
          </a:p>
          <a:p>
            <a:pPr marL="342900" indent="-342900" algn="l">
              <a:lnSpc>
                <a:spcPct val="100000"/>
              </a:lnSpc>
              <a:buFont typeface="Arial" panose="020B0604020202020204" pitchFamily="34" charset="0"/>
              <a:buChar char="•"/>
            </a:pPr>
            <a:r>
              <a:rPr lang="en-US" dirty="0">
                <a:solidFill>
                  <a:srgbClr val="002060"/>
                </a:solidFill>
                <a:latin typeface="ITC Franklin Gothic Std Book" panose="020B0504030503020204" pitchFamily="34" charset="0"/>
              </a:rPr>
              <a:t>Model the house prices using an approximate hierarchical Bayesian spatial model (Datta et. al. 2016, Rue et. al. 2009)</a:t>
            </a:r>
          </a:p>
          <a:p>
            <a:pPr marL="1270000" lvl="1" indent="-406400" algn="l">
              <a:lnSpc>
                <a:spcPct val="100000"/>
              </a:lnSpc>
              <a:buFont typeface="System Font Regular"/>
              <a:buChar char="–"/>
            </a:pPr>
            <a:r>
              <a:rPr lang="en-US" dirty="0">
                <a:solidFill>
                  <a:srgbClr val="002060"/>
                </a:solidFill>
                <a:latin typeface="ITC Franklin Gothic Std Book" panose="020B0504030503020204" pitchFamily="34" charset="0"/>
              </a:rPr>
              <a:t>Featuring an off-the-shelf difference-in-difference estimator</a:t>
            </a:r>
          </a:p>
          <a:p>
            <a:pPr marL="1270000" lvl="1" indent="-458788" algn="l">
              <a:lnSpc>
                <a:spcPct val="100000"/>
              </a:lnSpc>
              <a:buFont typeface="System Font Regular"/>
              <a:buChar char="–"/>
            </a:pPr>
            <a:endParaRPr lang="en-US" dirty="0">
              <a:solidFill>
                <a:srgbClr val="002060"/>
              </a:solidFill>
              <a:latin typeface="ITC Franklin Gothic Std Book" panose="020B0504030503020204" pitchFamily="34" charset="0"/>
            </a:endParaRPr>
          </a:p>
          <a:p>
            <a:pPr marL="342900" indent="-342900" algn="l">
              <a:lnSpc>
                <a:spcPct val="100000"/>
              </a:lnSpc>
              <a:buFont typeface="Arial" panose="020B0604020202020204" pitchFamily="34" charset="0"/>
              <a:buChar char="•"/>
            </a:pPr>
            <a:r>
              <a:rPr lang="en-US" dirty="0">
                <a:solidFill>
                  <a:srgbClr val="002060"/>
                </a:solidFill>
                <a:latin typeface="ITC Franklin Gothic Std Book" panose="020B0504030503020204" pitchFamily="34" charset="0"/>
              </a:rPr>
              <a:t>Perform posterior surface analysis to study impacts using</a:t>
            </a:r>
          </a:p>
          <a:p>
            <a:pPr marL="1257300" lvl="2" indent="-342900" algn="l">
              <a:lnSpc>
                <a:spcPct val="100000"/>
              </a:lnSpc>
              <a:buFont typeface="System Font Regular"/>
              <a:buChar char="–"/>
            </a:pPr>
            <a:r>
              <a:rPr lang="en-US" sz="2000" dirty="0">
                <a:solidFill>
                  <a:srgbClr val="002060"/>
                </a:solidFill>
                <a:latin typeface="ITC Franklin Gothic Std Book" panose="020B0504030503020204" pitchFamily="34" charset="0"/>
              </a:rPr>
              <a:t>Regression Discontinuity Analysis </a:t>
            </a:r>
          </a:p>
          <a:p>
            <a:pPr marL="1257300" lvl="2" indent="-342900" algn="l">
              <a:lnSpc>
                <a:spcPct val="100000"/>
              </a:lnSpc>
              <a:buFont typeface="System Font Regular"/>
              <a:buChar char="–"/>
            </a:pPr>
            <a:r>
              <a:rPr lang="en-US" sz="2000" dirty="0">
                <a:solidFill>
                  <a:srgbClr val="002060"/>
                </a:solidFill>
                <a:latin typeface="ITC Franklin Gothic Std Book" panose="020B0504030503020204" pitchFamily="34" charset="0"/>
              </a:rPr>
              <a:t>Gradient Assessment termed as “Wombling” (Womble 1996)</a:t>
            </a:r>
          </a:p>
          <a:p>
            <a:pPr lvl="2">
              <a:lnSpc>
                <a:spcPct val="100000"/>
              </a:lnSpc>
            </a:pPr>
            <a:endParaRPr lang="en-US" sz="2000" dirty="0">
              <a:solidFill>
                <a:srgbClr val="002060"/>
              </a:solidFill>
              <a:latin typeface="ITC Franklin Gothic Std Book" panose="020B0504030503020204" pitchFamily="34" charset="0"/>
            </a:endParaRPr>
          </a:p>
          <a:p>
            <a:pPr lvl="1">
              <a:lnSpc>
                <a:spcPct val="120000"/>
              </a:lnSpc>
            </a:pPr>
            <a:endParaRPr lang="en-US" sz="2400" dirty="0">
              <a:solidFill>
                <a:srgbClr val="002060"/>
              </a:solidFill>
              <a:latin typeface="ITC Franklin Gothic Std Book" panose="020B0504030503020204" pitchFamily="34" charset="0"/>
            </a:endParaRPr>
          </a:p>
          <a:p>
            <a:pPr>
              <a:lnSpc>
                <a:spcPct val="120000"/>
              </a:lnSpc>
            </a:pPr>
            <a:endParaRPr lang="en-US" dirty="0">
              <a:solidFill>
                <a:srgbClr val="002060"/>
              </a:solidFill>
              <a:latin typeface="ITC Franklin Gothic Std Book" panose="020B0504030503020204" pitchFamily="34" charset="0"/>
            </a:endParaRPr>
          </a:p>
          <a:p>
            <a:pPr>
              <a:lnSpc>
                <a:spcPct val="120000"/>
              </a:lnSpc>
            </a:pPr>
            <a:endParaRPr lang="en-US" dirty="0">
              <a:solidFill>
                <a:srgbClr val="002060"/>
              </a:solidFill>
              <a:latin typeface="ITC Franklin Gothic Std Book" panose="020B0504030503020204" pitchFamily="34" charset="0"/>
            </a:endParaRPr>
          </a:p>
        </p:txBody>
      </p:sp>
    </p:spTree>
    <p:extLst>
      <p:ext uri="{BB962C8B-B14F-4D97-AF65-F5344CB8AC3E}">
        <p14:creationId xmlns:p14="http://schemas.microsoft.com/office/powerpoint/2010/main" val="56891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0F698-A3FB-FC4E-92D3-CECF39050AD5}"/>
              </a:ext>
            </a:extLst>
          </p:cNvPr>
          <p:cNvSpPr txBox="1"/>
          <p:nvPr/>
        </p:nvSpPr>
        <p:spPr>
          <a:xfrm>
            <a:off x="1638538" y="954972"/>
            <a:ext cx="9493288" cy="1826141"/>
          </a:xfrm>
          <a:prstGeom prst="rect">
            <a:avLst/>
          </a:prstGeom>
          <a:noFill/>
        </p:spPr>
        <p:txBody>
          <a:bodyPr wrap="square" lIns="91440" tIns="45720" rIns="91440" bIns="45720" rtlCol="0" anchor="t">
            <a:spAutoFit/>
          </a:bodyPr>
          <a:lstStyle/>
          <a:p>
            <a:pPr>
              <a:spcAft>
                <a:spcPts val="2000"/>
              </a:spcAft>
              <a:defRPr/>
            </a:pPr>
            <a:r>
              <a:rPr lang="en-US" sz="2400" dirty="0">
                <a:solidFill>
                  <a:srgbClr val="002060"/>
                </a:solidFill>
                <a:latin typeface="ITC Franklin Gothic Std Book"/>
              </a:rPr>
              <a:t>We compare the estimated spatial surface for house prices across the program boundary before and after program implementation.</a:t>
            </a:r>
            <a:endParaRPr kumimoji="0" lang="en-US" sz="2400" b="0" i="0" u="none" strike="noStrike" kern="1200" cap="none" spc="0" normalizeH="0" baseline="0" noProof="0" dirty="0">
              <a:ln>
                <a:noFill/>
              </a:ln>
              <a:solidFill>
                <a:srgbClr val="002060"/>
              </a:solidFill>
              <a:effectLst/>
              <a:uLnTx/>
              <a:uFillTx/>
              <a:latin typeface="ITC Franklin Gothic Std Book"/>
              <a:ea typeface="+mn-ea"/>
              <a:cs typeface="+mn-cs"/>
            </a:endParaRPr>
          </a:p>
          <a:p>
            <a:pPr marR="0" lvl="0" algn="l" defTabSz="914400" rtl="0" eaLnBrk="1" fontAlgn="auto" latinLnBrk="0" hangingPunct="1">
              <a:lnSpc>
                <a:spcPct val="100000"/>
              </a:lnSpc>
              <a:spcBef>
                <a:spcPts val="0"/>
              </a:spcBef>
              <a:spcAft>
                <a:spcPts val="500"/>
              </a:spcAft>
              <a:buClrTx/>
              <a:buSzTx/>
              <a:tabLst/>
              <a:defRPr/>
            </a:pPr>
            <a:r>
              <a:rPr kumimoji="0" lang="en-US" sz="2400" b="0" i="0" u="none" strike="noStrike" kern="1200" cap="none" spc="0" normalizeH="0" baseline="0" noProof="0" dirty="0">
                <a:ln>
                  <a:noFill/>
                </a:ln>
                <a:solidFill>
                  <a:srgbClr val="002060"/>
                </a:solidFill>
                <a:effectLst/>
                <a:uLnTx/>
                <a:uFillTx/>
                <a:latin typeface="ITC Franklin Gothic Std Book"/>
                <a:ea typeface="+mn-ea"/>
                <a:cs typeface="+mn-cs"/>
              </a:rPr>
              <a:t>A steep gradient or sharp discontinuity in the surface is evidence of rapid change in house prices at the RUS boundary.</a:t>
            </a:r>
          </a:p>
        </p:txBody>
      </p:sp>
      <p:pic>
        <p:nvPicPr>
          <p:cNvPr id="6" name="Picture 5" descr="Calendar&#10;&#10;Description automatically generated">
            <a:extLst>
              <a:ext uri="{FF2B5EF4-FFF2-40B4-BE49-F238E27FC236}">
                <a16:creationId xmlns:a16="http://schemas.microsoft.com/office/drawing/2014/main" id="{55CAC3AE-FB30-9C44-94E7-77404E25F6F4}"/>
              </a:ext>
            </a:extLst>
          </p:cNvPr>
          <p:cNvPicPr>
            <a:picLocks noChangeAspect="1"/>
          </p:cNvPicPr>
          <p:nvPr/>
        </p:nvPicPr>
        <p:blipFill>
          <a:blip r:embed="rId2"/>
          <a:stretch>
            <a:fillRect/>
          </a:stretch>
        </p:blipFill>
        <p:spPr>
          <a:xfrm>
            <a:off x="545472" y="3110337"/>
            <a:ext cx="11405090" cy="3300108"/>
          </a:xfrm>
          <a:prstGeom prst="rect">
            <a:avLst/>
          </a:prstGeom>
        </p:spPr>
      </p:pic>
      <p:sp>
        <p:nvSpPr>
          <p:cNvPr id="7" name="Rectangle 6">
            <a:extLst>
              <a:ext uri="{FF2B5EF4-FFF2-40B4-BE49-F238E27FC236}">
                <a16:creationId xmlns:a16="http://schemas.microsoft.com/office/drawing/2014/main" id="{D6948468-97B0-B34A-B963-1C6DAC7BCCA4}"/>
              </a:ext>
            </a:extLst>
          </p:cNvPr>
          <p:cNvSpPr/>
          <p:nvPr/>
        </p:nvSpPr>
        <p:spPr>
          <a:xfrm>
            <a:off x="1719124" y="0"/>
            <a:ext cx="8753752" cy="769441"/>
          </a:xfrm>
          <a:prstGeom prst="rect">
            <a:avLst/>
          </a:prstGeom>
        </p:spPr>
        <p:txBody>
          <a:bodyPr wrap="square">
            <a:spAutoFit/>
          </a:bodyPr>
          <a:lstStyle/>
          <a:p>
            <a:pPr algn="ctr">
              <a:defRPr/>
            </a:pPr>
            <a:r>
              <a:rPr lang="en-US" sz="4400" b="1" dirty="0">
                <a:solidFill>
                  <a:srgbClr val="DE6201"/>
                </a:solidFill>
                <a:latin typeface="ITC Franklin Gothic Std Book" panose="020B0504030503020204" pitchFamily="34" charset="0"/>
              </a:rPr>
              <a:t>Rationale</a:t>
            </a:r>
          </a:p>
        </p:txBody>
      </p:sp>
    </p:spTree>
    <p:extLst>
      <p:ext uri="{BB962C8B-B14F-4D97-AF65-F5344CB8AC3E}">
        <p14:creationId xmlns:p14="http://schemas.microsoft.com/office/powerpoint/2010/main" val="978135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52B34DC4-8D5C-8B40-9EC1-DC0C09E88574}"/>
              </a:ext>
            </a:extLst>
          </p:cNvPr>
          <p:cNvPicPr>
            <a:picLocks noChangeAspect="1"/>
          </p:cNvPicPr>
          <p:nvPr/>
        </p:nvPicPr>
        <p:blipFill>
          <a:blip r:embed="rId3"/>
          <a:stretch>
            <a:fillRect/>
          </a:stretch>
        </p:blipFill>
        <p:spPr>
          <a:xfrm>
            <a:off x="4807686" y="3708356"/>
            <a:ext cx="3822629" cy="712694"/>
          </a:xfrm>
          <a:prstGeom prst="rect">
            <a:avLst/>
          </a:prstGeom>
        </p:spPr>
      </p:pic>
      <p:pic>
        <p:nvPicPr>
          <p:cNvPr id="9" name="Picture 8">
            <a:extLst>
              <a:ext uri="{FF2B5EF4-FFF2-40B4-BE49-F238E27FC236}">
                <a16:creationId xmlns:a16="http://schemas.microsoft.com/office/drawing/2014/main" id="{BBBDEDF2-0BF4-6D41-9BE1-E150E371AF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43480" y="1362604"/>
            <a:ext cx="9223076" cy="902315"/>
          </a:xfrm>
          <a:prstGeom prst="rect">
            <a:avLst/>
          </a:prstGeom>
        </p:spPr>
      </p:pic>
      <p:pic>
        <p:nvPicPr>
          <p:cNvPr id="7" name="Picture 6" descr="Diagram&#10;&#10;Description automatically generated">
            <a:extLst>
              <a:ext uri="{FF2B5EF4-FFF2-40B4-BE49-F238E27FC236}">
                <a16:creationId xmlns:a16="http://schemas.microsoft.com/office/drawing/2014/main" id="{807E25AD-02F5-CC44-8647-3CE17AA1791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975474" y="920813"/>
            <a:ext cx="3654841" cy="769440"/>
          </a:xfrm>
          <a:prstGeom prst="rect">
            <a:avLst/>
          </a:prstGeom>
        </p:spPr>
      </p:pic>
      <p:sp>
        <p:nvSpPr>
          <p:cNvPr id="4" name="Rectangle 3">
            <a:extLst>
              <a:ext uri="{FF2B5EF4-FFF2-40B4-BE49-F238E27FC236}">
                <a16:creationId xmlns:a16="http://schemas.microsoft.com/office/drawing/2014/main" id="{63F7981E-D696-6649-9C95-620AF8182948}"/>
              </a:ext>
            </a:extLst>
          </p:cNvPr>
          <p:cNvSpPr/>
          <p:nvPr/>
        </p:nvSpPr>
        <p:spPr>
          <a:xfrm>
            <a:off x="1719124" y="0"/>
            <a:ext cx="8753752" cy="769441"/>
          </a:xfrm>
          <a:prstGeom prst="rect">
            <a:avLst/>
          </a:prstGeom>
        </p:spPr>
        <p:txBody>
          <a:bodyPr wrap="square">
            <a:spAutoFit/>
          </a:bodyPr>
          <a:lstStyle/>
          <a:p>
            <a:pPr algn="ctr">
              <a:defRPr/>
            </a:pPr>
            <a:r>
              <a:rPr lang="en-US" sz="4400" b="1" dirty="0">
                <a:solidFill>
                  <a:srgbClr val="DE6201"/>
                </a:solidFill>
                <a:latin typeface="ITC Franklin Gothic Std Book" panose="020B0504030503020204" pitchFamily="34" charset="0"/>
              </a:rPr>
              <a:t>Theoretical Setup</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C3BC3E-DD3A-D645-BDCE-803A3C229397}"/>
                  </a:ext>
                </a:extLst>
              </p:cNvPr>
              <p:cNvSpPr txBox="1"/>
              <p:nvPr/>
            </p:nvSpPr>
            <p:spPr>
              <a:xfrm>
                <a:off x="753726" y="769441"/>
                <a:ext cx="11438274" cy="6005427"/>
              </a:xfrm>
              <a:prstGeom prst="rect">
                <a:avLst/>
              </a:prstGeom>
              <a:noFill/>
            </p:spPr>
            <p:txBody>
              <a:bodyPr wrap="square" rtlCol="0">
                <a:spAutoFit/>
              </a:bodyPr>
              <a:lstStyle/>
              <a:p>
                <a:r>
                  <a:rPr lang="en-US" i="1" dirty="0"/>
                  <a:t>Bayesian Hierarchical Spatial Model:</a:t>
                </a:r>
              </a:p>
              <a:p>
                <a:r>
                  <a:rPr lang="en-US" dirty="0"/>
                  <a:t> </a:t>
                </a:r>
              </a:p>
              <a:p>
                <a:endParaRPr lang="en-US" dirty="0"/>
              </a:p>
              <a:p>
                <a:endParaRPr lang="en-US" dirty="0"/>
              </a:p>
              <a:p>
                <a:endParaRPr lang="en-US" dirty="0"/>
              </a:p>
              <a:p>
                <a:r>
                  <a:rPr lang="en-US" dirty="0"/>
                  <a:t>where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1" i="1" smtClean="0">
                        <a:latin typeface="Cambria Math" panose="02040503050406030204" pitchFamily="18" charset="0"/>
                      </a:rPr>
                      <m:t>𝒔</m:t>
                    </m:r>
                    <m:r>
                      <a:rPr lang="en-US" b="1" i="1" smtClean="0">
                        <a:latin typeface="Cambria Math" panose="02040503050406030204" pitchFamily="18" charset="0"/>
                      </a:rPr>
                      <m:t>)</m:t>
                    </m:r>
                  </m:oMath>
                </a14:m>
                <a:r>
                  <a:rPr lang="en-US" dirty="0"/>
                  <a:t> is the log house price at location </a:t>
                </a:r>
                <a14:m>
                  <m:oMath xmlns:m="http://schemas.openxmlformats.org/officeDocument/2006/math">
                    <m:r>
                      <a:rPr lang="en-US" b="1" i="1" smtClean="0">
                        <a:latin typeface="Cambria Math" panose="02040503050406030204" pitchFamily="18" charset="0"/>
                      </a:rPr>
                      <m:t>𝒔</m:t>
                    </m:r>
                  </m:oMath>
                </a14:m>
                <a:r>
                  <a:rPr lang="en-US" dirty="0"/>
                  <a:t> and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
                      <a:rPr lang="en-US" b="1" i="1" smtClean="0">
                        <a:latin typeface="Cambria Math" panose="02040503050406030204" pitchFamily="18" charset="0"/>
                      </a:rPr>
                      <m:t>𝒔</m:t>
                    </m:r>
                    <m:r>
                      <a:rPr lang="en-US" b="1" i="1" smtClean="0">
                        <a:latin typeface="Cambria Math" panose="02040503050406030204" pitchFamily="18" charset="0"/>
                      </a:rPr>
                      <m:t>)</m:t>
                    </m:r>
                  </m:oMath>
                </a14:m>
                <a:r>
                  <a:rPr lang="en-US" dirty="0"/>
                  <a:t> is assumed to be a latent spatial effect</a:t>
                </a:r>
              </a:p>
              <a:p>
                <a:endParaRPr lang="en-US" i="1" dirty="0"/>
              </a:p>
              <a:p>
                <a:endParaRPr lang="en-US" i="1" dirty="0"/>
              </a:p>
              <a:p>
                <a:r>
                  <a:rPr lang="en-US" i="1" dirty="0"/>
                  <a:t>Spatial Gradient Assessment:</a:t>
                </a:r>
              </a:p>
              <a:p>
                <a:r>
                  <a:rPr lang="en-US" dirty="0"/>
                  <a:t>The gradients for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1" i="1" smtClean="0">
                        <a:latin typeface="Cambria Math" panose="02040503050406030204" pitchFamily="18" charset="0"/>
                      </a:rPr>
                      <m:t>𝒔</m:t>
                    </m:r>
                    <m:r>
                      <a:rPr lang="en-US" b="1" i="1" smtClean="0">
                        <a:latin typeface="Cambria Math" panose="02040503050406030204" pitchFamily="18" charset="0"/>
                      </a:rPr>
                      <m:t>)</m:t>
                    </m:r>
                  </m:oMath>
                </a14:m>
                <a:r>
                  <a:rPr lang="en-US" dirty="0"/>
                  <a:t> are denoted by </a:t>
                </a:r>
                <a14:m>
                  <m:oMath xmlns:m="http://schemas.openxmlformats.org/officeDocument/2006/math">
                    <m:r>
                      <m:rPr>
                        <m:sty m:val="p"/>
                      </m:rPr>
                      <a:rPr lang="en-US" b="0" i="0"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1" i="1" smtClean="0">
                        <a:latin typeface="Cambria Math" panose="02040503050406030204" pitchFamily="18" charset="0"/>
                      </a:rPr>
                      <m:t>𝒔</m:t>
                    </m:r>
                    <m:r>
                      <a:rPr lang="en-US" b="1" i="1" smtClean="0">
                        <a:latin typeface="Cambria Math" panose="02040503050406030204" pitchFamily="18" charset="0"/>
                      </a:rPr>
                      <m:t>)</m:t>
                    </m:r>
                  </m:oMath>
                </a14:m>
                <a:r>
                  <a:rPr lang="en-US" dirty="0"/>
                  <a:t>, </a:t>
                </a:r>
                <a14:m>
                  <m:oMath xmlns:m="http://schemas.openxmlformats.org/officeDocument/2006/math">
                    <m:sSup>
                      <m:sSupPr>
                        <m:ctrlPr>
                          <a:rPr lang="en-US" b="1"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𝑌</m:t>
                            </m:r>
                            <m:d>
                              <m:dPr>
                                <m:ctrlPr>
                                  <a:rPr lang="en-US" b="0" i="1" smtClean="0">
                                    <a:latin typeface="Cambria Math" panose="02040503050406030204" pitchFamily="18" charset="0"/>
                                  </a:rPr>
                                </m:ctrlPr>
                              </m:dPr>
                              <m:e>
                                <m:r>
                                  <a:rPr lang="en-US" b="1" i="1" smtClean="0">
                                    <a:latin typeface="Cambria Math" panose="02040503050406030204" pitchFamily="18" charset="0"/>
                                  </a:rPr>
                                  <m:t>𝒔</m:t>
                                </m:r>
                              </m:e>
                            </m:d>
                            <m:r>
                              <a:rPr lang="en-US" b="1" i="1" smtClean="0">
                                <a:latin typeface="Cambria Math" panose="02040503050406030204" pitchFamily="18" charset="0"/>
                              </a:rPr>
                              <m:t>,</m:t>
                            </m:r>
                            <m:r>
                              <a:rPr lang="en-US" b="1" i="0" smtClean="0">
                                <a:latin typeface="Cambria Math" panose="02040503050406030204" pitchFamily="18" charset="0"/>
                              </a:rPr>
                              <m:t>𝛁</m:t>
                            </m:r>
                            <m:r>
                              <a:rPr lang="en-US" b="0" i="1" smtClean="0">
                                <a:latin typeface="Cambria Math" panose="02040503050406030204" pitchFamily="18" charset="0"/>
                              </a:rPr>
                              <m:t>𝑌</m:t>
                            </m:r>
                            <m:d>
                              <m:dPr>
                                <m:ctrlPr>
                                  <a:rPr lang="en-US" b="0"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0" i="1" smtClean="0">
                                        <a:latin typeface="Cambria Math" panose="02040503050406030204" pitchFamily="18" charset="0"/>
                                      </a:rPr>
                                      <m:t>0</m:t>
                                    </m:r>
                                  </m:sub>
                                </m:sSub>
                              </m:e>
                            </m:d>
                          </m:e>
                        </m:d>
                      </m:e>
                      <m:sup>
                        <m:r>
                          <m:rPr>
                            <m:sty m:val="p"/>
                          </m:rPr>
                          <a:rPr lang="en-US" b="0" i="0" smtClean="0">
                            <a:latin typeface="Cambria Math" panose="02040503050406030204" pitchFamily="18" charset="0"/>
                          </a:rPr>
                          <m:t>T</m:t>
                        </m:r>
                      </m:sup>
                    </m:sSup>
                  </m:oMath>
                </a14:m>
                <a:r>
                  <a:rPr lang="en-US" dirty="0"/>
                  <a:t> jointly follow:</a:t>
                </a:r>
              </a:p>
              <a:p>
                <a:endParaRPr lang="en-US" dirty="0"/>
              </a:p>
              <a:p>
                <a:endParaRPr lang="en-US" dirty="0"/>
              </a:p>
              <a:p>
                <a:endParaRPr lang="en-US" dirty="0"/>
              </a:p>
              <a:p>
                <a:r>
                  <a:rPr lang="en-US" dirty="0"/>
                  <a:t>where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=2</m:t>
                    </m:r>
                  </m:oMath>
                </a14:m>
                <a:r>
                  <a:rPr lang="en-US" dirty="0"/>
                  <a:t> when working with latitudes and longitudes for households.</a:t>
                </a:r>
              </a:p>
              <a:p>
                <a:endParaRPr lang="en-US" dirty="0"/>
              </a:p>
              <a:p>
                <a:r>
                  <a:rPr lang="en-US" i="1" dirty="0"/>
                  <a:t>Spatial Regression discontinuity: </a:t>
                </a:r>
                <a:endParaRPr lang="en-US" dirty="0"/>
              </a:p>
              <a:p>
                <a:r>
                  <a:rPr lang="en-US" dirty="0"/>
                  <a:t>Predictive inference is sought for points lying on either side of the program boundary, followed by differencing </a:t>
                </a:r>
              </a:p>
              <a:p>
                <a:r>
                  <a:rPr lang="en-US" dirty="0"/>
                  <a:t>at the line segment level</a:t>
                </a:r>
              </a:p>
              <a:p>
                <a:endParaRPr lang="en-US" i="1" dirty="0"/>
              </a:p>
              <a:p>
                <a:endParaRPr lang="en-US" i="1" dirty="0"/>
              </a:p>
              <a:p>
                <a:endParaRPr lang="en-US" i="1" dirty="0"/>
              </a:p>
            </p:txBody>
          </p:sp>
        </mc:Choice>
        <mc:Fallback xmlns="">
          <p:sp>
            <p:nvSpPr>
              <p:cNvPr id="5" name="TextBox 4">
                <a:extLst>
                  <a:ext uri="{FF2B5EF4-FFF2-40B4-BE49-F238E27FC236}">
                    <a16:creationId xmlns:a16="http://schemas.microsoft.com/office/drawing/2014/main" id="{79C3BC3E-DD3A-D645-BDCE-803A3C229397}"/>
                  </a:ext>
                </a:extLst>
              </p:cNvPr>
              <p:cNvSpPr txBox="1">
                <a:spLocks noRot="1" noChangeAspect="1" noMove="1" noResize="1" noEditPoints="1" noAdjustHandles="1" noChangeArrowheads="1" noChangeShapeType="1" noTextEdit="1"/>
              </p:cNvSpPr>
              <p:nvPr/>
            </p:nvSpPr>
            <p:spPr>
              <a:xfrm>
                <a:off x="753726" y="769441"/>
                <a:ext cx="11438274" cy="6005427"/>
              </a:xfrm>
              <a:prstGeom prst="rect">
                <a:avLst/>
              </a:prstGeom>
              <a:blipFill>
                <a:blip r:embed="rId8"/>
                <a:stretch>
                  <a:fillRect l="-443" t="-422"/>
                </a:stretch>
              </a:blipFill>
            </p:spPr>
            <p:txBody>
              <a:bodyPr/>
              <a:lstStyle/>
              <a:p>
                <a:r>
                  <a:rPr lang="en-US">
                    <a:noFill/>
                  </a:rPr>
                  <a:t> </a:t>
                </a:r>
              </a:p>
            </p:txBody>
          </p:sp>
        </mc:Fallback>
      </mc:AlternateContent>
    </p:spTree>
    <p:extLst>
      <p:ext uri="{BB962C8B-B14F-4D97-AF65-F5344CB8AC3E}">
        <p14:creationId xmlns:p14="http://schemas.microsoft.com/office/powerpoint/2010/main" val="13506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6036F688-56D8-BE42-9DB3-4CF861A0E696}"/>
              </a:ext>
            </a:extLst>
          </p:cNvPr>
          <p:cNvPicPr>
            <a:picLocks noChangeAspect="1"/>
          </p:cNvPicPr>
          <p:nvPr/>
        </p:nvPicPr>
        <p:blipFill>
          <a:blip r:embed="rId2"/>
          <a:stretch>
            <a:fillRect/>
          </a:stretch>
        </p:blipFill>
        <p:spPr>
          <a:xfrm>
            <a:off x="4329974" y="3593805"/>
            <a:ext cx="3791482" cy="3264195"/>
          </a:xfrm>
          <a:prstGeom prst="rect">
            <a:avLst/>
          </a:prstGeom>
        </p:spPr>
      </p:pic>
      <p:pic>
        <p:nvPicPr>
          <p:cNvPr id="4" name="Picture 3" descr="Diagram&#10;&#10;Description automatically generated">
            <a:extLst>
              <a:ext uri="{FF2B5EF4-FFF2-40B4-BE49-F238E27FC236}">
                <a16:creationId xmlns:a16="http://schemas.microsoft.com/office/drawing/2014/main" id="{8861AC59-9E35-D842-BC95-7D238B20D58E}"/>
              </a:ext>
            </a:extLst>
          </p:cNvPr>
          <p:cNvPicPr>
            <a:picLocks noChangeAspect="1"/>
          </p:cNvPicPr>
          <p:nvPr/>
        </p:nvPicPr>
        <p:blipFill>
          <a:blip r:embed="rId3"/>
          <a:stretch>
            <a:fillRect/>
          </a:stretch>
        </p:blipFill>
        <p:spPr>
          <a:xfrm>
            <a:off x="395054" y="589804"/>
            <a:ext cx="3191877" cy="3157870"/>
          </a:xfrm>
          <a:prstGeom prst="rect">
            <a:avLst/>
          </a:prstGeom>
        </p:spPr>
      </p:pic>
      <p:pic>
        <p:nvPicPr>
          <p:cNvPr id="10" name="Picture 9" descr="Chart, scatter chart&#10;&#10;Description automatically generated">
            <a:extLst>
              <a:ext uri="{FF2B5EF4-FFF2-40B4-BE49-F238E27FC236}">
                <a16:creationId xmlns:a16="http://schemas.microsoft.com/office/drawing/2014/main" id="{A27F25F6-5D6F-1A46-92A5-3949B6900869}"/>
              </a:ext>
            </a:extLst>
          </p:cNvPr>
          <p:cNvPicPr>
            <a:picLocks noChangeAspect="1"/>
          </p:cNvPicPr>
          <p:nvPr/>
        </p:nvPicPr>
        <p:blipFill>
          <a:blip r:embed="rId4"/>
          <a:stretch>
            <a:fillRect/>
          </a:stretch>
        </p:blipFill>
        <p:spPr>
          <a:xfrm>
            <a:off x="395054" y="3747674"/>
            <a:ext cx="3457266" cy="2998381"/>
          </a:xfrm>
          <a:prstGeom prst="rect">
            <a:avLst/>
          </a:prstGeom>
        </p:spPr>
      </p:pic>
      <p:sp>
        <p:nvSpPr>
          <p:cNvPr id="2" name="Rectangle 1">
            <a:extLst>
              <a:ext uri="{FF2B5EF4-FFF2-40B4-BE49-F238E27FC236}">
                <a16:creationId xmlns:a16="http://schemas.microsoft.com/office/drawing/2014/main" id="{43EBBF32-4867-E841-923C-EC5A5C60AF68}"/>
              </a:ext>
            </a:extLst>
          </p:cNvPr>
          <p:cNvSpPr/>
          <p:nvPr/>
        </p:nvSpPr>
        <p:spPr>
          <a:xfrm>
            <a:off x="370703" y="-128211"/>
            <a:ext cx="11821297" cy="769441"/>
          </a:xfrm>
          <a:prstGeom prst="rect">
            <a:avLst/>
          </a:prstGeom>
        </p:spPr>
        <p:txBody>
          <a:bodyPr wrap="square">
            <a:spAutoFit/>
          </a:bodyPr>
          <a:lstStyle/>
          <a:p>
            <a:pPr algn="ctr"/>
            <a:r>
              <a:rPr lang="en-US" sz="4400" b="1" dirty="0">
                <a:solidFill>
                  <a:schemeClr val="accent2"/>
                </a:solidFill>
              </a:rPr>
              <a:t>Case Studies: North Carolina</a:t>
            </a:r>
          </a:p>
        </p:txBody>
      </p:sp>
      <p:pic>
        <p:nvPicPr>
          <p:cNvPr id="6" name="Picture 5" descr="Diagram&#10;&#10;Description automatically generated">
            <a:extLst>
              <a:ext uri="{FF2B5EF4-FFF2-40B4-BE49-F238E27FC236}">
                <a16:creationId xmlns:a16="http://schemas.microsoft.com/office/drawing/2014/main" id="{6A702284-451B-1E43-BEB0-57CC1CBF715B}"/>
              </a:ext>
            </a:extLst>
          </p:cNvPr>
          <p:cNvPicPr>
            <a:picLocks noChangeAspect="1"/>
          </p:cNvPicPr>
          <p:nvPr/>
        </p:nvPicPr>
        <p:blipFill>
          <a:blip r:embed="rId5"/>
          <a:stretch>
            <a:fillRect/>
          </a:stretch>
        </p:blipFill>
        <p:spPr>
          <a:xfrm>
            <a:off x="4329974" y="538583"/>
            <a:ext cx="3095385" cy="3157870"/>
          </a:xfrm>
          <a:prstGeom prst="rect">
            <a:avLst/>
          </a:prstGeom>
        </p:spPr>
      </p:pic>
      <p:grpSp>
        <p:nvGrpSpPr>
          <p:cNvPr id="3" name="Group 2">
            <a:extLst>
              <a:ext uri="{FF2B5EF4-FFF2-40B4-BE49-F238E27FC236}">
                <a16:creationId xmlns:a16="http://schemas.microsoft.com/office/drawing/2014/main" id="{51F39F3A-A47C-4545-B477-6B151339E068}"/>
              </a:ext>
            </a:extLst>
          </p:cNvPr>
          <p:cNvGrpSpPr/>
          <p:nvPr/>
        </p:nvGrpSpPr>
        <p:grpSpPr>
          <a:xfrm>
            <a:off x="8585860" y="3963773"/>
            <a:ext cx="3367604" cy="2442562"/>
            <a:chOff x="8824396" y="3963773"/>
            <a:chExt cx="3367604" cy="2442562"/>
          </a:xfrm>
        </p:grpSpPr>
        <p:pic>
          <p:nvPicPr>
            <p:cNvPr id="14" name="Picture 13" descr="Chart, histogram&#10;&#10;Description automatically generated">
              <a:extLst>
                <a:ext uri="{FF2B5EF4-FFF2-40B4-BE49-F238E27FC236}">
                  <a16:creationId xmlns:a16="http://schemas.microsoft.com/office/drawing/2014/main" id="{802DFEFB-2BFF-4C46-ADF3-0A30C3D13154}"/>
                </a:ext>
              </a:extLst>
            </p:cNvPr>
            <p:cNvPicPr>
              <a:picLocks noChangeAspect="1"/>
            </p:cNvPicPr>
            <p:nvPr/>
          </p:nvPicPr>
          <p:blipFill>
            <a:blip r:embed="rId6"/>
            <a:stretch>
              <a:fillRect/>
            </a:stretch>
          </p:blipFill>
          <p:spPr>
            <a:xfrm>
              <a:off x="8824396" y="3963773"/>
              <a:ext cx="1709225" cy="1711842"/>
            </a:xfrm>
            <a:prstGeom prst="rect">
              <a:avLst/>
            </a:prstGeom>
          </p:spPr>
        </p:pic>
        <p:pic>
          <p:nvPicPr>
            <p:cNvPr id="16" name="Picture 15" descr="Chart, histogram&#10;&#10;Description automatically generated">
              <a:extLst>
                <a:ext uri="{FF2B5EF4-FFF2-40B4-BE49-F238E27FC236}">
                  <a16:creationId xmlns:a16="http://schemas.microsoft.com/office/drawing/2014/main" id="{ACD4B434-31B9-1547-97CF-ACFF3E0E7533}"/>
                </a:ext>
              </a:extLst>
            </p:cNvPr>
            <p:cNvPicPr>
              <a:picLocks noChangeAspect="1"/>
            </p:cNvPicPr>
            <p:nvPr/>
          </p:nvPicPr>
          <p:blipFill>
            <a:blip r:embed="rId7"/>
            <a:stretch>
              <a:fillRect/>
            </a:stretch>
          </p:blipFill>
          <p:spPr>
            <a:xfrm>
              <a:off x="10474971" y="3963773"/>
              <a:ext cx="1717029" cy="1711842"/>
            </a:xfrm>
            <a:prstGeom prst="rect">
              <a:avLst/>
            </a:prstGeom>
          </p:spPr>
        </p:pic>
        <p:sp>
          <p:nvSpPr>
            <p:cNvPr id="17" name="TextBox 16">
              <a:extLst>
                <a:ext uri="{FF2B5EF4-FFF2-40B4-BE49-F238E27FC236}">
                  <a16:creationId xmlns:a16="http://schemas.microsoft.com/office/drawing/2014/main" id="{17181A6C-4901-C74D-8BE0-D798DA5DDC70}"/>
                </a:ext>
              </a:extLst>
            </p:cNvPr>
            <p:cNvSpPr txBox="1"/>
            <p:nvPr/>
          </p:nvSpPr>
          <p:spPr>
            <a:xfrm>
              <a:off x="8824396" y="5760004"/>
              <a:ext cx="3286088" cy="646331"/>
            </a:xfrm>
            <a:prstGeom prst="rect">
              <a:avLst/>
            </a:prstGeom>
            <a:noFill/>
          </p:spPr>
          <p:txBody>
            <a:bodyPr wrap="square" rtlCol="0">
              <a:spAutoFit/>
            </a:bodyPr>
            <a:lstStyle/>
            <a:p>
              <a:r>
                <a:rPr lang="en-US" sz="1200" dirty="0"/>
                <a:t>37% significant gradients, no discontinuities,  avg. wombling measure = -0.9061. Prices increased by an average of 40% inside the BIP.</a:t>
              </a:r>
            </a:p>
          </p:txBody>
        </p:sp>
      </p:grpSp>
      <p:grpSp>
        <p:nvGrpSpPr>
          <p:cNvPr id="5" name="Group 4">
            <a:extLst>
              <a:ext uri="{FF2B5EF4-FFF2-40B4-BE49-F238E27FC236}">
                <a16:creationId xmlns:a16="http://schemas.microsoft.com/office/drawing/2014/main" id="{3FBA5EC2-50AF-6E45-8686-6EA7D23EDBB5}"/>
              </a:ext>
            </a:extLst>
          </p:cNvPr>
          <p:cNvGrpSpPr/>
          <p:nvPr/>
        </p:nvGrpSpPr>
        <p:grpSpPr>
          <a:xfrm>
            <a:off x="8234664" y="630342"/>
            <a:ext cx="3716797" cy="3076793"/>
            <a:chOff x="8393688" y="630342"/>
            <a:chExt cx="3716797" cy="3076793"/>
          </a:xfrm>
        </p:grpSpPr>
        <p:pic>
          <p:nvPicPr>
            <p:cNvPr id="8" name="Picture 7" descr="Chart, scatter chart&#10;&#10;Description automatically generated">
              <a:extLst>
                <a:ext uri="{FF2B5EF4-FFF2-40B4-BE49-F238E27FC236}">
                  <a16:creationId xmlns:a16="http://schemas.microsoft.com/office/drawing/2014/main" id="{037ACA8A-4222-7044-BC68-97F60B91AF4F}"/>
                </a:ext>
              </a:extLst>
            </p:cNvPr>
            <p:cNvPicPr>
              <a:picLocks noChangeAspect="1"/>
            </p:cNvPicPr>
            <p:nvPr/>
          </p:nvPicPr>
          <p:blipFill>
            <a:blip r:embed="rId8"/>
            <a:stretch>
              <a:fillRect/>
            </a:stretch>
          </p:blipFill>
          <p:spPr>
            <a:xfrm>
              <a:off x="8393688" y="630342"/>
              <a:ext cx="3095384" cy="3076793"/>
            </a:xfrm>
            <a:prstGeom prst="rect">
              <a:avLst/>
            </a:prstGeom>
          </p:spPr>
        </p:pic>
        <p:sp>
          <p:nvSpPr>
            <p:cNvPr id="18" name="TextBox 17">
              <a:extLst>
                <a:ext uri="{FF2B5EF4-FFF2-40B4-BE49-F238E27FC236}">
                  <a16:creationId xmlns:a16="http://schemas.microsoft.com/office/drawing/2014/main" id="{2AB22E44-2295-694B-87B8-C32E7317E844}"/>
                </a:ext>
              </a:extLst>
            </p:cNvPr>
            <p:cNvSpPr txBox="1"/>
            <p:nvPr/>
          </p:nvSpPr>
          <p:spPr>
            <a:xfrm>
              <a:off x="11004699" y="1488558"/>
              <a:ext cx="1105786" cy="707886"/>
            </a:xfrm>
            <a:prstGeom prst="rect">
              <a:avLst/>
            </a:prstGeom>
            <a:noFill/>
          </p:spPr>
          <p:txBody>
            <a:bodyPr wrap="square" rtlCol="0">
              <a:spAutoFit/>
            </a:bodyPr>
            <a:lstStyle/>
            <a:p>
              <a:r>
                <a:rPr lang="en-US" sz="1000" dirty="0"/>
                <a:t>Difference (pre) = -0.1709</a:t>
              </a:r>
            </a:p>
            <a:p>
              <a:r>
                <a:rPr lang="en-US" sz="1000" dirty="0"/>
                <a:t>Difference (post) = -0.0459</a:t>
              </a:r>
            </a:p>
          </p:txBody>
        </p:sp>
      </p:grpSp>
    </p:spTree>
    <p:extLst>
      <p:ext uri="{BB962C8B-B14F-4D97-AF65-F5344CB8AC3E}">
        <p14:creationId xmlns:p14="http://schemas.microsoft.com/office/powerpoint/2010/main" val="4032147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19A46EC-9D84-DD44-85B4-FAB842C395DB}"/>
              </a:ext>
            </a:extLst>
          </p:cNvPr>
          <p:cNvSpPr/>
          <p:nvPr/>
        </p:nvSpPr>
        <p:spPr>
          <a:xfrm>
            <a:off x="1719124" y="0"/>
            <a:ext cx="8753752" cy="769441"/>
          </a:xfrm>
          <a:prstGeom prst="rect">
            <a:avLst/>
          </a:prstGeom>
        </p:spPr>
        <p:txBody>
          <a:bodyPr wrap="square">
            <a:spAutoFit/>
          </a:bodyPr>
          <a:lstStyle/>
          <a:p>
            <a:pPr algn="ctr">
              <a:defRPr/>
            </a:pPr>
            <a:r>
              <a:rPr lang="en-US" sz="4400" b="1" dirty="0">
                <a:solidFill>
                  <a:srgbClr val="DE6201"/>
                </a:solidFill>
                <a:latin typeface="ITC Franklin Gothic Std Book" panose="020B0504030503020204" pitchFamily="34" charset="0"/>
              </a:rPr>
              <a:t>BIP Analysis : National Level</a:t>
            </a:r>
          </a:p>
        </p:txBody>
      </p:sp>
      <p:sp>
        <p:nvSpPr>
          <p:cNvPr id="2" name="TextBox 1">
            <a:extLst>
              <a:ext uri="{FF2B5EF4-FFF2-40B4-BE49-F238E27FC236}">
                <a16:creationId xmlns:a16="http://schemas.microsoft.com/office/drawing/2014/main" id="{8A1A7058-AD6F-CA48-93A7-9C2BCD6ED1B3}"/>
              </a:ext>
            </a:extLst>
          </p:cNvPr>
          <p:cNvSpPr txBox="1"/>
          <p:nvPr/>
        </p:nvSpPr>
        <p:spPr>
          <a:xfrm>
            <a:off x="1169043" y="886672"/>
            <a:ext cx="10523604" cy="5262979"/>
          </a:xfrm>
          <a:prstGeom prst="rect">
            <a:avLst/>
          </a:prstGeom>
          <a:noFill/>
        </p:spPr>
        <p:txBody>
          <a:bodyPr wrap="square" rtlCol="0">
            <a:spAutoFit/>
          </a:bodyPr>
          <a:lstStyle/>
          <a:p>
            <a:r>
              <a:rPr lang="en-US" sz="2400" dirty="0">
                <a:solidFill>
                  <a:srgbClr val="002060"/>
                </a:solidFill>
                <a:latin typeface="ITC Franklin Gothic Std Book" panose="020B0504030503020204" pitchFamily="34" charset="0"/>
              </a:rPr>
              <a:t>297 USDA RUS Awards; 100 had valid arms-length house sales values in the CoreLogic database.</a:t>
            </a:r>
          </a:p>
          <a:p>
            <a:pPr lvl="1"/>
            <a:endParaRPr lang="en-US" sz="2400" dirty="0">
              <a:solidFill>
                <a:srgbClr val="002060"/>
              </a:solidFill>
              <a:latin typeface="ITC Franklin Gothic Std Book" panose="020B0504030503020204" pitchFamily="34" charset="0"/>
            </a:endParaRPr>
          </a:p>
          <a:p>
            <a:pPr marL="342900" indent="-342900">
              <a:buFont typeface="Arial" panose="020B0604020202020204" pitchFamily="34" charset="0"/>
              <a:buChar char="•"/>
            </a:pPr>
            <a:r>
              <a:rPr lang="en-US" sz="2400" dirty="0">
                <a:solidFill>
                  <a:srgbClr val="002060"/>
                </a:solidFill>
                <a:latin typeface="ITC Franklin Gothic Std Book" panose="020B0504030503020204" pitchFamily="34" charset="0"/>
              </a:rPr>
              <a:t>Fitted hierarchical Bayesian spatial regression model for each RUS ID within a 10-mile radius.</a:t>
            </a:r>
          </a:p>
          <a:p>
            <a:pPr marL="342900" indent="-342900">
              <a:buFont typeface="Arial" panose="020B0604020202020204" pitchFamily="34" charset="0"/>
              <a:buChar char="•"/>
            </a:pPr>
            <a:endParaRPr lang="en-US" sz="2400" dirty="0">
              <a:solidFill>
                <a:srgbClr val="002060"/>
              </a:solidFill>
              <a:latin typeface="ITC Franklin Gothic Std Book" panose="020B0504030503020204" pitchFamily="34" charset="0"/>
            </a:endParaRPr>
          </a:p>
          <a:p>
            <a:pPr marL="342900" indent="-342900">
              <a:buFont typeface="Arial" panose="020B0604020202020204" pitchFamily="34" charset="0"/>
              <a:buChar char="•"/>
            </a:pPr>
            <a:r>
              <a:rPr lang="en-US" sz="2400" dirty="0">
                <a:solidFill>
                  <a:srgbClr val="002060"/>
                </a:solidFill>
                <a:latin typeface="ITC Franklin Gothic Std Book" panose="020B0504030503020204" pitchFamily="34" charset="0"/>
              </a:rPr>
              <a:t>Recorded Difference in Difference (DID) estimate for each model, along with its standard deviation.</a:t>
            </a:r>
          </a:p>
          <a:p>
            <a:pPr marL="342900" indent="-342900">
              <a:buFont typeface="Arial" panose="020B0604020202020204" pitchFamily="34" charset="0"/>
              <a:buChar char="•"/>
            </a:pPr>
            <a:endParaRPr lang="en-US" sz="2400" dirty="0">
              <a:solidFill>
                <a:srgbClr val="002060"/>
              </a:solidFill>
              <a:latin typeface="ITC Franklin Gothic Std Book" panose="020B0504030503020204" pitchFamily="34" charset="0"/>
            </a:endParaRPr>
          </a:p>
          <a:p>
            <a:pPr marL="342900" indent="-342900">
              <a:buFont typeface="Arial" panose="020B0604020202020204" pitchFamily="34" charset="0"/>
              <a:buChar char="•"/>
            </a:pPr>
            <a:r>
              <a:rPr lang="en-US" sz="2400" dirty="0">
                <a:solidFill>
                  <a:srgbClr val="002060"/>
                </a:solidFill>
                <a:latin typeface="ITC Franklin Gothic Std Book" panose="020B0504030503020204" pitchFamily="34" charset="0"/>
              </a:rPr>
              <a:t>Performed a regression discontinuity analysis and spatial gradient assessment.</a:t>
            </a:r>
          </a:p>
          <a:p>
            <a:pPr marL="342900" indent="-342900">
              <a:buFont typeface="Arial" panose="020B0604020202020204" pitchFamily="34" charset="0"/>
              <a:buChar char="•"/>
            </a:pPr>
            <a:endParaRPr lang="en-US" sz="2400" dirty="0">
              <a:solidFill>
                <a:srgbClr val="002060"/>
              </a:solidFill>
              <a:highlight>
                <a:srgbClr val="FFFF00"/>
              </a:highlight>
              <a:latin typeface="ITC Franklin Gothic Std Book" panose="020B0504030503020204" pitchFamily="34" charset="0"/>
            </a:endParaRPr>
          </a:p>
          <a:p>
            <a:pPr marL="342900" indent="-342900">
              <a:buFont typeface="Arial" panose="020B0604020202020204" pitchFamily="34" charset="0"/>
              <a:buChar char="•"/>
            </a:pPr>
            <a:r>
              <a:rPr lang="en-US" sz="2400" dirty="0">
                <a:solidFill>
                  <a:srgbClr val="002060"/>
                </a:solidFill>
                <a:latin typeface="ITC Franklin Gothic Std Book" panose="020B0504030503020204" pitchFamily="34" charset="0"/>
              </a:rPr>
              <a:t>Compared the DID estimates across loan amount and connection type to summarize the analysis</a:t>
            </a:r>
          </a:p>
          <a:p>
            <a:pPr marL="800100" lvl="1" indent="-342900">
              <a:buFont typeface="Arial" panose="020B0604020202020204" pitchFamily="34" charset="0"/>
              <a:buChar char="•"/>
            </a:pPr>
            <a:r>
              <a:rPr lang="en-US" sz="2400" dirty="0">
                <a:solidFill>
                  <a:srgbClr val="002060"/>
                </a:solidFill>
                <a:latin typeface="ITC Franklin Gothic Std Book" panose="020B0504030503020204" pitchFamily="34" charset="0"/>
              </a:rPr>
              <a:t>For the sake of brevity, the RD and gradient analysis are not shown </a:t>
            </a:r>
          </a:p>
        </p:txBody>
      </p:sp>
    </p:spTree>
    <p:extLst>
      <p:ext uri="{BB962C8B-B14F-4D97-AF65-F5344CB8AC3E}">
        <p14:creationId xmlns:p14="http://schemas.microsoft.com/office/powerpoint/2010/main" val="57641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atter chart&#10;&#10;Description automatically generated">
            <a:extLst>
              <a:ext uri="{FF2B5EF4-FFF2-40B4-BE49-F238E27FC236}">
                <a16:creationId xmlns:a16="http://schemas.microsoft.com/office/drawing/2014/main" id="{F926A25E-A27C-1B41-81CA-11F5BD4E41D3}"/>
              </a:ext>
            </a:extLst>
          </p:cNvPr>
          <p:cNvPicPr>
            <a:picLocks noChangeAspect="1"/>
          </p:cNvPicPr>
          <p:nvPr/>
        </p:nvPicPr>
        <p:blipFill>
          <a:blip r:embed="rId2"/>
          <a:stretch>
            <a:fillRect/>
          </a:stretch>
        </p:blipFill>
        <p:spPr>
          <a:xfrm>
            <a:off x="1982095" y="621388"/>
            <a:ext cx="7886824" cy="6236612"/>
          </a:xfrm>
          <a:prstGeom prst="rect">
            <a:avLst/>
          </a:prstGeom>
        </p:spPr>
      </p:pic>
      <p:sp>
        <p:nvSpPr>
          <p:cNvPr id="2" name="Title 1">
            <a:extLst>
              <a:ext uri="{FF2B5EF4-FFF2-40B4-BE49-F238E27FC236}">
                <a16:creationId xmlns:a16="http://schemas.microsoft.com/office/drawing/2014/main" id="{BC97DFD8-4CD2-4948-AD6C-70C0C77C7134}"/>
              </a:ext>
            </a:extLst>
          </p:cNvPr>
          <p:cNvSpPr txBox="1">
            <a:spLocks/>
          </p:cNvSpPr>
          <p:nvPr/>
        </p:nvSpPr>
        <p:spPr>
          <a:xfrm>
            <a:off x="652797" y="0"/>
            <a:ext cx="11764487" cy="6446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E46C0A"/>
                </a:solidFill>
                <a:latin typeface="ITC Franklin Gothic Std Book" panose="020B0504030503020204" pitchFamily="34" charset="0"/>
              </a:rPr>
              <a:t>DID Estimates vs Loan amount (Award/HH)</a:t>
            </a:r>
            <a:endParaRPr lang="en-US" b="1" dirty="0">
              <a:solidFill>
                <a:srgbClr val="002060"/>
              </a:solidFill>
              <a:latin typeface="ITC Franklin Gothic Std Book" panose="020B0504030503020204" pitchFamily="34" charset="0"/>
            </a:endParaRPr>
          </a:p>
        </p:txBody>
      </p:sp>
    </p:spTree>
    <p:extLst>
      <p:ext uri="{BB962C8B-B14F-4D97-AF65-F5344CB8AC3E}">
        <p14:creationId xmlns:p14="http://schemas.microsoft.com/office/powerpoint/2010/main" val="253626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ox and whisker chart&#10;&#10;Description automatically generated">
            <a:extLst>
              <a:ext uri="{FF2B5EF4-FFF2-40B4-BE49-F238E27FC236}">
                <a16:creationId xmlns:a16="http://schemas.microsoft.com/office/drawing/2014/main" id="{CA108F1B-CFCB-2844-B34A-818F10FD3B1D}"/>
              </a:ext>
            </a:extLst>
          </p:cNvPr>
          <p:cNvPicPr>
            <a:picLocks noChangeAspect="1"/>
          </p:cNvPicPr>
          <p:nvPr/>
        </p:nvPicPr>
        <p:blipFill rotWithShape="1">
          <a:blip r:embed="rId2"/>
          <a:srcRect t="3243"/>
          <a:stretch/>
        </p:blipFill>
        <p:spPr>
          <a:xfrm>
            <a:off x="2090801" y="852402"/>
            <a:ext cx="7949586" cy="6098364"/>
          </a:xfrm>
          <a:prstGeom prst="rect">
            <a:avLst/>
          </a:prstGeom>
        </p:spPr>
      </p:pic>
      <p:sp>
        <p:nvSpPr>
          <p:cNvPr id="2" name="Rectangle 1">
            <a:extLst>
              <a:ext uri="{FF2B5EF4-FFF2-40B4-BE49-F238E27FC236}">
                <a16:creationId xmlns:a16="http://schemas.microsoft.com/office/drawing/2014/main" id="{319F5AE4-CDF4-FB4C-B5F6-740011775B0B}"/>
              </a:ext>
            </a:extLst>
          </p:cNvPr>
          <p:cNvSpPr/>
          <p:nvPr/>
        </p:nvSpPr>
        <p:spPr>
          <a:xfrm>
            <a:off x="370703" y="0"/>
            <a:ext cx="11821297" cy="769441"/>
          </a:xfrm>
          <a:prstGeom prst="rect">
            <a:avLst/>
          </a:prstGeom>
        </p:spPr>
        <p:txBody>
          <a:bodyPr wrap="square">
            <a:spAutoFit/>
          </a:bodyPr>
          <a:lstStyle/>
          <a:p>
            <a:pPr algn="ctr"/>
            <a:r>
              <a:rPr lang="en-US" sz="4400" b="1" dirty="0">
                <a:solidFill>
                  <a:schemeClr val="accent2"/>
                </a:solidFill>
                <a:latin typeface="ITC Franklin Gothic Std Book" panose="020B0504030503020204" pitchFamily="34" charset="0"/>
              </a:rPr>
              <a:t>DID Estimates vs Technology Type</a:t>
            </a:r>
            <a:endParaRPr lang="en-US" sz="4400" dirty="0">
              <a:solidFill>
                <a:schemeClr val="accent2"/>
              </a:solidFill>
            </a:endParaRPr>
          </a:p>
        </p:txBody>
      </p:sp>
    </p:spTree>
    <p:extLst>
      <p:ext uri="{BB962C8B-B14F-4D97-AF65-F5344CB8AC3E}">
        <p14:creationId xmlns:p14="http://schemas.microsoft.com/office/powerpoint/2010/main" val="1937763428"/>
      </p:ext>
    </p:extLst>
  </p:cSld>
  <p:clrMapOvr>
    <a:masterClrMapping/>
  </p:clrMapOvr>
</p:sld>
</file>

<file path=ppt/theme/theme1.xml><?xml version="1.0" encoding="utf-8"?>
<a:theme xmlns:a="http://schemas.openxmlformats.org/drawingml/2006/main" name="cont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02727821-2E31-934A-A32E-C14E5F12B740}"/>
    </a:ext>
  </a:extLst>
</a:theme>
</file>

<file path=ppt/theme/theme10.xml><?xml version="1.0" encoding="utf-8"?>
<a:theme xmlns:a="http://schemas.openxmlformats.org/drawingml/2006/main" name="Image Small Placeho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C8502BE9-6D23-4040-AE2D-16AC44A52F5F}"/>
    </a:ext>
  </a:extLst>
</a:theme>
</file>

<file path=ppt/theme/theme11.xml><?xml version="1.0" encoding="utf-8"?>
<a:theme xmlns:a="http://schemas.openxmlformats.org/drawingml/2006/main" name="2_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smtClean="0">
            <a:latin typeface="ITC Franklin Gothic Std Book" panose="020B0504030503020204" pitchFamily="34" charset="0"/>
          </a:defRPr>
        </a:defPPr>
      </a:lstStyle>
    </a:txDef>
  </a:objectDefaults>
  <a:extraClrSchemeLst/>
  <a:extLst>
    <a:ext uri="{05A4C25C-085E-4340-85A3-A5531E510DB2}">
      <thm15:themeFamily xmlns:thm15="http://schemas.microsoft.com/office/thememl/2012/main" name="Sallie Keller Keynote Datapalooza 2019 V.4" id="{B378DE51-6AD5-2B46-B3FB-C787098E7B24}" vid="{A33D364A-5459-824D-BD63-A628ED6AFFDF}"/>
    </a:ext>
  </a:extLst>
</a:theme>
</file>

<file path=ppt/theme/theme12.xml><?xml version="1.0" encoding="utf-8"?>
<a:theme xmlns:a="http://schemas.openxmlformats.org/drawingml/2006/main" name="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6E65268A-90BD-E746-9434-590A0B5AC538}"/>
    </a:ext>
  </a:extLst>
</a:theme>
</file>

<file path=ppt/theme/theme13.xml><?xml version="1.0" encoding="utf-8"?>
<a:theme xmlns:a="http://schemas.openxmlformats.org/drawingml/2006/main" name="Title Pag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98495C8F-282C-A64F-8757-ED63A5FF11F4}"/>
    </a:ext>
  </a:extLst>
</a:theme>
</file>

<file path=ppt/theme/theme14.xml><?xml version="1.0" encoding="utf-8"?>
<a:theme xmlns:a="http://schemas.openxmlformats.org/drawingml/2006/main" name="2_Image Small Placeho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A33D364A-5459-824D-BD63-A628ED6AFFDF}"/>
    </a:ext>
  </a:extLst>
</a:theme>
</file>

<file path=ppt/theme/theme16.xml><?xml version="1.0" encoding="utf-8"?>
<a:theme xmlns:a="http://schemas.openxmlformats.org/drawingml/2006/main" name="1_Image Small Placeho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4368A4E1-956E-1D4D-B20B-BDE19238EAF7}"/>
    </a:ext>
  </a:extLst>
</a:theme>
</file>

<file path=ppt/theme/theme17.xml><?xml version="1.0" encoding="utf-8"?>
<a:theme xmlns:a="http://schemas.openxmlformats.org/drawingml/2006/main" name="1_Title Pag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non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800" i="0" u="none" strike="noStrike" kern="1200" cap="none" spc="0" normalizeH="0" baseline="0" noProof="0" dirty="0" smtClean="0">
            <a:ln>
              <a:noFill/>
            </a:ln>
            <a:effectLst/>
            <a:uLnTx/>
            <a:uFillTx/>
            <a:latin typeface="ITC Franklin Gothic Std Book" panose="020B0504030503020204" pitchFamily="34" charset="0"/>
            <a:ea typeface="+mn-ea"/>
            <a:cs typeface="+mn-cs"/>
          </a:defRPr>
        </a:defPPr>
      </a:lstStyle>
    </a:txDef>
  </a:objectDefaults>
  <a:extraClrSchemeLst/>
  <a:extLst>
    <a:ext uri="{05A4C25C-085E-4340-85A3-A5531E510DB2}">
      <thm15:themeFamily xmlns:thm15="http://schemas.microsoft.com/office/thememl/2012/main" name="Sallie Keller Keynote Datapalooza 2019 V.4" id="{B378DE51-6AD5-2B46-B3FB-C787098E7B24}" vid="{98495C8F-282C-A64F-8757-ED63A5FF11F4}"/>
    </a:ext>
  </a:extLst>
</a:theme>
</file>

<file path=ppt/theme/theme18.xml><?xml version="1.0" encoding="utf-8"?>
<a:theme xmlns:a="http://schemas.openxmlformats.org/drawingml/2006/main" name="3_Image Small Placeho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C8502BE9-6D23-4040-AE2D-16AC44A52F5F}"/>
    </a:ext>
  </a:extLst>
</a:theme>
</file>

<file path=ppt/theme/theme19.xml><?xml version="1.0" encoding="utf-8"?>
<a:theme xmlns:a="http://schemas.openxmlformats.org/drawingml/2006/main" name="1_Title Pag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ABE16229-AED9-D140-8E6D-80BC540ABF81}"/>
    </a:ext>
  </a:extLst>
</a:theme>
</file>

<file path=ppt/theme/theme2.xml><?xml version="1.0" encoding="utf-8"?>
<a:theme xmlns:a="http://schemas.openxmlformats.org/drawingml/2006/main" name="O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3200" dirty="0">
            <a:solidFill>
              <a:srgbClr val="233E50"/>
            </a:solidFill>
            <a:latin typeface="ITC Franklin Gothic Std Book" panose="020B0504030503020204" pitchFamily="34" charset="0"/>
          </a:defRPr>
        </a:defPPr>
      </a:lstStyle>
    </a:txDef>
  </a:objectDefaults>
  <a:extraClrSchemeLst/>
  <a:extLst>
    <a:ext uri="{05A4C25C-085E-4340-85A3-A5531E510DB2}">
      <thm15:themeFamily xmlns:thm15="http://schemas.microsoft.com/office/thememl/2012/main" name="DSI lunch and learn Nov 2018" id="{216A16C2-0C32-B942-BC74-ADEEC444F9A3}" vid="{D0C4570A-1D77-7046-B3DE-723FE9619450}"/>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1: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434CA7D8-5399-7149-85E4-3B3D3052645F}"/>
    </a:ext>
  </a:extLst>
</a:theme>
</file>

<file path=ppt/theme/theme4.xml><?xml version="1.0" encoding="utf-8"?>
<a:theme xmlns:a="http://schemas.openxmlformats.org/drawingml/2006/main" name="O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DFC5AA49-074C-B140-8DAD-ED0AE7B80A03}"/>
    </a:ext>
  </a:extLst>
</a:theme>
</file>

<file path=ppt/theme/theme5.xml><?xml version="1.0" encoding="utf-8"?>
<a:theme xmlns:a="http://schemas.openxmlformats.org/drawingml/2006/main" name="O2: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DB7182D6-1745-874B-95D6-18CAC20F0806}"/>
    </a:ext>
  </a:extLst>
</a:theme>
</file>

<file path=ppt/theme/theme6.xml><?xml version="1.0" encoding="utf-8"?>
<a:theme xmlns:a="http://schemas.openxmlformats.org/drawingml/2006/main" name="O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73DE15A0-8418-BB4A-B272-16A28AFE5ABD}"/>
    </a:ext>
  </a:extLst>
</a:theme>
</file>

<file path=ppt/theme/theme7.xml><?xml version="1.0" encoding="utf-8"?>
<a:theme xmlns:a="http://schemas.openxmlformats.org/drawingml/2006/main" name="O3: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CAF1A107-3AEE-A946-94CD-C3F923F9FBB3}"/>
    </a:ext>
  </a:extLst>
</a:theme>
</file>

<file path=ppt/theme/theme8.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I lunch and learn Nov 2018" id="{216A16C2-0C32-B942-BC74-ADEEC444F9A3}" vid="{7069C071-F26A-1A4A-B28C-A371727EB3E6}"/>
    </a:ext>
  </a:extLst>
</a:theme>
</file>

<file path=ppt/theme/theme9.xml><?xml version="1.0" encoding="utf-8"?>
<a:theme xmlns:a="http://schemas.openxmlformats.org/drawingml/2006/main" name="Title Pag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ABE16229-AED9-D140-8E6D-80BC540ABF8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ba80a41-9917-4a22-8f13-cb051ddce64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5AE3D1135F4E41AB498540A40487BD" ma:contentTypeVersion="12" ma:contentTypeDescription="Create a new document." ma:contentTypeScope="" ma:versionID="0531f9e61e34299740bb049891b05cca">
  <xsd:schema xmlns:xsd="http://www.w3.org/2001/XMLSchema" xmlns:xs="http://www.w3.org/2001/XMLSchema" xmlns:p="http://schemas.microsoft.com/office/2006/metadata/properties" xmlns:ns2="7a2657dd-b8a5-4c99-8d51-b0b9d254c989" xmlns:ns3="5ba80a41-9917-4a22-8f13-cb051ddce64c" targetNamespace="http://schemas.microsoft.com/office/2006/metadata/properties" ma:root="true" ma:fieldsID="adcb9f326248d7481c3a78c7a581b7ae" ns2:_="" ns3:_="">
    <xsd:import namespace="7a2657dd-b8a5-4c99-8d51-b0b9d254c989"/>
    <xsd:import namespace="5ba80a41-9917-4a22-8f13-cb051ddce6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2657dd-b8a5-4c99-8d51-b0b9d254c9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a80a41-9917-4a22-8f13-cb051ddce6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C8BCE4-E7A4-4F71-BE85-274BB623D45B}">
  <ds:schemaRefs>
    <ds:schemaRef ds:uri="http://schemas.microsoft.com/sharepoint/v3/contenttype/forms"/>
  </ds:schemaRefs>
</ds:datastoreItem>
</file>

<file path=customXml/itemProps2.xml><?xml version="1.0" encoding="utf-8"?>
<ds:datastoreItem xmlns:ds="http://schemas.openxmlformats.org/officeDocument/2006/customXml" ds:itemID="{0F92EF6C-D6BB-4608-BA35-E518DFB13D6B}">
  <ds:schemaRefs>
    <ds:schemaRef ds:uri="http://schemas.microsoft.com/office/2006/documentManagement/types"/>
    <ds:schemaRef ds:uri="http://purl.org/dc/elements/1.1/"/>
    <ds:schemaRef ds:uri="7a2657dd-b8a5-4c99-8d51-b0b9d254c989"/>
    <ds:schemaRef ds:uri="5ba80a41-9917-4a22-8f13-cb051ddce64c"/>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C97E98C2-A4FE-49F3-911E-E550A1EE2C99}">
  <ds:schemaRefs>
    <ds:schemaRef ds:uri="5ba80a41-9917-4a22-8f13-cb051ddce64c"/>
    <ds:schemaRef ds:uri="7a2657dd-b8a5-4c99-8d51-b0b9d254c9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title page</Template>
  <TotalTime>85723</TotalTime>
  <Words>1300</Words>
  <Application>Microsoft Macintosh PowerPoint</Application>
  <PresentationFormat>Widescreen</PresentationFormat>
  <Paragraphs>128</Paragraphs>
  <Slides>17</Slides>
  <Notes>5</Notes>
  <HiddenSlides>0</HiddenSlides>
  <MMClips>0</MMClips>
  <ScaleCrop>false</ScaleCrop>
  <HeadingPairs>
    <vt:vector size="6" baseType="variant">
      <vt:variant>
        <vt:lpstr>Fonts Used</vt:lpstr>
      </vt:variant>
      <vt:variant>
        <vt:i4>11</vt:i4>
      </vt:variant>
      <vt:variant>
        <vt:lpstr>Theme</vt:lpstr>
      </vt:variant>
      <vt:variant>
        <vt:i4>19</vt:i4>
      </vt:variant>
      <vt:variant>
        <vt:lpstr>Slide Titles</vt:lpstr>
      </vt:variant>
      <vt:variant>
        <vt:i4>17</vt:i4>
      </vt:variant>
    </vt:vector>
  </HeadingPairs>
  <TitlesOfParts>
    <vt:vector size="47" baseType="lpstr">
      <vt:lpstr>*Arial-51133-Identity-H</vt:lpstr>
      <vt:lpstr>Arial</vt:lpstr>
      <vt:lpstr>Calibri</vt:lpstr>
      <vt:lpstr>Calibri Light</vt:lpstr>
      <vt:lpstr>Cambria Math</vt:lpstr>
      <vt:lpstr>ITC Franklin Gothic Std Bk Cd</vt:lpstr>
      <vt:lpstr>ITC Franklin Gothic Std Bk Cp</vt:lpstr>
      <vt:lpstr>ITC Franklin Gothic Std Bk XCp</vt:lpstr>
      <vt:lpstr>ITC Franklin Gothic Std Book</vt:lpstr>
      <vt:lpstr>ITC Franklin Gothic Std Med</vt:lpstr>
      <vt:lpstr>System Font Regular</vt:lpstr>
      <vt:lpstr>contents</vt:lpstr>
      <vt:lpstr>O1</vt:lpstr>
      <vt:lpstr>O1: image</vt:lpstr>
      <vt:lpstr>O2</vt:lpstr>
      <vt:lpstr>O2: image</vt:lpstr>
      <vt:lpstr>O3</vt:lpstr>
      <vt:lpstr>O3: image</vt:lpstr>
      <vt:lpstr>blank</vt:lpstr>
      <vt:lpstr>Title Page 2</vt:lpstr>
      <vt:lpstr>Image Small Placeholder</vt:lpstr>
      <vt:lpstr>2_Quote</vt:lpstr>
      <vt:lpstr>Quote</vt:lpstr>
      <vt:lpstr>Title Page 4</vt:lpstr>
      <vt:lpstr>2_Image Small Placeholder</vt:lpstr>
      <vt:lpstr>1_Quote</vt:lpstr>
      <vt:lpstr>1_Image Small Placeholder</vt:lpstr>
      <vt:lpstr>1_Title Page 4</vt:lpstr>
      <vt:lpstr>3_Image Small Placeholder</vt:lpstr>
      <vt:lpstr>1_Title Page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Stephanie Shioo</dc:creator>
  <cp:keywords/>
  <dc:description/>
  <cp:lastModifiedBy>Halder, Aritra (gxk9jg)</cp:lastModifiedBy>
  <cp:revision>280</cp:revision>
  <cp:lastPrinted>2020-02-07T17:49:54Z</cp:lastPrinted>
  <dcterms:created xsi:type="dcterms:W3CDTF">2018-11-22T14:02:12Z</dcterms:created>
  <dcterms:modified xsi:type="dcterms:W3CDTF">2021-10-27T17:00:02Z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0x010100D45AE3D1135F4E41AB498540A40487BD</vt:lpwstr>
  </property>
  <property fmtid="{D5CDD505-2E9C-101B-9397-08002B2CF9AE}" pid="3" name="Order">
    <vt:r8>17156100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xd_Signature">
    <vt:bool>false</vt:bool>
  </property>
  <property fmtid="{D5CDD505-2E9C-101B-9397-08002B2CF9AE}" pid="8" name="xd_ProgID">
    <vt:lpwstr/>
  </property>
  <property fmtid="{D5CDD505-2E9C-101B-9397-08002B2CF9AE}" pid="9" name="TemplateUrl">
    <vt:lpwstr/>
  </property>
</Properties>
</file>