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 id="2147483877" r:id="rId3"/>
    <p:sldMasterId id="2147483888" r:id="rId4"/>
    <p:sldMasterId id="2147483898" r:id="rId5"/>
    <p:sldMasterId id="2147483910" r:id="rId6"/>
  </p:sldMasterIdLst>
  <p:notesMasterIdLst>
    <p:notesMasterId r:id="rId34"/>
  </p:notesMasterIdLst>
  <p:handoutMasterIdLst>
    <p:handoutMasterId r:id="rId35"/>
  </p:handoutMasterIdLst>
  <p:sldIdLst>
    <p:sldId id="1223" r:id="rId7"/>
    <p:sldId id="261" r:id="rId8"/>
    <p:sldId id="469" r:id="rId9"/>
    <p:sldId id="468" r:id="rId10"/>
    <p:sldId id="363" r:id="rId11"/>
    <p:sldId id="299" r:id="rId12"/>
    <p:sldId id="1224" r:id="rId13"/>
    <p:sldId id="352" r:id="rId14"/>
    <p:sldId id="353" r:id="rId15"/>
    <p:sldId id="705" r:id="rId16"/>
    <p:sldId id="722" r:id="rId17"/>
    <p:sldId id="709" r:id="rId18"/>
    <p:sldId id="720" r:id="rId19"/>
    <p:sldId id="719" r:id="rId20"/>
    <p:sldId id="710" r:id="rId21"/>
    <p:sldId id="711" r:id="rId22"/>
    <p:sldId id="495" r:id="rId23"/>
    <p:sldId id="496" r:id="rId24"/>
    <p:sldId id="712" r:id="rId25"/>
    <p:sldId id="713" r:id="rId26"/>
    <p:sldId id="714" r:id="rId27"/>
    <p:sldId id="433" r:id="rId28"/>
    <p:sldId id="434" r:id="rId29"/>
    <p:sldId id="1225" r:id="rId30"/>
    <p:sldId id="694" r:id="rId31"/>
    <p:sldId id="489" r:id="rId32"/>
    <p:sldId id="259" r:id="rId33"/>
  </p:sldIdLst>
  <p:sldSz cx="9144000" cy="5143500" type="screen16x9"/>
  <p:notesSz cx="7315200" cy="96012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Math" panose="02040503050406030204" pitchFamily="18" charset="0"/>
      <p:regular r:id="rId42"/>
    </p:embeddedFont>
    <p:embeddedFont>
      <p:font typeface="Myriad Web Pro" panose="020B060402020202020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gan Heffernan" initials="MH" lastIdx="5" clrIdx="6">
    <p:extLst>
      <p:ext uri="{19B8F6BF-5375-455C-9EA6-DF929625EA0E}">
        <p15:presenceInfo xmlns:p15="http://schemas.microsoft.com/office/powerpoint/2012/main" userId="Megan Heffernan" providerId="None"/>
      </p:ext>
    </p:extLst>
  </p:cmAuthor>
  <p:cmAuthor id="1" name="Gurley, Leda G. (CDC/DDPHSS/NCHS/DAE)" initials="GLG(" lastIdx="4" clrIdx="0">
    <p:extLst>
      <p:ext uri="{19B8F6BF-5375-455C-9EA6-DF929625EA0E}">
        <p15:presenceInfo xmlns:p15="http://schemas.microsoft.com/office/powerpoint/2012/main" userId="S::lug1@cdc.gov::61e0ccf9-29d0-47df-a4dd-0710cd418d2e" providerId="AD"/>
      </p:ext>
    </p:extLst>
  </p:cmAuthor>
  <p:cmAuthor id="8" name="Alfier, Johanna (CDC/DDPHSS/NCHS/DAE)" initials="AJ(" lastIdx="16" clrIdx="7">
    <p:extLst>
      <p:ext uri="{19B8F6BF-5375-455C-9EA6-DF929625EA0E}">
        <p15:presenceInfo xmlns:p15="http://schemas.microsoft.com/office/powerpoint/2012/main" userId="S::mpo3@cdc.gov::a75a3525-e2d1-4b03-840d-267afa9f76bd" providerId="AD"/>
      </p:ext>
    </p:extLst>
  </p:cmAuthor>
  <p:cmAuthor id="2" name="Arispe, Irma E. (CDC/DDPHSS/NCHS/DAE)" initials="AIE(" lastIdx="14" clrIdx="1">
    <p:extLst>
      <p:ext uri="{19B8F6BF-5375-455C-9EA6-DF929625EA0E}">
        <p15:presenceInfo xmlns:p15="http://schemas.microsoft.com/office/powerpoint/2012/main" userId="S::iaa9@cdc.gov::982e7b11-ce1e-434c-9c8f-d6de7e18db74" providerId="AD"/>
      </p:ext>
    </p:extLst>
  </p:cmAuthor>
  <p:cmAuthor id="9" name="Kigenyi, Tiffani (OS/OASH)" initials="KT(" lastIdx="27" clrIdx="8">
    <p:extLst>
      <p:ext uri="{19B8F6BF-5375-455C-9EA6-DF929625EA0E}">
        <p15:presenceInfo xmlns:p15="http://schemas.microsoft.com/office/powerpoint/2012/main" userId="S::Tiffani.Kigenyi@hhs.gov::c97e2f2f-8a3f-4f95-8cc0-9ffd3f4eeed2" providerId="AD"/>
      </p:ext>
    </p:extLst>
  </p:cmAuthor>
  <p:cmAuthor id="3" name="Klein, Richard J. (CDC/DDPHSS/NCHS/DAE) (CTR)" initials="KRJ((" lastIdx="10" clrIdx="2">
    <p:extLst>
      <p:ext uri="{19B8F6BF-5375-455C-9EA6-DF929625EA0E}">
        <p15:presenceInfo xmlns:p15="http://schemas.microsoft.com/office/powerpoint/2012/main" userId="S::rjk6@cdc.gov::58e44553-ebfa-4acc-9eeb-657caaea351c" providerId="AD"/>
      </p:ext>
    </p:extLst>
  </p:cmAuthor>
  <p:cmAuthor id="10" name="Bassig, Bryan (CDC/DDPHSS/NCHS/DAE)" initials="BB(" lastIdx="8" clrIdx="9">
    <p:extLst>
      <p:ext uri="{19B8F6BF-5375-455C-9EA6-DF929625EA0E}">
        <p15:presenceInfo xmlns:p15="http://schemas.microsoft.com/office/powerpoint/2012/main" userId="S::qlu6@cdc.gov::4c8f717c-c3c7-478a-be8f-3de424748b70" providerId="AD"/>
      </p:ext>
    </p:extLst>
  </p:cmAuthor>
  <p:cmAuthor id="4" name="Huang, David T. (CDC/DDPHSS/NCHS/DAE)" initials="HDT(" lastIdx="9" clrIdx="3">
    <p:extLst>
      <p:ext uri="{19B8F6BF-5375-455C-9EA6-DF929625EA0E}">
        <p15:presenceInfo xmlns:p15="http://schemas.microsoft.com/office/powerpoint/2012/main" userId="S::IHW4@cdc.gov::e7faa132-f55a-4224-977e-9b30fbf6af49" providerId="AD"/>
      </p:ext>
    </p:extLst>
  </p:cmAuthor>
  <p:cmAuthor id="11" name="Talih, Makram (CDC/DDPHSS/NCHS/DAE) (CTR)" initials="T(" lastIdx="4" clrIdx="10">
    <p:extLst>
      <p:ext uri="{19B8F6BF-5375-455C-9EA6-DF929625EA0E}">
        <p15:presenceInfo xmlns:p15="http://schemas.microsoft.com/office/powerpoint/2012/main" userId="S::veq0@cdc.gov::bc476b02-a2b1-4007-8617-11dbbcd0388f" providerId="AD"/>
      </p:ext>
    </p:extLst>
  </p:cmAuthor>
  <p:cmAuthor id="5" name="Lin, Yen (OS/OASH)" initials="LY(" lastIdx="15" clrIdx="4">
    <p:extLst>
      <p:ext uri="{19B8F6BF-5375-455C-9EA6-DF929625EA0E}">
        <p15:presenceInfo xmlns:p15="http://schemas.microsoft.com/office/powerpoint/2012/main" userId="S-1-5-21-1747495209-1248221918-2216747781-47643" providerId="AD"/>
      </p:ext>
    </p:extLst>
  </p:cmAuthor>
  <p:cmAuthor id="6" name="Victoria Hallman" initials="VH" lastIdx="21" clrIdx="5">
    <p:extLst>
      <p:ext uri="{19B8F6BF-5375-455C-9EA6-DF929625EA0E}">
        <p15:presenceInfo xmlns:p15="http://schemas.microsoft.com/office/powerpoint/2012/main" userId="S-1-5-21-1606980848-1604221776-839522115-101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80808"/>
    <a:srgbClr val="008BB0"/>
    <a:srgbClr val="695E4A"/>
    <a:srgbClr val="0088B7"/>
    <a:srgbClr val="B45340"/>
    <a:srgbClr val="9A4E9E"/>
    <a:srgbClr val="FFFFFF"/>
    <a:srgbClr val="006166"/>
    <a:srgbClr val="618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6225" autoAdjust="0"/>
  </p:normalViewPr>
  <p:slideViewPr>
    <p:cSldViewPr snapToGrid="0">
      <p:cViewPr varScale="1">
        <p:scale>
          <a:sx n="72" d="100"/>
          <a:sy n="72" d="100"/>
        </p:scale>
        <p:origin x="268" y="4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g, David T. (CDC/DDPHSS/NCHS/DAE)" userId="e7faa132-f55a-4224-977e-9b30fbf6af49" providerId="ADAL" clId="{45410FF2-2FE0-4E20-BABC-1112670DF394}"/>
    <pc:docChg chg="custSel modSld">
      <pc:chgData name="Huang, David T. (CDC/DDPHSS/NCHS/DAE)" userId="e7faa132-f55a-4224-977e-9b30fbf6af49" providerId="ADAL" clId="{45410FF2-2FE0-4E20-BABC-1112670DF394}" dt="2021-10-25T18:10:17.067" v="44" actId="27636"/>
      <pc:docMkLst>
        <pc:docMk/>
      </pc:docMkLst>
      <pc:sldChg chg="modNotes">
        <pc:chgData name="Huang, David T. (CDC/DDPHSS/NCHS/DAE)" userId="e7faa132-f55a-4224-977e-9b30fbf6af49" providerId="ADAL" clId="{45410FF2-2FE0-4E20-BABC-1112670DF394}" dt="2021-10-25T18:10:16.036" v="7" actId="368"/>
        <pc:sldMkLst>
          <pc:docMk/>
          <pc:sldMk cId="3006219963" sldId="299"/>
        </pc:sldMkLst>
      </pc:sldChg>
      <pc:sldChg chg="modNotes">
        <pc:chgData name="Huang, David T. (CDC/DDPHSS/NCHS/DAE)" userId="e7faa132-f55a-4224-977e-9b30fbf6af49" providerId="ADAL" clId="{45410FF2-2FE0-4E20-BABC-1112670DF394}" dt="2021-10-25T18:10:16.045" v="11" actId="368"/>
        <pc:sldMkLst>
          <pc:docMk/>
          <pc:sldMk cId="4177597357" sldId="352"/>
        </pc:sldMkLst>
      </pc:sldChg>
      <pc:sldChg chg="modNotes">
        <pc:chgData name="Huang, David T. (CDC/DDPHSS/NCHS/DAE)" userId="e7faa132-f55a-4224-977e-9b30fbf6af49" providerId="ADAL" clId="{45410FF2-2FE0-4E20-BABC-1112670DF394}" dt="2021-10-25T18:10:16.048" v="13" actId="368"/>
        <pc:sldMkLst>
          <pc:docMk/>
          <pc:sldMk cId="441889062" sldId="353"/>
        </pc:sldMkLst>
      </pc:sldChg>
      <pc:sldChg chg="modNotes">
        <pc:chgData name="Huang, David T. (CDC/DDPHSS/NCHS/DAE)" userId="e7faa132-f55a-4224-977e-9b30fbf6af49" providerId="ADAL" clId="{45410FF2-2FE0-4E20-BABC-1112670DF394}" dt="2021-10-25T18:10:16.032" v="5" actId="368"/>
        <pc:sldMkLst>
          <pc:docMk/>
          <pc:sldMk cId="1929644536" sldId="363"/>
        </pc:sldMkLst>
      </pc:sldChg>
      <pc:sldChg chg="modNotes">
        <pc:chgData name="Huang, David T. (CDC/DDPHSS/NCHS/DAE)" userId="e7faa132-f55a-4224-977e-9b30fbf6af49" providerId="ADAL" clId="{45410FF2-2FE0-4E20-BABC-1112670DF394}" dt="2021-10-25T18:10:16.095" v="35" actId="368"/>
        <pc:sldMkLst>
          <pc:docMk/>
          <pc:sldMk cId="2705296712" sldId="433"/>
        </pc:sldMkLst>
      </pc:sldChg>
      <pc:sldChg chg="modNotes">
        <pc:chgData name="Huang, David T. (CDC/DDPHSS/NCHS/DAE)" userId="e7faa132-f55a-4224-977e-9b30fbf6af49" providerId="ADAL" clId="{45410FF2-2FE0-4E20-BABC-1112670DF394}" dt="2021-10-25T18:10:16.098" v="37" actId="368"/>
        <pc:sldMkLst>
          <pc:docMk/>
          <pc:sldMk cId="2075077148" sldId="434"/>
        </pc:sldMkLst>
      </pc:sldChg>
      <pc:sldChg chg="modNotes">
        <pc:chgData name="Huang, David T. (CDC/DDPHSS/NCHS/DAE)" userId="e7faa132-f55a-4224-977e-9b30fbf6af49" providerId="ADAL" clId="{45410FF2-2FE0-4E20-BABC-1112670DF394}" dt="2021-10-25T18:10:16.029" v="3" actId="368"/>
        <pc:sldMkLst>
          <pc:docMk/>
          <pc:sldMk cId="2795389322" sldId="468"/>
        </pc:sldMkLst>
      </pc:sldChg>
      <pc:sldChg chg="modNotes">
        <pc:chgData name="Huang, David T. (CDC/DDPHSS/NCHS/DAE)" userId="e7faa132-f55a-4224-977e-9b30fbf6af49" providerId="ADAL" clId="{45410FF2-2FE0-4E20-BABC-1112670DF394}" dt="2021-10-25T18:10:16.023" v="1" actId="368"/>
        <pc:sldMkLst>
          <pc:docMk/>
          <pc:sldMk cId="3370487002" sldId="469"/>
        </pc:sldMkLst>
      </pc:sldChg>
      <pc:sldChg chg="modNotes">
        <pc:chgData name="Huang, David T. (CDC/DDPHSS/NCHS/DAE)" userId="e7faa132-f55a-4224-977e-9b30fbf6af49" providerId="ADAL" clId="{45410FF2-2FE0-4E20-BABC-1112670DF394}" dt="2021-10-25T18:10:16.110" v="43" actId="368"/>
        <pc:sldMkLst>
          <pc:docMk/>
          <pc:sldMk cId="1949622313" sldId="489"/>
        </pc:sldMkLst>
      </pc:sldChg>
      <pc:sldChg chg="modNotes">
        <pc:chgData name="Huang, David T. (CDC/DDPHSS/NCHS/DAE)" userId="e7faa132-f55a-4224-977e-9b30fbf6af49" providerId="ADAL" clId="{45410FF2-2FE0-4E20-BABC-1112670DF394}" dt="2021-10-25T18:10:16.079" v="29" actId="368"/>
        <pc:sldMkLst>
          <pc:docMk/>
          <pc:sldMk cId="187041855" sldId="495"/>
        </pc:sldMkLst>
      </pc:sldChg>
      <pc:sldChg chg="modNotes">
        <pc:chgData name="Huang, David T. (CDC/DDPHSS/NCHS/DAE)" userId="e7faa132-f55a-4224-977e-9b30fbf6af49" providerId="ADAL" clId="{45410FF2-2FE0-4E20-BABC-1112670DF394}" dt="2021-10-25T18:10:16.083" v="31" actId="368"/>
        <pc:sldMkLst>
          <pc:docMk/>
          <pc:sldMk cId="715701894" sldId="496"/>
        </pc:sldMkLst>
      </pc:sldChg>
      <pc:sldChg chg="modNotes">
        <pc:chgData name="Huang, David T. (CDC/DDPHSS/NCHS/DAE)" userId="e7faa132-f55a-4224-977e-9b30fbf6af49" providerId="ADAL" clId="{45410FF2-2FE0-4E20-BABC-1112670DF394}" dt="2021-10-25T18:10:16.106" v="41" actId="368"/>
        <pc:sldMkLst>
          <pc:docMk/>
          <pc:sldMk cId="834326280" sldId="694"/>
        </pc:sldMkLst>
      </pc:sldChg>
      <pc:sldChg chg="modNotes">
        <pc:chgData name="Huang, David T. (CDC/DDPHSS/NCHS/DAE)" userId="e7faa132-f55a-4224-977e-9b30fbf6af49" providerId="ADAL" clId="{45410FF2-2FE0-4E20-BABC-1112670DF394}" dt="2021-10-25T18:10:17.067" v="44" actId="27636"/>
        <pc:sldMkLst>
          <pc:docMk/>
          <pc:sldMk cId="1611968677" sldId="705"/>
        </pc:sldMkLst>
      </pc:sldChg>
      <pc:sldChg chg="modNotes">
        <pc:chgData name="Huang, David T. (CDC/DDPHSS/NCHS/DAE)" userId="e7faa132-f55a-4224-977e-9b30fbf6af49" providerId="ADAL" clId="{45410FF2-2FE0-4E20-BABC-1112670DF394}" dt="2021-10-25T18:10:16.060" v="19" actId="368"/>
        <pc:sldMkLst>
          <pc:docMk/>
          <pc:sldMk cId="2393490250" sldId="709"/>
        </pc:sldMkLst>
      </pc:sldChg>
      <pc:sldChg chg="modNotes">
        <pc:chgData name="Huang, David T. (CDC/DDPHSS/NCHS/DAE)" userId="e7faa132-f55a-4224-977e-9b30fbf6af49" providerId="ADAL" clId="{45410FF2-2FE0-4E20-BABC-1112670DF394}" dt="2021-10-25T18:10:16.071" v="25" actId="368"/>
        <pc:sldMkLst>
          <pc:docMk/>
          <pc:sldMk cId="2076864262" sldId="710"/>
        </pc:sldMkLst>
      </pc:sldChg>
      <pc:sldChg chg="modNotes">
        <pc:chgData name="Huang, David T. (CDC/DDPHSS/NCHS/DAE)" userId="e7faa132-f55a-4224-977e-9b30fbf6af49" providerId="ADAL" clId="{45410FF2-2FE0-4E20-BABC-1112670DF394}" dt="2021-10-25T18:10:16.076" v="27" actId="368"/>
        <pc:sldMkLst>
          <pc:docMk/>
          <pc:sldMk cId="2022836689" sldId="711"/>
        </pc:sldMkLst>
      </pc:sldChg>
      <pc:sldChg chg="modNotes">
        <pc:chgData name="Huang, David T. (CDC/DDPHSS/NCHS/DAE)" userId="e7faa132-f55a-4224-977e-9b30fbf6af49" providerId="ADAL" clId="{45410FF2-2FE0-4E20-BABC-1112670DF394}" dt="2021-10-25T18:10:16.091" v="33" actId="368"/>
        <pc:sldMkLst>
          <pc:docMk/>
          <pc:sldMk cId="4248225856" sldId="714"/>
        </pc:sldMkLst>
      </pc:sldChg>
      <pc:sldChg chg="modNotes">
        <pc:chgData name="Huang, David T. (CDC/DDPHSS/NCHS/DAE)" userId="e7faa132-f55a-4224-977e-9b30fbf6af49" providerId="ADAL" clId="{45410FF2-2FE0-4E20-BABC-1112670DF394}" dt="2021-10-25T18:10:16.067" v="23" actId="368"/>
        <pc:sldMkLst>
          <pc:docMk/>
          <pc:sldMk cId="3812361410" sldId="719"/>
        </pc:sldMkLst>
      </pc:sldChg>
      <pc:sldChg chg="modNotes">
        <pc:chgData name="Huang, David T. (CDC/DDPHSS/NCHS/DAE)" userId="e7faa132-f55a-4224-977e-9b30fbf6af49" providerId="ADAL" clId="{45410FF2-2FE0-4E20-BABC-1112670DF394}" dt="2021-10-25T18:10:16.064" v="21" actId="368"/>
        <pc:sldMkLst>
          <pc:docMk/>
          <pc:sldMk cId="2649221814" sldId="720"/>
        </pc:sldMkLst>
      </pc:sldChg>
      <pc:sldChg chg="modNotes">
        <pc:chgData name="Huang, David T. (CDC/DDPHSS/NCHS/DAE)" userId="e7faa132-f55a-4224-977e-9b30fbf6af49" providerId="ADAL" clId="{45410FF2-2FE0-4E20-BABC-1112670DF394}" dt="2021-10-25T18:10:16.056" v="17" actId="368"/>
        <pc:sldMkLst>
          <pc:docMk/>
          <pc:sldMk cId="1042650404" sldId="722"/>
        </pc:sldMkLst>
      </pc:sldChg>
      <pc:sldChg chg="modNotes">
        <pc:chgData name="Huang, David T. (CDC/DDPHSS/NCHS/DAE)" userId="e7faa132-f55a-4224-977e-9b30fbf6af49" providerId="ADAL" clId="{45410FF2-2FE0-4E20-BABC-1112670DF394}" dt="2021-10-25T18:10:16.039" v="9" actId="368"/>
        <pc:sldMkLst>
          <pc:docMk/>
          <pc:sldMk cId="1489776637" sldId="1224"/>
        </pc:sldMkLst>
      </pc:sldChg>
      <pc:sldChg chg="modNotes">
        <pc:chgData name="Huang, David T. (CDC/DDPHSS/NCHS/DAE)" userId="e7faa132-f55a-4224-977e-9b30fbf6af49" providerId="ADAL" clId="{45410FF2-2FE0-4E20-BABC-1112670DF394}" dt="2021-10-25T18:10:16.102" v="39" actId="368"/>
        <pc:sldMkLst>
          <pc:docMk/>
          <pc:sldMk cId="3153717073" sldId="12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2021-10-25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2021-10-25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74669" rtl="0" eaLnBrk="1" fontAlgn="base" latinLnBrk="0" hangingPunct="1">
              <a:lnSpc>
                <a:spcPct val="100000"/>
              </a:lnSpc>
              <a:spcBef>
                <a:spcPct val="0"/>
              </a:spcBef>
              <a:spcAft>
                <a:spcPct val="0"/>
              </a:spcAft>
              <a:buClrTx/>
              <a:buSzTx/>
              <a:buFontTx/>
              <a:buNone/>
              <a:tabLst/>
              <a:defRPr/>
            </a:pPr>
            <a:fld id="{FFA5EDE4-2C2B-464A-9EE0-4F01D2A33A02}" type="slidenum">
              <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474669"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235" name="Slide Image Placeholder 1"/>
          <p:cNvSpPr>
            <a:spLocks noGrp="1" noRot="1" noChangeAspect="1" noTextEdit="1"/>
          </p:cNvSpPr>
          <p:nvPr>
            <p:ph type="sldImg"/>
          </p:nvPr>
        </p:nvSpPr>
        <p:spPr bwMode="auto">
          <a:xfrm>
            <a:off x="779463" y="1200150"/>
            <a:ext cx="5765800" cy="3243263"/>
          </a:xfrm>
          <a:noFill/>
          <a:ln>
            <a:solidFill>
              <a:srgbClr val="000000"/>
            </a:solidFill>
            <a:miter lim="800000"/>
            <a:headEnd/>
            <a:tailEnd/>
          </a:ln>
        </p:spPr>
      </p:sp>
      <p:sp>
        <p:nvSpPr>
          <p:cNvPr id="9523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20884" rtl="0" eaLnBrk="1" fontAlgn="base" latinLnBrk="0" hangingPunct="1">
              <a:lnSpc>
                <a:spcPct val="100000"/>
              </a:lnSpc>
              <a:spcBef>
                <a:spcPct val="0"/>
              </a:spcBef>
              <a:spcAft>
                <a:spcPct val="0"/>
              </a:spcAft>
              <a:buClrTx/>
              <a:buSzTx/>
              <a:buFontTx/>
              <a:buNone/>
              <a:tabLst/>
              <a:defRPr/>
            </a:pPr>
            <a:endParaRPr lang="en-US" dirty="0"/>
          </a:p>
        </p:txBody>
      </p:sp>
      <p:sp>
        <p:nvSpPr>
          <p:cNvPr id="95237" name="Slide Number Placeholder 3"/>
          <p:cNvSpPr txBox="1">
            <a:spLocks noGrp="1"/>
          </p:cNvSpPr>
          <p:nvPr/>
        </p:nvSpPr>
        <p:spPr bwMode="auto">
          <a:xfrm>
            <a:off x="4205474" y="9218855"/>
            <a:ext cx="3216639" cy="485116"/>
          </a:xfrm>
          <a:prstGeom prst="rect">
            <a:avLst/>
          </a:prstGeom>
          <a:noFill/>
          <a:ln w="9525">
            <a:noFill/>
            <a:miter lim="800000"/>
            <a:headEnd/>
            <a:tailEnd/>
          </a:ln>
        </p:spPr>
        <p:txBody>
          <a:bodyPr lIns="95597" tIns="47797" rIns="95597" bIns="47797" anchor="b"/>
          <a:lstStyle/>
          <a:p>
            <a:pPr marL="0" marR="0" lvl="0" indent="0" algn="r" defTabSz="474669" rtl="0" eaLnBrk="1" fontAlgn="auto" latinLnBrk="0" hangingPunct="1">
              <a:lnSpc>
                <a:spcPct val="100000"/>
              </a:lnSpc>
              <a:spcBef>
                <a:spcPts val="0"/>
              </a:spcBef>
              <a:spcAft>
                <a:spcPts val="0"/>
              </a:spcAft>
              <a:buClrTx/>
              <a:buSzTx/>
              <a:buFontTx/>
              <a:buNone/>
              <a:tabLst/>
              <a:defRPr/>
            </a:pPr>
            <a:fld id="{7DC87A79-393D-44D5-A0F2-84FC799056C6}"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466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999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12</a:t>
            </a:fld>
            <a:endParaRPr lang="en-US"/>
          </a:p>
        </p:txBody>
      </p:sp>
    </p:spTree>
    <p:extLst>
      <p:ext uri="{BB962C8B-B14F-4D97-AF65-F5344CB8AC3E}">
        <p14:creationId xmlns:p14="http://schemas.microsoft.com/office/powerpoint/2010/main" val="154179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13</a:t>
            </a:fld>
            <a:endParaRPr lang="en-US"/>
          </a:p>
        </p:txBody>
      </p:sp>
    </p:spTree>
    <p:extLst>
      <p:ext uri="{BB962C8B-B14F-4D97-AF65-F5344CB8AC3E}">
        <p14:creationId xmlns:p14="http://schemas.microsoft.com/office/powerpoint/2010/main" val="330726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14</a:t>
            </a:fld>
            <a:endParaRPr lang="en-US"/>
          </a:p>
        </p:txBody>
      </p:sp>
    </p:spTree>
    <p:extLst>
      <p:ext uri="{BB962C8B-B14F-4D97-AF65-F5344CB8AC3E}">
        <p14:creationId xmlns:p14="http://schemas.microsoft.com/office/powerpoint/2010/main" val="166482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15</a:t>
            </a:fld>
            <a:endParaRPr lang="en-US" dirty="0"/>
          </a:p>
        </p:txBody>
      </p:sp>
    </p:spTree>
    <p:extLst>
      <p:ext uri="{BB962C8B-B14F-4D97-AF65-F5344CB8AC3E}">
        <p14:creationId xmlns:p14="http://schemas.microsoft.com/office/powerpoint/2010/main" val="109527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2105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75052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80907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0589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9215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6245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717550" y="1162050"/>
            <a:ext cx="5575300" cy="3136900"/>
          </a:xfrm>
          <a:ln/>
        </p:spPr>
      </p:sp>
      <p:sp>
        <p:nvSpPr>
          <p:cNvPr id="31746" name="Notes Placeholder 2"/>
          <p:cNvSpPr>
            <a:spLocks noGrp="1"/>
          </p:cNvSpPr>
          <p:nvPr>
            <p:ph type="body" idx="1"/>
          </p:nvPr>
        </p:nvSpPr>
        <p:spPr>
          <a:noFill/>
          <a:ln/>
        </p:spPr>
        <p:txBody>
          <a:bodyPr/>
          <a:lstStyle/>
          <a:p>
            <a:endParaRPr lang="en-US" dirty="0"/>
          </a:p>
        </p:txBody>
      </p:sp>
      <p:sp>
        <p:nvSpPr>
          <p:cNvPr id="31747" name="Slide Number Placeholder 3"/>
          <p:cNvSpPr>
            <a:spLocks noGrp="1"/>
          </p:cNvSpPr>
          <p:nvPr>
            <p:ph type="sldNum" sz="quarter" idx="5"/>
          </p:nvPr>
        </p:nvSpPr>
        <p:spPr>
          <a:noFill/>
        </p:spPr>
        <p:txBody>
          <a:bodyPr/>
          <a:lstStyle/>
          <a:p>
            <a:pPr defTabSz="465887">
              <a:defRPr/>
            </a:pPr>
            <a:fld id="{B22F65CC-6105-41E2-B9AA-0B48ECA4B771}" type="slidenum">
              <a:rPr lang="en-US">
                <a:solidFill>
                  <a:prstClr val="black"/>
                </a:solidFill>
                <a:latin typeface="Calibri"/>
              </a:rPr>
              <a:pPr defTabSz="465887">
                <a:defRPr/>
              </a:pPr>
              <a:t>4</a:t>
            </a:fld>
            <a:endParaRPr lang="en-US">
              <a:solidFill>
                <a:prstClr val="black"/>
              </a:solidFill>
              <a:latin typeface="Calibri"/>
            </a:endParaRPr>
          </a:p>
        </p:txBody>
      </p:sp>
    </p:spTree>
    <p:extLst>
      <p:ext uri="{BB962C8B-B14F-4D97-AF65-F5344CB8AC3E}">
        <p14:creationId xmlns:p14="http://schemas.microsoft.com/office/powerpoint/2010/main" val="281087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2814511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F0ED6-1E1C-644E-B48D-72E121E21C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374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78079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F38B9-FF00-4C1B-9100-470D850A70E6}" type="slidenum">
              <a:rPr lang="en-US" smtClean="0"/>
              <a:t>25</a:t>
            </a:fld>
            <a:endParaRPr lang="en-US"/>
          </a:p>
        </p:txBody>
      </p:sp>
    </p:spTree>
    <p:extLst>
      <p:ext uri="{BB962C8B-B14F-4D97-AF65-F5344CB8AC3E}">
        <p14:creationId xmlns:p14="http://schemas.microsoft.com/office/powerpoint/2010/main" val="85844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96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67604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C9854-E03A-4D9A-B2B4-F2F21D8B072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86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996FD80-DA51-B643-81A2-5F5953A93C42}" type="slidenum">
              <a:rPr lang="en-US" smtClean="0"/>
              <a:t>6</a:t>
            </a:fld>
            <a:endParaRPr lang="en-US"/>
          </a:p>
        </p:txBody>
      </p:sp>
    </p:spTree>
    <p:extLst>
      <p:ext uri="{BB962C8B-B14F-4D97-AF65-F5344CB8AC3E}">
        <p14:creationId xmlns:p14="http://schemas.microsoft.com/office/powerpoint/2010/main" val="154226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2573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368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61169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45"/>
              </a:spcBef>
              <a:spcAft>
                <a:spcPts val="622"/>
              </a:spcAft>
            </a:pPr>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10</a:t>
            </a:fld>
            <a:endParaRPr lang="en-US"/>
          </a:p>
        </p:txBody>
      </p:sp>
    </p:spTree>
    <p:extLst>
      <p:ext uri="{BB962C8B-B14F-4D97-AF65-F5344CB8AC3E}">
        <p14:creationId xmlns:p14="http://schemas.microsoft.com/office/powerpoint/2010/main" val="9439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22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DIFFERENT TITLE PER SLIDE, ARIAL 28 PT</a:t>
            </a:r>
          </a:p>
        </p:txBody>
      </p:sp>
      <p:sp>
        <p:nvSpPr>
          <p:cNvPr id="3" name="Content Placeholder 2"/>
          <p:cNvSpPr>
            <a:spLocks noGrp="1"/>
          </p:cNvSpPr>
          <p:nvPr>
            <p:ph idx="1" hasCustomPrompt="1"/>
          </p:nvPr>
        </p:nvSpPr>
        <p:spPr>
          <a:xfrm>
            <a:off x="457200" y="1123951"/>
            <a:ext cx="8229600" cy="32765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8229600" y="4781551"/>
            <a:ext cx="5334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6" name="Straight Connector 5"/>
          <p:cNvCxnSpPr/>
          <p:nvPr userDrawn="1"/>
        </p:nvCxnSpPr>
        <p:spPr>
          <a:xfrm>
            <a:off x="338204" y="443529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4485017"/>
            <a:ext cx="4918112" cy="547254"/>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6" cy="246221"/>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84780"/>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5376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7667" b="13860"/>
          <a:stretch/>
        </p:blipFill>
        <p:spPr>
          <a:xfrm>
            <a:off x="-7129" y="4"/>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1"/>
              </a:lnSpc>
              <a:defRPr sz="21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1"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343123" y="249505"/>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641285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1"/>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2" indent="-257162">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9885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1"/>
              </a:lnSpc>
              <a:defRPr sz="21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257162" indent="-257162">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85" indent="-21430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1">
                <a:solidFill>
                  <a:schemeClr val="accent4">
                    <a:lumMod val="75000"/>
                  </a:schemeClr>
                </a:solidFill>
              </a:defRPr>
            </a:lvl3pPr>
            <a:lvl4pPr>
              <a:buClr>
                <a:schemeClr val="bg1"/>
              </a:buClr>
              <a:buSzPct val="70000"/>
              <a:buFont typeface="Courier New" pitchFamily="49" charset="0"/>
              <a:buChar char="o"/>
              <a:defRPr sz="1351" baseline="0">
                <a:solidFill>
                  <a:schemeClr val="bg2"/>
                </a:solidFill>
              </a:defRPr>
            </a:lvl4pPr>
            <a:lvl5pPr>
              <a:buClr>
                <a:schemeClr val="bg1"/>
              </a:buClr>
              <a:buSzPct val="70000"/>
              <a:buFont typeface="Arial" pitchFamily="34" charset="0"/>
              <a:buChar char="•"/>
              <a:defRPr sz="1351">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4" y="1200151"/>
            <a:ext cx="3879669" cy="3143250"/>
          </a:xfrm>
          <a:prstGeom prst="rect">
            <a:avLst/>
          </a:prstGeom>
        </p:spPr>
        <p:txBody>
          <a:bodyPr/>
          <a:lstStyle>
            <a:lvl1pPr marL="257162" indent="-257162">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85" indent="-21430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1">
                <a:solidFill>
                  <a:schemeClr val="accent4">
                    <a:lumMod val="75000"/>
                  </a:schemeClr>
                </a:solidFill>
              </a:defRPr>
            </a:lvl3pPr>
            <a:lvl4pPr>
              <a:buClr>
                <a:schemeClr val="bg1"/>
              </a:buClr>
              <a:buSzPct val="70000"/>
              <a:buFont typeface="Courier New" pitchFamily="49" charset="0"/>
              <a:buChar char="o"/>
              <a:defRPr sz="1351" baseline="0">
                <a:solidFill>
                  <a:schemeClr val="bg2"/>
                </a:solidFill>
              </a:defRPr>
            </a:lvl4pPr>
            <a:lvl5pPr>
              <a:buClr>
                <a:schemeClr val="bg1"/>
              </a:buClr>
              <a:buSzPct val="70000"/>
              <a:buFont typeface="Arial" pitchFamily="34" charset="0"/>
              <a:buChar char="•"/>
              <a:defRPr sz="1351">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32349983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1"/>
              </a:lnSpc>
              <a:buNone/>
              <a:defRPr sz="1500" baseline="0">
                <a:solidFill>
                  <a:schemeClr val="bg2"/>
                </a:solidFill>
                <a:latin typeface="Calibri" pitchFamily="34" charset="0"/>
              </a:defRPr>
            </a:lvl1pPr>
            <a:lvl2pPr marL="342883"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7" indent="0">
              <a:buNone/>
              <a:defRPr sz="1051">
                <a:solidFill>
                  <a:schemeClr val="tx1">
                    <a:tint val="75000"/>
                  </a:schemeClr>
                </a:solidFill>
              </a:defRPr>
            </a:lvl7pPr>
            <a:lvl8pPr marL="2400180" indent="0">
              <a:buNone/>
              <a:defRPr sz="1051">
                <a:solidFill>
                  <a:schemeClr val="tx1">
                    <a:tint val="75000"/>
                  </a:schemeClr>
                </a:solidFill>
              </a:defRPr>
            </a:lvl8pPr>
            <a:lvl9pPr marL="2743063"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21833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1"/>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1">
                <a:solidFill>
                  <a:schemeClr val="bg2"/>
                </a:solidFill>
              </a:defRPr>
            </a:lvl3pPr>
            <a:lvl4pPr>
              <a:buClr>
                <a:schemeClr val="tx1"/>
              </a:buClr>
              <a:buSzPct val="70000"/>
              <a:buFont typeface="Courier New" pitchFamily="49" charset="0"/>
              <a:buChar char="o"/>
              <a:defRPr sz="1351" baseline="0">
                <a:solidFill>
                  <a:schemeClr val="bg2"/>
                </a:solidFill>
              </a:defRPr>
            </a:lvl4pPr>
            <a:lvl5pPr>
              <a:buClr>
                <a:schemeClr val="tx1"/>
              </a:buClr>
              <a:buSzPct val="70000"/>
              <a:buFont typeface="Arial" pitchFamily="34" charset="0"/>
              <a:buChar char="•"/>
              <a:defRPr sz="1351">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07283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5" y="114300"/>
            <a:ext cx="7470775" cy="8001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877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7467600" cy="8001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65515" y="1257303"/>
            <a:ext cx="7239000" cy="3673079"/>
          </a:xfrm>
          <a:prstGeom prst="rect">
            <a:avLst/>
          </a:prstGeom>
        </p:spPr>
        <p:txBody>
          <a:bodyPr/>
          <a:lstStyle/>
          <a:p>
            <a:pPr lvl="0"/>
            <a:endParaRPr lang="en-US" noProof="0"/>
          </a:p>
        </p:txBody>
      </p:sp>
    </p:spTree>
    <p:extLst>
      <p:ext uri="{BB962C8B-B14F-4D97-AF65-F5344CB8AC3E}">
        <p14:creationId xmlns:p14="http://schemas.microsoft.com/office/powerpoint/2010/main" val="925894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1"/>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1">
                <a:solidFill>
                  <a:schemeClr val="bg2"/>
                </a:solidFill>
              </a:defRPr>
            </a:lvl3pPr>
            <a:lvl4pPr>
              <a:buClr>
                <a:schemeClr val="tx1"/>
              </a:buClr>
              <a:buSzPct val="70000"/>
              <a:buFont typeface="Courier New" pitchFamily="49" charset="0"/>
              <a:buChar char="o"/>
              <a:defRPr sz="1351" baseline="0">
                <a:solidFill>
                  <a:schemeClr val="bg2"/>
                </a:solidFill>
              </a:defRPr>
            </a:lvl4pPr>
            <a:lvl5pPr>
              <a:buClr>
                <a:schemeClr val="tx1"/>
              </a:buClr>
              <a:buSzPct val="70000"/>
              <a:buFont typeface="Arial" pitchFamily="34" charset="0"/>
              <a:buChar char="•"/>
              <a:defRPr sz="1351">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99247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9727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l="7667" b="13860"/>
          <a:stretch/>
        </p:blipFill>
        <p:spPr>
          <a:xfrm>
            <a:off x="-7129" y="2"/>
            <a:ext cx="9151129" cy="74855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343123" y="249504"/>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3185022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133106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100800925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9061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l="7667" b="18140"/>
          <a:stretch/>
        </p:blipFill>
        <p:spPr>
          <a:xfrm>
            <a:off x="-7129" y="4425564"/>
            <a:ext cx="9151129" cy="717937"/>
          </a:xfrm>
          <a:prstGeom prst="rect">
            <a:avLst/>
          </a:prstGeom>
        </p:spPr>
      </p:pic>
      <p:sp>
        <p:nvSpPr>
          <p:cNvPr id="3" name="TextBox 2"/>
          <p:cNvSpPr txBox="1"/>
          <p:nvPr userDrawn="1"/>
        </p:nvSpPr>
        <p:spPr>
          <a:xfrm>
            <a:off x="205641" y="2746825"/>
            <a:ext cx="8478480"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439207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335043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9" y="4691846"/>
            <a:ext cx="685111" cy="334824"/>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solidFill>
                  <a:prstClr val="black"/>
                </a:solidFill>
              </a:rPr>
              <a:pPr/>
              <a:t>‹#›</a:t>
            </a:fld>
            <a:endParaRPr lang="en-US">
              <a:solidFill>
                <a:prstClr val="black"/>
              </a:solidFill>
            </a:endParaRPr>
          </a:p>
        </p:txBody>
      </p:sp>
      <p:sp>
        <p:nvSpPr>
          <p:cNvPr id="7" name="Text Placeholder 10"/>
          <p:cNvSpPr>
            <a:spLocks noGrp="1"/>
          </p:cNvSpPr>
          <p:nvPr>
            <p:ph type="body" sz="quarter" idx="20" hasCustomPrompt="1"/>
          </p:nvPr>
        </p:nvSpPr>
        <p:spPr>
          <a:xfrm>
            <a:off x="371268" y="1179576"/>
            <a:ext cx="8401464" cy="2763774"/>
          </a:xfrm>
          <a:prstGeom prst="rect">
            <a:avLst/>
          </a:prstGeom>
        </p:spPr>
        <p:txBody>
          <a:bodyPr>
            <a:normAutofit/>
          </a:bodyPr>
          <a:lstStyle>
            <a:lvl1pPr marL="171450" indent="-171450">
              <a:spcBef>
                <a:spcPts val="18"/>
              </a:spcBef>
              <a:buClr>
                <a:schemeClr val="accent1"/>
              </a:buClr>
              <a:buFont typeface="Arial"/>
              <a:buChar char="•"/>
              <a:defRPr sz="1500">
                <a:latin typeface="+mn-lt"/>
                <a:cs typeface="Verdana"/>
              </a:defRPr>
            </a:lvl1pPr>
            <a:lvl2pPr marL="557213" indent="-214313">
              <a:buClr>
                <a:schemeClr val="accent1"/>
              </a:buClr>
              <a:buFont typeface="Courier New"/>
              <a:buChar char="o"/>
              <a:defRPr sz="1350">
                <a:latin typeface="+mn-lt"/>
                <a:cs typeface="Verdana"/>
              </a:defRPr>
            </a:lvl2pPr>
            <a:lvl3pPr marL="900113" indent="-214313">
              <a:buClr>
                <a:schemeClr val="accent1"/>
              </a:buClr>
              <a:buFont typeface="Wingdings" charset="2"/>
              <a:buChar char="§"/>
              <a:defRPr sz="1200">
                <a:latin typeface="+mn-lt"/>
                <a:cs typeface="Verdana"/>
              </a:defRPr>
            </a:lvl3pPr>
            <a:lvl4pPr marL="1243013" indent="-214313">
              <a:buClr>
                <a:schemeClr val="accent1"/>
              </a:buClr>
              <a:buFont typeface="Arial"/>
              <a:buChar char="•"/>
              <a:defRPr sz="1050">
                <a:latin typeface="+mn-lt"/>
                <a:cs typeface="Verdana"/>
              </a:defRPr>
            </a:lvl4pPr>
            <a:lvl5pPr marL="1371600" indent="0">
              <a:buNone/>
              <a:defRPr sz="1050">
                <a:latin typeface="Verdana"/>
                <a:cs typeface="Verdana"/>
              </a:defRPr>
            </a:lvl5pPr>
          </a:lstStyle>
          <a:p>
            <a:pPr lvl="0"/>
            <a:r>
              <a:rPr lang="en-US"/>
              <a:t>Click to add text</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749510" y="98823"/>
            <a:ext cx="6019487" cy="598221"/>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a:t>Click to add slide header</a:t>
            </a:r>
          </a:p>
        </p:txBody>
      </p:sp>
      <p:sp>
        <p:nvSpPr>
          <p:cNvPr id="8" name="Picture Placeholder 2" descr="Partner organization logo"/>
          <p:cNvSpPr>
            <a:spLocks noGrp="1"/>
          </p:cNvSpPr>
          <p:nvPr>
            <p:ph type="pic" sz="quarter" idx="21" hasCustomPrompt="1"/>
          </p:nvPr>
        </p:nvSpPr>
        <p:spPr>
          <a:xfrm>
            <a:off x="4154960" y="4608656"/>
            <a:ext cx="1636152" cy="466344"/>
          </a:xfrm>
          <a:prstGeom prst="rect">
            <a:avLst/>
          </a:prstGeom>
        </p:spPr>
        <p:txBody>
          <a:bodyPr vert="horz" anchor="ctr"/>
          <a:lstStyle>
            <a:lvl1pPr marL="0" indent="0" algn="ctr">
              <a:buNone/>
              <a:defRPr sz="1050"/>
            </a:lvl1pPr>
          </a:lstStyle>
          <a:p>
            <a:r>
              <a:rPr lang="en-US"/>
              <a:t>Insert partner organization logo</a:t>
            </a:r>
          </a:p>
        </p:txBody>
      </p:sp>
    </p:spTree>
    <p:extLst>
      <p:ext uri="{BB962C8B-B14F-4D97-AF65-F5344CB8AC3E}">
        <p14:creationId xmlns:p14="http://schemas.microsoft.com/office/powerpoint/2010/main" val="3780441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2"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7974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7667" b="13860"/>
          <a:stretch/>
        </p:blipFill>
        <p:spPr>
          <a:xfrm>
            <a:off x="-7129" y="3"/>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343124" y="249506"/>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4793449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09437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41047737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4"/>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7"/>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2896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288616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997234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3" y="114300"/>
            <a:ext cx="7470775" cy="8001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5898632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2"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3057726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0CB2-80E8-4059-9C71-82464A52A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A356B-EB93-474D-B0CB-C964141E3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E4151-3D45-437D-8318-4FF46D89375D}"/>
              </a:ext>
            </a:extLst>
          </p:cNvPr>
          <p:cNvSpPr>
            <a:spLocks noGrp="1"/>
          </p:cNvSpPr>
          <p:nvPr>
            <p:ph type="dt" sz="half" idx="10"/>
          </p:nvPr>
        </p:nvSpPr>
        <p:spPr/>
        <p:txBody>
          <a:bodyPr/>
          <a:lstStyle/>
          <a:p>
            <a:fld id="{FB1F4657-2F12-448C-860C-1621C9A6811E}" type="datetimeFigureOut">
              <a:rPr lang="en-US" smtClean="0"/>
              <a:t>2021-10-25</a:t>
            </a:fld>
            <a:endParaRPr lang="en-US"/>
          </a:p>
        </p:txBody>
      </p:sp>
      <p:sp>
        <p:nvSpPr>
          <p:cNvPr id="5" name="Footer Placeholder 4">
            <a:extLst>
              <a:ext uri="{FF2B5EF4-FFF2-40B4-BE49-F238E27FC236}">
                <a16:creationId xmlns:a16="http://schemas.microsoft.com/office/drawing/2014/main" id="{BE9B0BF7-F2CC-4C15-8052-4DB7E9D45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A4A9C-9AAB-47DD-BC70-C10014FB13A5}"/>
              </a:ext>
            </a:extLst>
          </p:cNvPr>
          <p:cNvSpPr>
            <a:spLocks noGrp="1"/>
          </p:cNvSpPr>
          <p:nvPr>
            <p:ph type="sldNum" sz="quarter" idx="12"/>
          </p:nvPr>
        </p:nvSpPr>
        <p:spPr/>
        <p:txBody>
          <a:bodyPr/>
          <a:lstStyle/>
          <a:p>
            <a:fld id="{5EFC4D09-BBBA-407C-9F1C-430B8111D4B1}" type="slidenum">
              <a:rPr lang="en-US" smtClean="0"/>
              <a:t>‹#›</a:t>
            </a:fld>
            <a:endParaRPr lang="en-US"/>
          </a:p>
        </p:txBody>
      </p:sp>
    </p:spTree>
    <p:extLst>
      <p:ext uri="{BB962C8B-B14F-4D97-AF65-F5344CB8AC3E}">
        <p14:creationId xmlns:p14="http://schemas.microsoft.com/office/powerpoint/2010/main" val="141269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3530483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258935047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28717318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152535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C5B47BB-28AC-7D4E-8A36-752EDC886691}"/>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6" name="Title 1">
            <a:extLst>
              <a:ext uri="{FF2B5EF4-FFF2-40B4-BE49-F238E27FC236}">
                <a16:creationId xmlns:a16="http://schemas.microsoft.com/office/drawing/2014/main" id="{14BC8E24-9814-2341-987D-EC503ED941DF}"/>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C5E948CB-BB5A-4E42-ABEE-B7D76109EE07}"/>
              </a:ext>
            </a:extLst>
          </p:cNvPr>
          <p:cNvSpPr>
            <a:spLocks noGrp="1"/>
          </p:cNvSpPr>
          <p:nvPr>
            <p:ph idx="1"/>
          </p:nvPr>
        </p:nvSpPr>
        <p:spPr>
          <a:xfrm>
            <a:off x="628650" y="1035490"/>
            <a:ext cx="7886700" cy="3129104"/>
          </a:xfrm>
          <a:prstGeom prst="rect">
            <a:avLst/>
          </a:prstGeom>
        </p:spPr>
        <p:txBody>
          <a:bodyPr/>
          <a:lstStyle>
            <a:lvl1pPr marL="353616" indent="-171450">
              <a:spcBef>
                <a:spcPts val="525"/>
              </a:spcBef>
              <a:buClr>
                <a:srgbClr val="25B3E3"/>
              </a:buClr>
              <a:tabLst/>
              <a:defRPr sz="1750">
                <a:solidFill>
                  <a:srgbClr val="0D1941"/>
                </a:solidFill>
                <a:latin typeface="Arial" panose="020B0604020202020204" pitchFamily="34" charset="0"/>
                <a:cs typeface="Arial" panose="020B0604020202020204" pitchFamily="34" charset="0"/>
              </a:defRPr>
            </a:lvl1pPr>
            <a:lvl2pPr marL="561975" indent="-172641">
              <a:spcBef>
                <a:spcPts val="525"/>
              </a:spcBef>
              <a:buClr>
                <a:srgbClr val="F6BB18"/>
              </a:buClr>
              <a:tabLst/>
              <a:defRPr sz="1500">
                <a:solidFill>
                  <a:srgbClr val="0D1941"/>
                </a:solidFill>
                <a:latin typeface="Arial" panose="020B0604020202020204" pitchFamily="34" charset="0"/>
                <a:cs typeface="Arial" panose="020B0604020202020204" pitchFamily="34" charset="0"/>
              </a:defRPr>
            </a:lvl2pPr>
            <a:lvl3pPr marL="734616" indent="-172641">
              <a:spcBef>
                <a:spcPts val="525"/>
              </a:spcBef>
              <a:buClr>
                <a:srgbClr val="23B693"/>
              </a:buClr>
              <a:tabLst/>
              <a:defRPr sz="1500">
                <a:solidFill>
                  <a:srgbClr val="0D1941"/>
                </a:solidFill>
                <a:latin typeface="Arial" panose="020B0604020202020204" pitchFamily="34" charset="0"/>
                <a:cs typeface="Arial" panose="020B0604020202020204" pitchFamily="34" charset="0"/>
              </a:defRPr>
            </a:lvl3pPr>
            <a:lvl4pPr marL="942975" indent="-172641">
              <a:spcBef>
                <a:spcPts val="525"/>
              </a:spcBef>
              <a:buClr>
                <a:srgbClr val="25B3E3"/>
              </a:buClr>
              <a:tabLst/>
              <a:defRPr sz="1250">
                <a:solidFill>
                  <a:srgbClr val="0D1941"/>
                </a:solidFill>
                <a:latin typeface="Arial" panose="020B0604020202020204" pitchFamily="34" charset="0"/>
                <a:cs typeface="Arial" panose="020B0604020202020204" pitchFamily="34" charset="0"/>
              </a:defRPr>
            </a:lvl4pPr>
            <a:lvl5pPr marL="1160860" indent="-190500">
              <a:spcBef>
                <a:spcPts val="525"/>
              </a:spcBef>
              <a:buClr>
                <a:srgbClr val="F6BB18"/>
              </a:buClr>
              <a:tabLst/>
              <a:defRPr sz="1250">
                <a:solidFill>
                  <a:srgbClr val="0D194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2352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1"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1088006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3241741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12DF737-4498-4B42-B95D-A10DC954B38F}"/>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8" name="Picture Placeholder 4">
            <a:extLst>
              <a:ext uri="{FF2B5EF4-FFF2-40B4-BE49-F238E27FC236}">
                <a16:creationId xmlns:a16="http://schemas.microsoft.com/office/drawing/2014/main" id="{65800490-C191-4144-9F44-1360DFCDCA40}"/>
              </a:ext>
            </a:extLst>
          </p:cNvPr>
          <p:cNvSpPr>
            <a:spLocks noGrp="1"/>
          </p:cNvSpPr>
          <p:nvPr>
            <p:ph type="pic" sz="quarter" idx="13"/>
          </p:nvPr>
        </p:nvSpPr>
        <p:spPr>
          <a:xfrm>
            <a:off x="4768454" y="1035490"/>
            <a:ext cx="3746896" cy="3129103"/>
          </a:xfrm>
          <a:prstGeom prst="rect">
            <a:avLst/>
          </a:prstGeom>
        </p:spPr>
        <p:txBody>
          <a:bodyPr/>
          <a:lstStyle/>
          <a:p>
            <a:endParaRPr lang="en-US"/>
          </a:p>
        </p:txBody>
      </p:sp>
      <p:sp>
        <p:nvSpPr>
          <p:cNvPr id="10" name="Title 1">
            <a:extLst>
              <a:ext uri="{FF2B5EF4-FFF2-40B4-BE49-F238E27FC236}">
                <a16:creationId xmlns:a16="http://schemas.microsoft.com/office/drawing/2014/main" id="{7749A5CF-3160-7C4D-A81D-5F2C9FB56A4D}"/>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F88E37FA-B934-A54C-A6F3-81E20A07C2C8}"/>
              </a:ext>
            </a:extLst>
          </p:cNvPr>
          <p:cNvSpPr>
            <a:spLocks noGrp="1"/>
          </p:cNvSpPr>
          <p:nvPr>
            <p:ph idx="1"/>
          </p:nvPr>
        </p:nvSpPr>
        <p:spPr>
          <a:xfrm>
            <a:off x="628650" y="1035490"/>
            <a:ext cx="3746896" cy="3129104"/>
          </a:xfrm>
          <a:prstGeom prst="rect">
            <a:avLst/>
          </a:prstGeom>
        </p:spPr>
        <p:txBody>
          <a:bodyPr/>
          <a:lstStyle>
            <a:lvl1pPr marL="353616" indent="-171450">
              <a:spcBef>
                <a:spcPts val="525"/>
              </a:spcBef>
              <a:buClr>
                <a:srgbClr val="25B3E3"/>
              </a:buClr>
              <a:tabLst/>
              <a:defRPr sz="1750">
                <a:solidFill>
                  <a:srgbClr val="0D1941"/>
                </a:solidFill>
                <a:latin typeface="Arial" panose="020B0604020202020204" pitchFamily="34" charset="0"/>
                <a:cs typeface="Arial" panose="020B0604020202020204" pitchFamily="34" charset="0"/>
              </a:defRPr>
            </a:lvl1pPr>
            <a:lvl2pPr marL="561975" indent="-172641">
              <a:spcBef>
                <a:spcPts val="525"/>
              </a:spcBef>
              <a:buClr>
                <a:srgbClr val="F6BB18"/>
              </a:buClr>
              <a:tabLst/>
              <a:defRPr sz="1500">
                <a:solidFill>
                  <a:srgbClr val="0D1941"/>
                </a:solidFill>
                <a:latin typeface="Arial" panose="020B0604020202020204" pitchFamily="34" charset="0"/>
                <a:cs typeface="Arial" panose="020B0604020202020204" pitchFamily="34" charset="0"/>
              </a:defRPr>
            </a:lvl2pPr>
            <a:lvl3pPr marL="734616" indent="-172641">
              <a:spcBef>
                <a:spcPts val="525"/>
              </a:spcBef>
              <a:buClr>
                <a:srgbClr val="23B693"/>
              </a:buClr>
              <a:tabLst/>
              <a:defRPr sz="1500">
                <a:solidFill>
                  <a:srgbClr val="0D1941"/>
                </a:solidFill>
                <a:latin typeface="Arial" panose="020B0604020202020204" pitchFamily="34" charset="0"/>
                <a:cs typeface="Arial" panose="020B0604020202020204" pitchFamily="34" charset="0"/>
              </a:defRPr>
            </a:lvl3pPr>
            <a:lvl4pPr marL="942975" indent="-172641">
              <a:spcBef>
                <a:spcPts val="525"/>
              </a:spcBef>
              <a:buClr>
                <a:srgbClr val="25B3E3"/>
              </a:buClr>
              <a:tabLst/>
              <a:defRPr sz="1250">
                <a:solidFill>
                  <a:srgbClr val="0D1941"/>
                </a:solidFill>
                <a:latin typeface="Arial" panose="020B0604020202020204" pitchFamily="34" charset="0"/>
                <a:cs typeface="Arial" panose="020B0604020202020204" pitchFamily="34" charset="0"/>
              </a:defRPr>
            </a:lvl4pPr>
            <a:lvl5pPr marL="1160860" indent="-190500">
              <a:spcBef>
                <a:spcPts val="525"/>
              </a:spcBef>
              <a:buClr>
                <a:srgbClr val="F6BB18"/>
              </a:buClr>
              <a:tabLst/>
              <a:defRPr sz="1250">
                <a:solidFill>
                  <a:srgbClr val="0D194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1778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9" y="4691846"/>
            <a:ext cx="685111" cy="334824"/>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a:p>
        </p:txBody>
      </p:sp>
      <p:sp>
        <p:nvSpPr>
          <p:cNvPr id="6" name="Picture Placeholder 2" descr="Partner organization logo"/>
          <p:cNvSpPr>
            <a:spLocks noGrp="1"/>
          </p:cNvSpPr>
          <p:nvPr>
            <p:ph type="pic" sz="quarter" idx="21" hasCustomPrompt="1"/>
          </p:nvPr>
        </p:nvSpPr>
        <p:spPr>
          <a:xfrm>
            <a:off x="4154960" y="4635099"/>
            <a:ext cx="1636152" cy="463431"/>
          </a:xfrm>
          <a:prstGeom prst="rect">
            <a:avLst/>
          </a:prstGeom>
        </p:spPr>
        <p:txBody>
          <a:bodyPr vert="horz" anchor="ctr"/>
          <a:lstStyle>
            <a:lvl1pPr marL="0" indent="0" algn="ctr">
              <a:buNone/>
              <a:defRPr sz="1050"/>
            </a:lvl1pPr>
          </a:lstStyle>
          <a:p>
            <a:r>
              <a:rPr lang="en-US"/>
              <a:t>Insert partner organization logo</a:t>
            </a:r>
          </a:p>
        </p:txBody>
      </p:sp>
      <p:sp>
        <p:nvSpPr>
          <p:cNvPr id="7" name="Text Placeholder 10"/>
          <p:cNvSpPr>
            <a:spLocks noGrp="1"/>
          </p:cNvSpPr>
          <p:nvPr>
            <p:ph type="body" sz="quarter" idx="20" hasCustomPrompt="1"/>
          </p:nvPr>
        </p:nvSpPr>
        <p:spPr>
          <a:xfrm>
            <a:off x="371268" y="1179576"/>
            <a:ext cx="8401464" cy="2763774"/>
          </a:xfrm>
          <a:prstGeom prst="rect">
            <a:avLst/>
          </a:prstGeom>
        </p:spPr>
        <p:txBody>
          <a:bodyPr>
            <a:normAutofit/>
          </a:bodyPr>
          <a:lstStyle>
            <a:lvl1pPr marL="171450" indent="-171450">
              <a:spcBef>
                <a:spcPts val="18"/>
              </a:spcBef>
              <a:buClr>
                <a:schemeClr val="accent1"/>
              </a:buClr>
              <a:buFont typeface="Arial"/>
              <a:buChar char="•"/>
              <a:defRPr sz="1500">
                <a:latin typeface="Verdana"/>
                <a:cs typeface="Verdana"/>
              </a:defRPr>
            </a:lvl1pPr>
            <a:lvl2pPr marL="557213" indent="-214313">
              <a:buClr>
                <a:schemeClr val="accent1"/>
              </a:buClr>
              <a:buFont typeface="Courier New"/>
              <a:buChar char="o"/>
              <a:defRPr sz="1350">
                <a:latin typeface="Verdana"/>
                <a:cs typeface="Verdana"/>
              </a:defRPr>
            </a:lvl2pPr>
            <a:lvl3pPr marL="900113" indent="-214313">
              <a:buClr>
                <a:schemeClr val="accent1"/>
              </a:buClr>
              <a:buFont typeface="Wingdings" charset="2"/>
              <a:buChar char="§"/>
              <a:defRPr sz="1200">
                <a:latin typeface="Verdana"/>
                <a:cs typeface="Verdana"/>
              </a:defRPr>
            </a:lvl3pPr>
            <a:lvl4pPr marL="1243013" indent="-214313">
              <a:buClr>
                <a:schemeClr val="accent1"/>
              </a:buClr>
              <a:buFont typeface="Arial"/>
              <a:buChar char="•"/>
              <a:defRPr sz="1050">
                <a:latin typeface="Verdana"/>
                <a:cs typeface="Verdana"/>
              </a:defRPr>
            </a:lvl4pPr>
            <a:lvl5pPr marL="1371600" indent="0">
              <a:buNone/>
              <a:defRPr sz="1050">
                <a:latin typeface="Verdana"/>
                <a:cs typeface="Verdana"/>
              </a:defRPr>
            </a:lvl5pPr>
          </a:lstStyle>
          <a:p>
            <a:pPr lvl="0"/>
            <a:r>
              <a:rPr lang="en-US"/>
              <a:t>Click to add text</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749510" y="98822"/>
            <a:ext cx="6019486" cy="598221"/>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a:t>Click to add slide header</a:t>
            </a:r>
          </a:p>
        </p:txBody>
      </p:sp>
    </p:spTree>
    <p:extLst>
      <p:ext uri="{BB962C8B-B14F-4D97-AF65-F5344CB8AC3E}">
        <p14:creationId xmlns:p14="http://schemas.microsoft.com/office/powerpoint/2010/main" val="422520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8AB49-E7A2-446B-98AC-8FCE16C44BC4}" type="datetimeFigureOut">
              <a:rPr lang="en-US" smtClean="0">
                <a:solidFill>
                  <a:prstClr val="black">
                    <a:tint val="75000"/>
                  </a:prstClr>
                </a:solidFill>
              </a:rPr>
              <a:pPr/>
              <a:t>2021-10-25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0499A9-23EC-4E1B-85DF-A16997F7A9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577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6082666" y="5032717"/>
            <a:ext cx="603083" cy="110783"/>
          </a:xfrm>
          <a:prstGeom prst="rect">
            <a:avLst/>
          </a:prstGeom>
          <a:solidFill>
            <a:srgbClr val="018BB0"/>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6677884" y="5032717"/>
            <a:ext cx="603083" cy="110783"/>
          </a:xfrm>
          <a:prstGeom prst="rect">
            <a:avLst/>
          </a:prstGeom>
          <a:solidFill>
            <a:srgbClr val="CF6F1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7280966" y="5032717"/>
            <a:ext cx="603574" cy="110783"/>
          </a:xfrm>
          <a:prstGeom prst="rect">
            <a:avLst/>
          </a:prstGeom>
          <a:solidFill>
            <a:srgbClr val="FFD302"/>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7870698" y="5032717"/>
            <a:ext cx="1273303" cy="110783"/>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5032717"/>
            <a:ext cx="5487448" cy="110783"/>
          </a:xfrm>
          <a:prstGeom prst="rect">
            <a:avLst/>
          </a:prstGeom>
          <a:solidFill>
            <a:srgbClr val="00685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5479583" y="5032717"/>
            <a:ext cx="603083" cy="110783"/>
          </a:xfrm>
          <a:prstGeom prst="rect">
            <a:avLst/>
          </a:prstGeom>
          <a:solidFill>
            <a:srgbClr val="695E4A"/>
          </a:solidFill>
          <a:ln>
            <a:noFill/>
          </a:ln>
        </p:spPr>
        <p:txBody>
          <a:bodyPr vert="horz" wrap="square" lIns="45720" tIns="22860" rIns="45720" bIns="22860" numCol="1" anchor="t" anchorCtr="0" compatLnSpc="1">
            <a:prstTxWarp prst="textNoShape">
              <a:avLst/>
            </a:prstTxWarp>
          </a:bodyPr>
          <a:lstStyle/>
          <a:p>
            <a:endParaRPr lang="en-US" sz="1250"/>
          </a:p>
        </p:txBody>
      </p:sp>
    </p:spTree>
    <p:extLst>
      <p:ext uri="{BB962C8B-B14F-4D97-AF65-F5344CB8AC3E}">
        <p14:creationId xmlns:p14="http://schemas.microsoft.com/office/powerpoint/2010/main" val="667468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8870"/>
            <a:ext cx="9159852" cy="142757"/>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717555"/>
            <a:ext cx="8129618" cy="856303"/>
          </a:xfrm>
          <a:prstGeom prst="rect">
            <a:avLst/>
          </a:prstGeom>
        </p:spPr>
        <p:txBody>
          <a:bodyPr/>
          <a:lstStyle>
            <a:lvl1pPr algn="l">
              <a:lnSpc>
                <a:spcPts val="2250"/>
              </a:lnSpc>
              <a:defRPr sz="2100" b="1" baseline="0">
                <a:solidFill>
                  <a:srgbClr val="532E63"/>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E973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369332"/>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2645502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6082666" y="5032717"/>
            <a:ext cx="603083" cy="110783"/>
          </a:xfrm>
          <a:prstGeom prst="rect">
            <a:avLst/>
          </a:prstGeom>
          <a:solidFill>
            <a:srgbClr val="018BB0"/>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6677884" y="5032717"/>
            <a:ext cx="603083" cy="110783"/>
          </a:xfrm>
          <a:prstGeom prst="rect">
            <a:avLst/>
          </a:prstGeom>
          <a:solidFill>
            <a:srgbClr val="CF6F1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7280966" y="5032717"/>
            <a:ext cx="603574" cy="110783"/>
          </a:xfrm>
          <a:prstGeom prst="rect">
            <a:avLst/>
          </a:prstGeom>
          <a:solidFill>
            <a:srgbClr val="FFD302"/>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7870698" y="5032717"/>
            <a:ext cx="1273303" cy="110783"/>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5032717"/>
            <a:ext cx="5487448" cy="110783"/>
          </a:xfrm>
          <a:prstGeom prst="rect">
            <a:avLst/>
          </a:prstGeom>
          <a:solidFill>
            <a:srgbClr val="00685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5479583" y="5032717"/>
            <a:ext cx="603083" cy="110783"/>
          </a:xfrm>
          <a:prstGeom prst="rect">
            <a:avLst/>
          </a:prstGeom>
          <a:solidFill>
            <a:srgbClr val="695E4A"/>
          </a:solidFill>
          <a:ln>
            <a:noFill/>
          </a:ln>
        </p:spPr>
        <p:txBody>
          <a:bodyPr vert="horz" wrap="square" lIns="45720" tIns="22860" rIns="45720" bIns="22860" numCol="1" anchor="t" anchorCtr="0" compatLnSpc="1">
            <a:prstTxWarp prst="textNoShape">
              <a:avLst/>
            </a:prstTxWarp>
          </a:bodyPr>
          <a:lstStyle/>
          <a:p>
            <a:endParaRPr lang="en-US" sz="1250"/>
          </a:p>
        </p:txBody>
      </p:sp>
    </p:spTree>
    <p:extLst>
      <p:ext uri="{BB962C8B-B14F-4D97-AF65-F5344CB8AC3E}">
        <p14:creationId xmlns:p14="http://schemas.microsoft.com/office/powerpoint/2010/main" val="321407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851241-E6B0-C244-84D3-CBF1BBC7B101}"/>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8" name="Picture Placeholder 4">
            <a:extLst>
              <a:ext uri="{FF2B5EF4-FFF2-40B4-BE49-F238E27FC236}">
                <a16:creationId xmlns:a16="http://schemas.microsoft.com/office/drawing/2014/main" id="{15FDB311-81C9-0441-8536-80FEE0A4DB21}"/>
              </a:ext>
            </a:extLst>
          </p:cNvPr>
          <p:cNvSpPr>
            <a:spLocks noGrp="1"/>
          </p:cNvSpPr>
          <p:nvPr>
            <p:ph type="pic" sz="quarter" idx="13"/>
          </p:nvPr>
        </p:nvSpPr>
        <p:spPr>
          <a:xfrm>
            <a:off x="628650" y="1035490"/>
            <a:ext cx="7886700" cy="3129103"/>
          </a:xfrm>
          <a:prstGeom prst="rect">
            <a:avLst/>
          </a:prstGeom>
        </p:spPr>
        <p:txBody>
          <a:bodyPr/>
          <a:lstStyle/>
          <a:p>
            <a:endParaRPr lang="en-US"/>
          </a:p>
        </p:txBody>
      </p:sp>
      <p:sp>
        <p:nvSpPr>
          <p:cNvPr id="10" name="Title 1">
            <a:extLst>
              <a:ext uri="{FF2B5EF4-FFF2-40B4-BE49-F238E27FC236}">
                <a16:creationId xmlns:a16="http://schemas.microsoft.com/office/drawing/2014/main" id="{DBB44F96-32B4-6D4B-ABF0-C44A2C605A56}"/>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69991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CF6F19"/>
                </a:solidFill>
              </a:defRPr>
            </a:lvl1pPr>
            <a:lvl2pPr marL="217885" indent="-217885">
              <a:spcBef>
                <a:spcPts val="450"/>
              </a:spcBef>
              <a:spcAft>
                <a:spcPts val="450"/>
              </a:spcAft>
              <a:buClr>
                <a:srgbClr val="018BB0"/>
              </a:buClr>
              <a:buFont typeface="Wingdings" panose="05000000000000000000" pitchFamily="2" charset="2"/>
              <a:buChar char="§"/>
              <a:defRPr sz="2100"/>
            </a:lvl2pPr>
            <a:lvl3pPr marL="467916" indent="-250031">
              <a:spcBef>
                <a:spcPts val="450"/>
              </a:spcBef>
              <a:spcAft>
                <a:spcPts val="450"/>
              </a:spcAft>
              <a:buClr>
                <a:srgbClr val="008641"/>
              </a:buClr>
              <a:defRPr sz="1800"/>
            </a:lvl3pPr>
            <a:lvl4pPr marL="685800" indent="-173831">
              <a:spcBef>
                <a:spcPts val="450"/>
              </a:spcBef>
              <a:spcAft>
                <a:spcPts val="45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5032717"/>
            <a:ext cx="9144000" cy="110783"/>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3696626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CF6F1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5032717"/>
            <a:ext cx="9144000" cy="110783"/>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2349925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97169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1"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38943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8844880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with 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12DF737-4498-4B42-B95D-A10DC954B38F}"/>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8" name="Picture Placeholder 4">
            <a:extLst>
              <a:ext uri="{FF2B5EF4-FFF2-40B4-BE49-F238E27FC236}">
                <a16:creationId xmlns:a16="http://schemas.microsoft.com/office/drawing/2014/main" id="{65800490-C191-4144-9F44-1360DFCDCA40}"/>
              </a:ext>
            </a:extLst>
          </p:cNvPr>
          <p:cNvSpPr>
            <a:spLocks noGrp="1"/>
          </p:cNvSpPr>
          <p:nvPr>
            <p:ph type="pic" sz="quarter" idx="13"/>
          </p:nvPr>
        </p:nvSpPr>
        <p:spPr>
          <a:xfrm>
            <a:off x="4768454" y="1035490"/>
            <a:ext cx="3746896" cy="3129103"/>
          </a:xfrm>
          <a:prstGeom prst="rect">
            <a:avLst/>
          </a:prstGeom>
        </p:spPr>
        <p:txBody>
          <a:bodyPr/>
          <a:lstStyle/>
          <a:p>
            <a:endParaRPr lang="en-US"/>
          </a:p>
        </p:txBody>
      </p:sp>
      <p:sp>
        <p:nvSpPr>
          <p:cNvPr id="10" name="Title 1">
            <a:extLst>
              <a:ext uri="{FF2B5EF4-FFF2-40B4-BE49-F238E27FC236}">
                <a16:creationId xmlns:a16="http://schemas.microsoft.com/office/drawing/2014/main" id="{7749A5CF-3160-7C4D-A81D-5F2C9FB56A4D}"/>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F88E37FA-B934-A54C-A6F3-81E20A07C2C8}"/>
              </a:ext>
            </a:extLst>
          </p:cNvPr>
          <p:cNvSpPr>
            <a:spLocks noGrp="1"/>
          </p:cNvSpPr>
          <p:nvPr>
            <p:ph idx="1"/>
          </p:nvPr>
        </p:nvSpPr>
        <p:spPr>
          <a:xfrm>
            <a:off x="628650" y="1035490"/>
            <a:ext cx="3746896" cy="3129104"/>
          </a:xfrm>
          <a:prstGeom prst="rect">
            <a:avLst/>
          </a:prstGeom>
        </p:spPr>
        <p:txBody>
          <a:bodyPr/>
          <a:lstStyle>
            <a:lvl1pPr marL="353616" indent="-171450">
              <a:spcBef>
                <a:spcPts val="525"/>
              </a:spcBef>
              <a:buClr>
                <a:srgbClr val="25B3E3"/>
              </a:buClr>
              <a:tabLst/>
              <a:defRPr sz="1750">
                <a:solidFill>
                  <a:srgbClr val="0D1941"/>
                </a:solidFill>
                <a:latin typeface="Arial" panose="020B0604020202020204" pitchFamily="34" charset="0"/>
                <a:cs typeface="Arial" panose="020B0604020202020204" pitchFamily="34" charset="0"/>
              </a:defRPr>
            </a:lvl1pPr>
            <a:lvl2pPr marL="561975" indent="-172641">
              <a:spcBef>
                <a:spcPts val="525"/>
              </a:spcBef>
              <a:buClr>
                <a:srgbClr val="F6BB18"/>
              </a:buClr>
              <a:tabLst/>
              <a:defRPr sz="1500">
                <a:solidFill>
                  <a:srgbClr val="0D1941"/>
                </a:solidFill>
                <a:latin typeface="Arial" panose="020B0604020202020204" pitchFamily="34" charset="0"/>
                <a:cs typeface="Arial" panose="020B0604020202020204" pitchFamily="34" charset="0"/>
              </a:defRPr>
            </a:lvl2pPr>
            <a:lvl3pPr marL="734616" indent="-172641">
              <a:spcBef>
                <a:spcPts val="525"/>
              </a:spcBef>
              <a:buClr>
                <a:srgbClr val="23B693"/>
              </a:buClr>
              <a:tabLst/>
              <a:defRPr sz="1500">
                <a:solidFill>
                  <a:srgbClr val="0D1941"/>
                </a:solidFill>
                <a:latin typeface="Arial" panose="020B0604020202020204" pitchFamily="34" charset="0"/>
                <a:cs typeface="Arial" panose="020B0604020202020204" pitchFamily="34" charset="0"/>
              </a:defRPr>
            </a:lvl3pPr>
            <a:lvl4pPr marL="942975" indent="-172641">
              <a:spcBef>
                <a:spcPts val="525"/>
              </a:spcBef>
              <a:buClr>
                <a:srgbClr val="25B3E3"/>
              </a:buClr>
              <a:tabLst/>
              <a:defRPr sz="1250">
                <a:solidFill>
                  <a:srgbClr val="0D1941"/>
                </a:solidFill>
                <a:latin typeface="Arial" panose="020B0604020202020204" pitchFamily="34" charset="0"/>
                <a:cs typeface="Arial" panose="020B0604020202020204" pitchFamily="34" charset="0"/>
              </a:defRPr>
            </a:lvl4pPr>
            <a:lvl5pPr marL="1160860" indent="-190500">
              <a:spcBef>
                <a:spcPts val="525"/>
              </a:spcBef>
              <a:buClr>
                <a:srgbClr val="F6BB18"/>
              </a:buClr>
              <a:tabLst/>
              <a:defRPr sz="1250">
                <a:solidFill>
                  <a:srgbClr val="0D194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8421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9" y="4691846"/>
            <a:ext cx="685111" cy="334824"/>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a:p>
        </p:txBody>
      </p:sp>
      <p:sp>
        <p:nvSpPr>
          <p:cNvPr id="6" name="Picture Placeholder 2" descr="Partner organization logo"/>
          <p:cNvSpPr>
            <a:spLocks noGrp="1"/>
          </p:cNvSpPr>
          <p:nvPr>
            <p:ph type="pic" sz="quarter" idx="21" hasCustomPrompt="1"/>
          </p:nvPr>
        </p:nvSpPr>
        <p:spPr>
          <a:xfrm>
            <a:off x="4154960" y="4635099"/>
            <a:ext cx="1636152" cy="463431"/>
          </a:xfrm>
          <a:prstGeom prst="rect">
            <a:avLst/>
          </a:prstGeom>
        </p:spPr>
        <p:txBody>
          <a:bodyPr vert="horz" anchor="ctr"/>
          <a:lstStyle>
            <a:lvl1pPr marL="0" indent="0" algn="ctr">
              <a:buNone/>
              <a:defRPr sz="1050"/>
            </a:lvl1pPr>
          </a:lstStyle>
          <a:p>
            <a:r>
              <a:rPr lang="en-US"/>
              <a:t>Insert partner organization logo</a:t>
            </a:r>
          </a:p>
        </p:txBody>
      </p:sp>
      <p:sp>
        <p:nvSpPr>
          <p:cNvPr id="7" name="Text Placeholder 10"/>
          <p:cNvSpPr>
            <a:spLocks noGrp="1"/>
          </p:cNvSpPr>
          <p:nvPr>
            <p:ph type="body" sz="quarter" idx="20" hasCustomPrompt="1"/>
          </p:nvPr>
        </p:nvSpPr>
        <p:spPr>
          <a:xfrm>
            <a:off x="371268" y="1179576"/>
            <a:ext cx="8401464" cy="2763774"/>
          </a:xfrm>
          <a:prstGeom prst="rect">
            <a:avLst/>
          </a:prstGeom>
        </p:spPr>
        <p:txBody>
          <a:bodyPr>
            <a:normAutofit/>
          </a:bodyPr>
          <a:lstStyle>
            <a:lvl1pPr marL="171450" indent="-171450">
              <a:spcBef>
                <a:spcPts val="18"/>
              </a:spcBef>
              <a:buClr>
                <a:schemeClr val="accent1"/>
              </a:buClr>
              <a:buFont typeface="Arial"/>
              <a:buChar char="•"/>
              <a:defRPr sz="1500">
                <a:latin typeface="Verdana"/>
                <a:cs typeface="Verdana"/>
              </a:defRPr>
            </a:lvl1pPr>
            <a:lvl2pPr marL="557213" indent="-214313">
              <a:buClr>
                <a:schemeClr val="accent1"/>
              </a:buClr>
              <a:buFont typeface="Courier New"/>
              <a:buChar char="o"/>
              <a:defRPr sz="1350">
                <a:latin typeface="Verdana"/>
                <a:cs typeface="Verdana"/>
              </a:defRPr>
            </a:lvl2pPr>
            <a:lvl3pPr marL="900113" indent="-214313">
              <a:buClr>
                <a:schemeClr val="accent1"/>
              </a:buClr>
              <a:buFont typeface="Wingdings" charset="2"/>
              <a:buChar char="§"/>
              <a:defRPr sz="1200">
                <a:latin typeface="Verdana"/>
                <a:cs typeface="Verdana"/>
              </a:defRPr>
            </a:lvl3pPr>
            <a:lvl4pPr marL="1243013" indent="-214313">
              <a:buClr>
                <a:schemeClr val="accent1"/>
              </a:buClr>
              <a:buFont typeface="Arial"/>
              <a:buChar char="•"/>
              <a:defRPr sz="1050">
                <a:latin typeface="Verdana"/>
                <a:cs typeface="Verdana"/>
              </a:defRPr>
            </a:lvl4pPr>
            <a:lvl5pPr marL="1371600" indent="0">
              <a:buNone/>
              <a:defRPr sz="1050">
                <a:latin typeface="Verdana"/>
                <a:cs typeface="Verdana"/>
              </a:defRPr>
            </a:lvl5pPr>
          </a:lstStyle>
          <a:p>
            <a:pPr lvl="0"/>
            <a:r>
              <a:rPr lang="en-US"/>
              <a:t>Click to add text</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749510" y="98822"/>
            <a:ext cx="6019486" cy="598221"/>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a:t>Click to add slide header</a:t>
            </a:r>
          </a:p>
        </p:txBody>
      </p:sp>
    </p:spTree>
    <p:extLst>
      <p:ext uri="{BB962C8B-B14F-4D97-AF65-F5344CB8AC3E}">
        <p14:creationId xmlns:p14="http://schemas.microsoft.com/office/powerpoint/2010/main" val="153888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72" r:id="rId5"/>
    <p:sldLayoutId id="2147483875" r:id="rId6"/>
    <p:sldLayoutId id="2147483876" r:id="rId7"/>
    <p:sldLayoutId id="2147483886" r:id="rId8"/>
    <p:sldLayoutId id="2147483887" r:id="rId9"/>
    <p:sldLayoutId id="2147483909"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5387981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70" r:id="rId8"/>
    <p:sldLayoutId id="2147483871" r:id="rId9"/>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83" algn="ctr" rtl="0" fontAlgn="base">
        <a:spcBef>
          <a:spcPct val="0"/>
        </a:spcBef>
        <a:spcAft>
          <a:spcPct val="0"/>
        </a:spcAft>
        <a:defRPr sz="3300">
          <a:solidFill>
            <a:schemeClr val="tx1"/>
          </a:solidFill>
          <a:latin typeface="Myriad Web Pro" panose="020B0503030403020204" pitchFamily="34" charset="0"/>
        </a:defRPr>
      </a:lvl6pPr>
      <a:lvl7pPr marL="685766" algn="ctr" rtl="0" fontAlgn="base">
        <a:spcBef>
          <a:spcPct val="0"/>
        </a:spcBef>
        <a:spcAft>
          <a:spcPct val="0"/>
        </a:spcAft>
        <a:defRPr sz="3300">
          <a:solidFill>
            <a:schemeClr val="tx1"/>
          </a:solidFill>
          <a:latin typeface="Myriad Web Pro" panose="020B0503030403020204" pitchFamily="34" charset="0"/>
        </a:defRPr>
      </a:lvl7pPr>
      <a:lvl8pPr marL="1028649" algn="ctr" rtl="0" fontAlgn="base">
        <a:spcBef>
          <a:spcPct val="0"/>
        </a:spcBef>
        <a:spcAft>
          <a:spcPct val="0"/>
        </a:spcAft>
        <a:defRPr sz="3300">
          <a:solidFill>
            <a:schemeClr val="tx1"/>
          </a:solidFill>
          <a:latin typeface="Myriad Web Pro" panose="020B0503030403020204" pitchFamily="34" charset="0"/>
        </a:defRPr>
      </a:lvl8pPr>
      <a:lvl9pPr marL="1371532" algn="ctr" rtl="0" fontAlgn="base">
        <a:spcBef>
          <a:spcPct val="0"/>
        </a:spcBef>
        <a:spcAft>
          <a:spcPct val="0"/>
        </a:spcAft>
        <a:defRPr sz="3300">
          <a:solidFill>
            <a:schemeClr val="tx1"/>
          </a:solidFill>
          <a:latin typeface="Myriad Web Pro" panose="020B0503030403020204" pitchFamily="34" charset="0"/>
        </a:defRPr>
      </a:lvl9pPr>
    </p:titleStyle>
    <p:bodyStyle>
      <a:lvl1pPr marL="257162" indent="-257162"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85" indent="-21430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07" indent="-171442"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090" indent="-171442"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2973" indent="-171442"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3567617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4"/>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430025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2085359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1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2021-10-25</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231047965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146/annurev.publhealth.27.021405.102103" TargetMode="External"/><Relationship Id="rId3" Type="http://schemas.openxmlformats.org/officeDocument/2006/relationships/hyperlink" Target="https://www.healthypeople.gov/2020/data-search/Search-the-Data#hdisp=1;" TargetMode="External"/><Relationship Id="rId7" Type="http://schemas.openxmlformats.org/officeDocument/2006/relationships/hyperlink" Target="https://doi.org/10.1111/j.1468-0009.2010.00587.x"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hyperlink" Target="https://www.cdc.gov/nchs/data/series/sr_02/sr02_141.pdf" TargetMode="External"/><Relationship Id="rId5" Type="http://schemas.openxmlformats.org/officeDocument/2006/relationships/hyperlink" Target="https://www.cdc.gov/nchs/data/statnt/statnt27.pdf" TargetMode="External"/><Relationship Id="rId4" Type="http://schemas.openxmlformats.org/officeDocument/2006/relationships/hyperlink" Target="https://seer.cancer.gov/hdcalc/" TargetMode="External"/><Relationship Id="rId9" Type="http://schemas.openxmlformats.org/officeDocument/2006/relationships/hyperlink" Target="https://doi.org/10.1097/phh.000000000000037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2.xml"/><Relationship Id="rId6" Type="http://schemas.openxmlformats.org/officeDocument/2006/relationships/hyperlink" Target="http://www.cdc.gov/nchs/products/hp_pubs.htm" TargetMode="External"/><Relationship Id="rId5" Type="http://schemas.openxmlformats.org/officeDocument/2006/relationships/hyperlink" Target="http://www.cdc.gov/nchs/healthy_people.htm" TargetMode="External"/><Relationship Id="rId4" Type="http://schemas.openxmlformats.org/officeDocument/2006/relationships/hyperlink" Target="https://health.gov/healthypeopl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inkwithgoogle.com/marketing-resources/data-measureme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people.gov/2020/about/foundation-health-measures/Dispariti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342900" y="1043475"/>
            <a:ext cx="8129618" cy="856303"/>
          </a:xfrm>
        </p:spPr>
        <p:txBody>
          <a:bodyPr>
            <a:normAutofit/>
          </a:bodyPr>
          <a:lstStyle/>
          <a:p>
            <a:r>
              <a:rPr lang="en-US" sz="2400" dirty="0">
                <a:solidFill>
                  <a:schemeClr val="tx1"/>
                </a:solidFill>
              </a:rPr>
              <a:t>Exploring Disparities in the Nation’s Health</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342900" y="1815771"/>
            <a:ext cx="8129617" cy="2475659"/>
          </a:xfrm>
        </p:spPr>
        <p:txBody>
          <a:bodyPr>
            <a:normAutofit/>
          </a:bodyPr>
          <a:lstStyle/>
          <a:p>
            <a:r>
              <a:rPr lang="en-US" sz="1800" dirty="0">
                <a:solidFill>
                  <a:schemeClr val="tx1"/>
                </a:solidFill>
              </a:rPr>
              <a:t>David T. Huang, PhD, MPH, CPH (CDR, USPHS) (dhuang@cdc.gov)  </a:t>
            </a:r>
          </a:p>
          <a:p>
            <a:r>
              <a:rPr lang="en-US" sz="1800" b="0" dirty="0">
                <a:solidFill>
                  <a:schemeClr val="tx1"/>
                </a:solidFill>
              </a:rPr>
              <a:t>Chief, Health Promotion Statistics Branch</a:t>
            </a:r>
          </a:p>
          <a:p>
            <a:r>
              <a:rPr lang="en-US" sz="1800" b="0" dirty="0">
                <a:solidFill>
                  <a:schemeClr val="tx1"/>
                </a:solidFill>
              </a:rPr>
              <a:t>National Center for Health Statistics</a:t>
            </a:r>
          </a:p>
          <a:p>
            <a:r>
              <a:rPr lang="en-US" sz="1800" b="0" dirty="0">
                <a:solidFill>
                  <a:schemeClr val="tx1"/>
                </a:solidFill>
              </a:rPr>
              <a:t>Centers for Disease Control and Prevention</a:t>
            </a: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342900" y="3814750"/>
            <a:ext cx="6323036" cy="772917"/>
          </a:xfrm>
        </p:spPr>
        <p:txBody>
          <a:bodyPr>
            <a:noAutofit/>
          </a:bodyPr>
          <a:lstStyle/>
          <a:p>
            <a:r>
              <a:rPr lang="en-US" sz="1800" b="1" dirty="0"/>
              <a:t>Federal Committee on Statistical Methodology (FCSM) </a:t>
            </a:r>
          </a:p>
          <a:p>
            <a:r>
              <a:rPr lang="en-US" sz="1800" b="1" dirty="0"/>
              <a:t>Research and Policy Conference</a:t>
            </a:r>
          </a:p>
          <a:p>
            <a:r>
              <a:rPr lang="en-US" sz="1800" dirty="0"/>
              <a:t>November 2, 2021</a:t>
            </a:r>
          </a:p>
          <a:p>
            <a:endParaRPr lang="en-US" sz="1800" dirty="0"/>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09"/>
            <a:ext cx="9144000" cy="472052"/>
          </a:xfrm>
          <a:prstGeom prst="rect">
            <a:avLst/>
          </a:prstGeom>
        </p:spPr>
        <p:txBody>
          <a:bodyPr anchor="ctr"/>
          <a:lstStyle/>
          <a:p>
            <a:pPr algn="ctr"/>
            <a:r>
              <a:rPr lang="en-US" sz="2800" b="1" dirty="0">
                <a:solidFill>
                  <a:srgbClr val="006858"/>
                </a:solidFill>
                <a:latin typeface="Calibri" panose="020F0502020204030204" pitchFamily="34" charset="0"/>
                <a:cs typeface="Calibri" panose="020F0502020204030204" pitchFamily="34" charset="0"/>
              </a:rPr>
              <a:t>Disparities: Evolution of Measurement</a:t>
            </a:r>
          </a:p>
        </p:txBody>
      </p:sp>
      <p:graphicFrame>
        <p:nvGraphicFramePr>
          <p:cNvPr id="7" name="Table 6"/>
          <p:cNvGraphicFramePr>
            <a:graphicFrameLocks noGrp="1"/>
          </p:cNvGraphicFramePr>
          <p:nvPr>
            <p:extLst>
              <p:ext uri="{D42A27DB-BD31-4B8C-83A1-F6EECF244321}">
                <p14:modId xmlns:p14="http://schemas.microsoft.com/office/powerpoint/2010/main" val="737882112"/>
              </p:ext>
            </p:extLst>
          </p:nvPr>
        </p:nvGraphicFramePr>
        <p:xfrm>
          <a:off x="-45720" y="478048"/>
          <a:ext cx="9235440" cy="4511040"/>
        </p:xfrm>
        <a:graphic>
          <a:graphicData uri="http://schemas.openxmlformats.org/drawingml/2006/table">
            <a:tbl>
              <a:tblPr firstRow="1" bandRow="1">
                <a:tableStyleId>{9D7B26C5-4107-4FEC-AEDC-1716B250A1EF}</a:tableStyleId>
              </a:tblPr>
              <a:tblGrid>
                <a:gridCol w="1188720">
                  <a:extLst>
                    <a:ext uri="{9D8B030D-6E8A-4147-A177-3AD203B41FA5}">
                      <a16:colId xmlns:a16="http://schemas.microsoft.com/office/drawing/2014/main" val="20000"/>
                    </a:ext>
                  </a:extLst>
                </a:gridCol>
                <a:gridCol w="2103120">
                  <a:extLst>
                    <a:ext uri="{9D8B030D-6E8A-4147-A177-3AD203B41FA5}">
                      <a16:colId xmlns:a16="http://schemas.microsoft.com/office/drawing/2014/main" val="961252095"/>
                    </a:ext>
                  </a:extLst>
                </a:gridCol>
                <a:gridCol w="219456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1645920">
                  <a:extLst>
                    <a:ext uri="{9D8B030D-6E8A-4147-A177-3AD203B41FA5}">
                      <a16:colId xmlns:a16="http://schemas.microsoft.com/office/drawing/2014/main" val="281857769"/>
                    </a:ext>
                  </a:extLst>
                </a:gridCol>
              </a:tblGrid>
              <a:tr h="278130">
                <a:tc>
                  <a:txBody>
                    <a:bodyPr/>
                    <a:lstStyle/>
                    <a:p>
                      <a:endParaRPr lang="en-US" sz="12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HP2000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HP2010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HP2020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HP2030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891540">
                <a:tc>
                  <a:txBody>
                    <a:bodyPr/>
                    <a:lstStyle/>
                    <a:p>
                      <a:pPr algn="ctr"/>
                      <a:r>
                        <a:rPr lang="en-US" sz="1200" b="1">
                          <a:solidFill>
                            <a:schemeClr val="accent6"/>
                          </a:solidFill>
                        </a:rPr>
                        <a:t>Overarching Goal</a:t>
                      </a:r>
                      <a:endParaRPr lang="en-US" sz="12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a:solidFill>
                            <a:schemeClr val="accent6"/>
                          </a:solidFill>
                        </a:rPr>
                        <a:t>Reduce health disparities</a:t>
                      </a:r>
                      <a:endParaRPr lang="en-US" sz="1200" kern="1200">
                        <a:solidFill>
                          <a:schemeClr val="accent6"/>
                        </a:solidFill>
                        <a:latin typeface="Calibri" panose="020F0502020204030204" pitchFamily="34" charset="0"/>
                        <a:ea typeface="+mn-ea"/>
                        <a:cs typeface="Calibri" panose="020F0502020204030204" pitchFamily="34" charset="0"/>
                      </a:endParaRPr>
                    </a:p>
                  </a:txBody>
                  <a:tcPr marL="68580" marR="68580" marT="34290" marB="34290" anchor="ctr"/>
                </a:tc>
                <a:tc>
                  <a:txBody>
                    <a:bodyPr/>
                    <a:lstStyle/>
                    <a:p>
                      <a:r>
                        <a:rPr lang="en-US" sz="1200">
                          <a:solidFill>
                            <a:schemeClr val="accent6"/>
                          </a:solidFill>
                        </a:rPr>
                        <a:t>Eliminate health disparities</a:t>
                      </a:r>
                      <a:endParaRPr lang="en-US" sz="12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200">
                          <a:solidFill>
                            <a:schemeClr val="accent6"/>
                          </a:solidFill>
                        </a:rPr>
                        <a:t>Achieve health equity, eliminate disparities, and improve the health of all groups</a:t>
                      </a:r>
                      <a:endParaRPr lang="en-US" sz="12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100">
                          <a:solidFill>
                            <a:schemeClr val="accent6"/>
                          </a:solidFill>
                        </a:rPr>
                        <a:t>Eliminate health disparities, achieve health equity, and attain health literacy to improve the health and well-being of all</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379453">
                <a:tc>
                  <a:txBody>
                    <a:bodyPr/>
                    <a:lstStyle/>
                    <a:p>
                      <a:pPr algn="ctr"/>
                      <a:r>
                        <a:rPr lang="en-US" sz="1200" b="1">
                          <a:solidFill>
                            <a:schemeClr val="accent6"/>
                          </a:solidFill>
                        </a:rPr>
                        <a:t>Disparity Targets</a:t>
                      </a:r>
                      <a:endParaRPr lang="en-US" sz="12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200">
                          <a:solidFill>
                            <a:schemeClr val="accent6"/>
                          </a:solidFill>
                        </a:rPr>
                        <a:t>Separate targets were set designed to narrow the gap with the total population</a:t>
                      </a:r>
                      <a:endParaRPr lang="en-US" sz="12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200">
                          <a:solidFill>
                            <a:schemeClr val="accent6"/>
                          </a:solidFill>
                        </a:rPr>
                        <a:t>No separate disparities targets, but use of “better than the best” target-setting method</a:t>
                      </a:r>
                      <a:endParaRPr lang="en-US" sz="12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No separate disparities targets</a:t>
                      </a:r>
                      <a:endParaRPr lang="en-US" sz="12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No separate disparities targets</a:t>
                      </a:r>
                      <a:endParaRPr lang="en-US" sz="12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1303020">
                <a:tc>
                  <a:txBody>
                    <a:bodyPr/>
                    <a:lstStyle/>
                    <a:p>
                      <a:pPr algn="ctr"/>
                      <a:r>
                        <a:rPr lang="en-US" sz="1200" b="1">
                          <a:solidFill>
                            <a:schemeClr val="accent6"/>
                          </a:solidFill>
                        </a:rPr>
                        <a:t>Measurement</a:t>
                      </a:r>
                      <a:endParaRPr lang="en-US" sz="12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200" u="sng" dirty="0">
                          <a:solidFill>
                            <a:schemeClr val="accent6"/>
                          </a:solidFill>
                        </a:rPr>
                        <a:t>Absolute disparity</a:t>
                      </a:r>
                      <a:r>
                        <a:rPr lang="en-US" sz="1200" dirty="0">
                          <a:solidFill>
                            <a:schemeClr val="accent6"/>
                          </a:solidFill>
                        </a:rPr>
                        <a:t> </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none" dirty="0">
                          <a:solidFill>
                            <a:schemeClr val="accent6"/>
                          </a:solidFill>
                        </a:rPr>
                        <a:t>Not assessed</a:t>
                      </a:r>
                    </a:p>
                    <a:p>
                      <a:pPr marL="0" indent="0">
                        <a:buFont typeface="+mj-lt"/>
                        <a:buNone/>
                      </a:pPr>
                      <a:endParaRPr lang="en-US" sz="600" u="sng" dirty="0">
                        <a:solidFill>
                          <a:schemeClr val="accent6"/>
                        </a:solidFill>
                      </a:endParaRPr>
                    </a:p>
                    <a:p>
                      <a:pPr marL="0" indent="0">
                        <a:buFont typeface="+mj-lt"/>
                        <a:buNone/>
                      </a:pPr>
                      <a:r>
                        <a:rPr lang="en-US" sz="1200" u="sng" dirty="0">
                          <a:solidFill>
                            <a:schemeClr val="accent6"/>
                          </a:solidFill>
                        </a:rPr>
                        <a:t>Relative disparity</a:t>
                      </a:r>
                      <a:endParaRPr lang="en-US" sz="1200"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none" dirty="0">
                          <a:solidFill>
                            <a:schemeClr val="accent6"/>
                          </a:solidFill>
                        </a:rPr>
                        <a:t>Not assessed</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Change in disparity over time </a:t>
                      </a:r>
                      <a:r>
                        <a:rPr lang="en-US" sz="1200" dirty="0">
                          <a:solidFill>
                            <a:schemeClr val="accent6"/>
                          </a:solidFill>
                        </a:rPr>
                        <a:t>ratio of percent change for reference group to percent change for group of interest</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Reference group</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dirty="0">
                          <a:solidFill>
                            <a:schemeClr val="accent6"/>
                          </a:solidFill>
                        </a:rPr>
                        <a:t>Total population</a:t>
                      </a:r>
                      <a:endParaRPr lang="en-US" sz="12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200" u="sng" dirty="0">
                          <a:solidFill>
                            <a:schemeClr val="accent6"/>
                          </a:solidFill>
                        </a:rPr>
                        <a:t>Absolute disparity</a:t>
                      </a:r>
                      <a:r>
                        <a:rPr lang="en-US" sz="1200" dirty="0">
                          <a:solidFill>
                            <a:schemeClr val="accent6"/>
                          </a:solidFill>
                        </a:rPr>
                        <a:t>  </a:t>
                      </a:r>
                    </a:p>
                    <a:p>
                      <a:pPr marL="0" indent="0">
                        <a:buFont typeface="+mj-lt"/>
                        <a:buNone/>
                      </a:pPr>
                      <a:r>
                        <a:rPr lang="en-US" sz="1200" u="none" dirty="0">
                          <a:solidFill>
                            <a:schemeClr val="accent6"/>
                          </a:solidFill>
                        </a:rPr>
                        <a:t>Not assessed</a:t>
                      </a:r>
                    </a:p>
                    <a:p>
                      <a:pPr marL="0" indent="0">
                        <a:buFont typeface="+mj-lt"/>
                        <a:buNone/>
                      </a:pPr>
                      <a:endParaRPr lang="en-US" sz="600" u="sng" dirty="0">
                        <a:solidFill>
                          <a:schemeClr val="accent6"/>
                        </a:solidFill>
                      </a:endParaRPr>
                    </a:p>
                    <a:p>
                      <a:pPr marL="0" indent="0">
                        <a:buFont typeface="+mj-lt"/>
                        <a:buNone/>
                      </a:pPr>
                      <a:r>
                        <a:rPr lang="en-US" sz="1200" u="sng" dirty="0">
                          <a:solidFill>
                            <a:schemeClr val="accent6"/>
                          </a:solidFill>
                        </a:rPr>
                        <a:t>Relative disparity</a:t>
                      </a:r>
                      <a:r>
                        <a:rPr lang="en-US" sz="1200" dirty="0">
                          <a:solidFill>
                            <a:schemeClr val="accent6"/>
                          </a:solidFill>
                        </a:rPr>
                        <a:t> </a:t>
                      </a:r>
                    </a:p>
                    <a:p>
                      <a:pPr marL="169863" lvl="0" indent="-169863">
                        <a:buFont typeface="+mj-lt"/>
                        <a:buAutoNum type="arabicPeriod"/>
                      </a:pPr>
                      <a:r>
                        <a:rPr lang="en-US" sz="1200" b="1" dirty="0">
                          <a:solidFill>
                            <a:schemeClr val="accent6"/>
                          </a:solidFill>
                        </a:rPr>
                        <a:t>Pairwise rate ratios</a:t>
                      </a:r>
                    </a:p>
                    <a:p>
                      <a:pPr marL="169863" lvl="0" indent="-169863">
                        <a:buFont typeface="+mj-lt"/>
                        <a:buAutoNum type="arabicPeriod"/>
                      </a:pPr>
                      <a:r>
                        <a:rPr lang="en-US" sz="1200" u="none" dirty="0">
                          <a:solidFill>
                            <a:schemeClr val="accent6"/>
                          </a:solidFill>
                        </a:rPr>
                        <a:t>Index of disparity</a:t>
                      </a:r>
                    </a:p>
                    <a:p>
                      <a:pPr marL="0" indent="0">
                        <a:buFont typeface="+mj-lt"/>
                        <a:buNone/>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Change in disparity over time </a:t>
                      </a:r>
                      <a:r>
                        <a:rPr lang="en-US" sz="1200" dirty="0">
                          <a:solidFill>
                            <a:schemeClr val="accent6"/>
                          </a:solidFill>
                        </a:rPr>
                        <a:t>absolute difference between measures above</a:t>
                      </a:r>
                      <a:endParaRPr lang="en-US" sz="12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Reference group</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dirty="0">
                          <a:solidFill>
                            <a:schemeClr val="accent6"/>
                          </a:solidFill>
                        </a:rPr>
                        <a:t>Best group</a:t>
                      </a:r>
                      <a:endParaRPr lang="en-US" sz="12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200" u="sng" dirty="0">
                          <a:solidFill>
                            <a:schemeClr val="accent6"/>
                          </a:solidFill>
                        </a:rPr>
                        <a:t>Absolute disparity</a:t>
                      </a:r>
                      <a:r>
                        <a:rPr lang="en-US" sz="1200" dirty="0">
                          <a:solidFill>
                            <a:schemeClr val="accent6"/>
                          </a:solidFill>
                        </a:rPr>
                        <a:t> </a:t>
                      </a:r>
                    </a:p>
                    <a:p>
                      <a:pPr marL="169863" indent="-169863">
                        <a:buFont typeface="+mj-lt"/>
                        <a:buAutoNum type="arabicPeriod"/>
                      </a:pPr>
                      <a:r>
                        <a:rPr lang="en-US" sz="1200" b="1" dirty="0">
                          <a:solidFill>
                            <a:schemeClr val="accent6"/>
                          </a:solidFill>
                        </a:rPr>
                        <a:t>Maximal rate difference</a:t>
                      </a:r>
                    </a:p>
                    <a:p>
                      <a:pPr marL="169863" indent="-169863">
                        <a:buFont typeface="+mj-lt"/>
                        <a:buAutoNum type="arabicPeriod"/>
                      </a:pPr>
                      <a:endParaRPr lang="en-US" sz="600" dirty="0">
                        <a:solidFill>
                          <a:schemeClr val="accent6"/>
                        </a:solidFill>
                      </a:endParaRPr>
                    </a:p>
                    <a:p>
                      <a:pPr marL="169863" indent="-169863">
                        <a:buFont typeface="+mj-lt"/>
                        <a:buNone/>
                      </a:pPr>
                      <a:r>
                        <a:rPr lang="en-US" sz="1200" u="sng" dirty="0">
                          <a:solidFill>
                            <a:schemeClr val="accent6"/>
                          </a:solidFill>
                        </a:rPr>
                        <a:t>Relative disparity</a:t>
                      </a:r>
                      <a:endParaRPr lang="en-US" sz="1200" dirty="0">
                        <a:solidFill>
                          <a:schemeClr val="accent6"/>
                        </a:solidFill>
                      </a:endParaRPr>
                    </a:p>
                    <a:p>
                      <a:pPr marL="169863" marR="0" lvl="0" indent="-169863" algn="l" defTabSz="914377" rtl="0" eaLnBrk="1" fontAlgn="auto" latinLnBrk="0" hangingPunct="1">
                        <a:lnSpc>
                          <a:spcPct val="100000"/>
                        </a:lnSpc>
                        <a:spcBef>
                          <a:spcPts val="0"/>
                        </a:spcBef>
                        <a:spcAft>
                          <a:spcPts val="0"/>
                        </a:spcAft>
                        <a:buClrTx/>
                        <a:buSzTx/>
                        <a:buFont typeface="+mj-lt"/>
                        <a:buAutoNum type="arabicPeriod" startAt="2"/>
                        <a:tabLst/>
                        <a:defRPr/>
                      </a:pPr>
                      <a:r>
                        <a:rPr lang="en-US" sz="1200" b="1" dirty="0">
                          <a:solidFill>
                            <a:schemeClr val="accent6"/>
                          </a:solidFill>
                        </a:rPr>
                        <a:t>Pairwise rate ratios</a:t>
                      </a:r>
                    </a:p>
                    <a:p>
                      <a:pPr marL="169863" lvl="0" indent="-169863">
                        <a:buFont typeface="+mj-lt"/>
                        <a:buAutoNum type="arabicPeriod" startAt="2"/>
                      </a:pPr>
                      <a:r>
                        <a:rPr lang="en-US" sz="1200" b="1" dirty="0">
                          <a:solidFill>
                            <a:schemeClr val="accent6"/>
                          </a:solidFill>
                        </a:rPr>
                        <a:t>Maximal rate ratio</a:t>
                      </a:r>
                    </a:p>
                    <a:p>
                      <a:pPr marL="169863" lvl="0" indent="-169863">
                        <a:buFont typeface="+mj-lt"/>
                        <a:buAutoNum type="arabicPeriod" startAt="2"/>
                      </a:pPr>
                      <a:r>
                        <a:rPr lang="en-US" sz="1200" b="1" dirty="0">
                          <a:solidFill>
                            <a:schemeClr val="accent6"/>
                          </a:solidFill>
                        </a:rPr>
                        <a:t>Summary rate ratio</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Change in disparity over time </a:t>
                      </a:r>
                      <a:r>
                        <a:rPr lang="en-US" sz="1200" dirty="0">
                          <a:solidFill>
                            <a:schemeClr val="accent6"/>
                          </a:solidFill>
                        </a:rPr>
                        <a:t>absolute and relative difference between measures above</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6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u="sng" dirty="0">
                          <a:solidFill>
                            <a:schemeClr val="accent6"/>
                          </a:solidFill>
                        </a:rPr>
                        <a:t>Reference group</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dirty="0">
                          <a:solidFill>
                            <a:schemeClr val="accent6"/>
                          </a:solidFill>
                        </a:rPr>
                        <a:t>Best group</a:t>
                      </a:r>
                      <a:endParaRPr lang="en-US" sz="12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alibri" panose="020F0502020204030204" pitchFamily="34" charset="0"/>
                          <a:cs typeface="Calibri" panose="020F0502020204030204" pitchFamily="34" charset="0"/>
                        </a:rPr>
                        <a:t>Methods will build on HP2020 methods</a:t>
                      </a:r>
                    </a:p>
                  </a:txBody>
                  <a:tcPr marL="68580" marR="68580" marT="34290" marB="34290" anchor="ct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AB390930-AD06-4DCA-994B-833A349F1747}"/>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10</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16119686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idx="4294967295"/>
          </p:nvPr>
        </p:nvSpPr>
        <p:spPr>
          <a:xfrm>
            <a:off x="0" y="1"/>
            <a:ext cx="9144000" cy="378691"/>
          </a:xfrm>
          <a:prstGeom prst="rect">
            <a:avLst/>
          </a:prstGeom>
        </p:spPr>
        <p:txBody>
          <a:bodyPr anchor="ctr"/>
          <a:lstStyle/>
          <a:p>
            <a:pPr algn="ctr"/>
            <a:r>
              <a:rPr lang="en-US" sz="2500" b="1" dirty="0">
                <a:solidFill>
                  <a:schemeClr val="accent2"/>
                </a:solidFill>
                <a:latin typeface="Calibri" panose="020F0502020204030204" pitchFamily="34" charset="0"/>
                <a:ea typeface="Tahoma" panose="020B0604030504040204" pitchFamily="34" charset="0"/>
                <a:cs typeface="Calibri" panose="020F0502020204030204" pitchFamily="34" charset="0"/>
              </a:rPr>
              <a:t>HP2030 Data Template</a:t>
            </a:r>
          </a:p>
        </p:txBody>
      </p:sp>
      <p:sp>
        <p:nvSpPr>
          <p:cNvPr id="5" name="Text Placeholder 4"/>
          <p:cNvSpPr>
            <a:spLocks noGrp="1"/>
          </p:cNvSpPr>
          <p:nvPr>
            <p:ph type="body" sz="quarter" idx="4294967295"/>
          </p:nvPr>
        </p:nvSpPr>
        <p:spPr>
          <a:xfrm>
            <a:off x="0" y="350984"/>
            <a:ext cx="9143999" cy="4792517"/>
          </a:xfrm>
          <a:prstGeom prst="rect">
            <a:avLst/>
          </a:prstGeom>
        </p:spPr>
        <p:txBody>
          <a:bodyPr numCol="3" spcCol="182880">
            <a:noAutofit/>
          </a:bodyPr>
          <a:lstStyle/>
          <a:p>
            <a:pPr marL="0" indent="0">
              <a:spcBef>
                <a:spcPts val="0"/>
              </a:spcBef>
              <a:buNone/>
            </a:pPr>
            <a:r>
              <a:rPr lang="en-US" sz="1200" b="1" dirty="0">
                <a:solidFill>
                  <a:schemeClr val="accent6"/>
                </a:solidFill>
              </a:rPr>
              <a:t>Total</a:t>
            </a:r>
          </a:p>
          <a:p>
            <a:pPr marL="0" indent="0">
              <a:spcBef>
                <a:spcPts val="0"/>
              </a:spcBef>
              <a:buNone/>
            </a:pPr>
            <a:r>
              <a:rPr lang="en-US" sz="1200" b="1" dirty="0">
                <a:solidFill>
                  <a:schemeClr val="accent6"/>
                </a:solidFill>
              </a:rPr>
              <a:t>Sex</a:t>
            </a:r>
            <a:r>
              <a:rPr lang="en-US" sz="1200" dirty="0">
                <a:solidFill>
                  <a:schemeClr val="accent6"/>
                </a:solidFill>
              </a:rPr>
              <a:t> </a:t>
            </a:r>
          </a:p>
          <a:p>
            <a:pPr marL="128585" indent="-128585">
              <a:spcBef>
                <a:spcPts val="0"/>
              </a:spcBef>
            </a:pPr>
            <a:r>
              <a:rPr lang="en-US" sz="1200" dirty="0">
                <a:solidFill>
                  <a:schemeClr val="accent6"/>
                </a:solidFill>
              </a:rPr>
              <a:t>Male</a:t>
            </a:r>
          </a:p>
          <a:p>
            <a:pPr marL="128585" indent="-128585">
              <a:spcBef>
                <a:spcPts val="0"/>
              </a:spcBef>
            </a:pPr>
            <a:r>
              <a:rPr lang="en-US" sz="1200" dirty="0">
                <a:solidFill>
                  <a:schemeClr val="accent6"/>
                </a:solidFill>
              </a:rPr>
              <a:t>Female</a:t>
            </a:r>
          </a:p>
          <a:p>
            <a:pPr marL="128585" indent="-128585">
              <a:spcBef>
                <a:spcPts val="0"/>
              </a:spcBef>
              <a:buNone/>
            </a:pPr>
            <a:r>
              <a:rPr lang="en-US" sz="1200" b="1" dirty="0">
                <a:solidFill>
                  <a:schemeClr val="accent6"/>
                </a:solidFill>
              </a:rPr>
              <a:t>Race/Ethnicity</a:t>
            </a:r>
            <a:r>
              <a:rPr lang="en-US" sz="1200" dirty="0">
                <a:solidFill>
                  <a:schemeClr val="accent6"/>
                </a:solidFill>
              </a:rPr>
              <a:t> </a:t>
            </a:r>
          </a:p>
          <a:p>
            <a:pPr marL="128585" indent="-128585">
              <a:spcBef>
                <a:spcPts val="0"/>
              </a:spcBef>
            </a:pPr>
            <a:r>
              <a:rPr lang="en-US" sz="1200" dirty="0">
                <a:solidFill>
                  <a:schemeClr val="accent6"/>
                </a:solidFill>
              </a:rPr>
              <a:t>American Indian/Alaska Native only</a:t>
            </a:r>
          </a:p>
          <a:p>
            <a:pPr marL="128585" indent="-128585">
              <a:spcBef>
                <a:spcPts val="0"/>
              </a:spcBef>
            </a:pPr>
            <a:r>
              <a:rPr lang="en-US" sz="1200" dirty="0">
                <a:solidFill>
                  <a:schemeClr val="accent6"/>
                </a:solidFill>
              </a:rPr>
              <a:t>Asian only</a:t>
            </a:r>
          </a:p>
          <a:p>
            <a:pPr marL="128585" indent="-128585">
              <a:spcBef>
                <a:spcPts val="0"/>
              </a:spcBef>
            </a:pPr>
            <a:r>
              <a:rPr lang="en-US" sz="1200" dirty="0">
                <a:solidFill>
                  <a:schemeClr val="accent6"/>
                </a:solidFill>
              </a:rPr>
              <a:t>Native Hawaiian/Pacific Islander only</a:t>
            </a:r>
          </a:p>
          <a:p>
            <a:pPr marL="128585" indent="-128585">
              <a:spcBef>
                <a:spcPts val="0"/>
              </a:spcBef>
            </a:pPr>
            <a:r>
              <a:rPr lang="en-US" sz="1200" dirty="0">
                <a:solidFill>
                  <a:schemeClr val="accent6"/>
                </a:solidFill>
              </a:rPr>
              <a:t>Black or African American only</a:t>
            </a:r>
          </a:p>
          <a:p>
            <a:pPr marL="128585" indent="-128585">
              <a:spcBef>
                <a:spcPts val="0"/>
              </a:spcBef>
            </a:pPr>
            <a:r>
              <a:rPr lang="en-US" sz="1200" dirty="0">
                <a:solidFill>
                  <a:schemeClr val="accent6"/>
                </a:solidFill>
              </a:rPr>
              <a:t>White only</a:t>
            </a:r>
          </a:p>
          <a:p>
            <a:pPr marL="128585" indent="-128585">
              <a:spcBef>
                <a:spcPts val="0"/>
              </a:spcBef>
            </a:pPr>
            <a:r>
              <a:rPr lang="en-US" sz="1200" dirty="0">
                <a:solidFill>
                  <a:schemeClr val="accent6"/>
                </a:solidFill>
              </a:rPr>
              <a:t>2 or more races</a:t>
            </a:r>
          </a:p>
          <a:p>
            <a:pPr marL="128585" indent="-128585">
              <a:spcBef>
                <a:spcPts val="0"/>
              </a:spcBef>
            </a:pPr>
            <a:r>
              <a:rPr lang="en-US" sz="1200" dirty="0">
                <a:solidFill>
                  <a:schemeClr val="accent6"/>
                </a:solidFill>
              </a:rPr>
              <a:t>Hispanic or Latino</a:t>
            </a:r>
          </a:p>
          <a:p>
            <a:pPr marL="128585" indent="-128585">
              <a:spcBef>
                <a:spcPts val="0"/>
              </a:spcBef>
            </a:pPr>
            <a:r>
              <a:rPr lang="en-US" sz="1200" dirty="0">
                <a:solidFill>
                  <a:schemeClr val="accent6"/>
                </a:solidFill>
              </a:rPr>
              <a:t>Not Hispanic or Latino</a:t>
            </a:r>
          </a:p>
          <a:p>
            <a:pPr marL="469094" lvl="1" indent="-126203">
              <a:spcBef>
                <a:spcPts val="0"/>
              </a:spcBef>
            </a:pPr>
            <a:r>
              <a:rPr lang="en-US" sz="1200" dirty="0">
                <a:solidFill>
                  <a:schemeClr val="accent6"/>
                </a:solidFill>
              </a:rPr>
              <a:t>American Indian/Alaska Native only, not Hispanic or Latino</a:t>
            </a:r>
          </a:p>
          <a:p>
            <a:pPr marL="469094" lvl="1" indent="-126203">
              <a:spcBef>
                <a:spcPts val="0"/>
              </a:spcBef>
            </a:pPr>
            <a:r>
              <a:rPr lang="en-US" sz="1200" dirty="0">
                <a:solidFill>
                  <a:schemeClr val="accent6"/>
                </a:solidFill>
              </a:rPr>
              <a:t>Asian only, not Hispanic or Latino</a:t>
            </a:r>
          </a:p>
          <a:p>
            <a:pPr marL="469094" lvl="1" indent="-126203">
              <a:spcBef>
                <a:spcPts val="0"/>
              </a:spcBef>
            </a:pPr>
            <a:r>
              <a:rPr lang="en-US" sz="1200" dirty="0">
                <a:solidFill>
                  <a:schemeClr val="accent6"/>
                </a:solidFill>
              </a:rPr>
              <a:t>Native Hawaiian/Pacific Islander only, not Hispanic or Latino</a:t>
            </a:r>
          </a:p>
          <a:p>
            <a:pPr marL="469094" lvl="1" indent="-126203">
              <a:spcBef>
                <a:spcPts val="0"/>
              </a:spcBef>
            </a:pPr>
            <a:r>
              <a:rPr lang="en-US" sz="1200" dirty="0">
                <a:solidFill>
                  <a:schemeClr val="accent6"/>
                </a:solidFill>
              </a:rPr>
              <a:t>Black only, not Hispanic or Latino</a:t>
            </a:r>
          </a:p>
          <a:p>
            <a:pPr marL="469094" lvl="1" indent="-126203">
              <a:spcBef>
                <a:spcPts val="0"/>
              </a:spcBef>
            </a:pPr>
            <a:r>
              <a:rPr lang="en-US" sz="1200" dirty="0">
                <a:solidFill>
                  <a:schemeClr val="accent6"/>
                </a:solidFill>
              </a:rPr>
              <a:t>White only, not Hispanic or Latino</a:t>
            </a:r>
          </a:p>
          <a:p>
            <a:pPr marL="469094" lvl="1" indent="-126203">
              <a:spcBef>
                <a:spcPts val="0"/>
              </a:spcBef>
            </a:pPr>
            <a:r>
              <a:rPr lang="en-US" sz="1200" dirty="0">
                <a:solidFill>
                  <a:schemeClr val="accent6"/>
                </a:solidFill>
              </a:rPr>
              <a:t>2 or more races not Hispanic or Latino</a:t>
            </a:r>
          </a:p>
          <a:p>
            <a:pPr marL="0" indent="0">
              <a:spcBef>
                <a:spcPts val="0"/>
              </a:spcBef>
              <a:buNone/>
            </a:pPr>
            <a:r>
              <a:rPr lang="en-US" sz="1200" b="1" dirty="0">
                <a:solidFill>
                  <a:schemeClr val="accent6"/>
                </a:solidFill>
              </a:rPr>
              <a:t>Age</a:t>
            </a:r>
            <a:r>
              <a:rPr lang="en-US" sz="1200" dirty="0">
                <a:solidFill>
                  <a:schemeClr val="accent6"/>
                </a:solidFill>
              </a:rPr>
              <a:t> </a:t>
            </a:r>
          </a:p>
          <a:p>
            <a:pPr marL="0" indent="0">
              <a:spcBef>
                <a:spcPts val="0"/>
              </a:spcBef>
              <a:buNone/>
            </a:pPr>
            <a:r>
              <a:rPr lang="en-US" sz="1200" dirty="0">
                <a:solidFill>
                  <a:schemeClr val="accent6"/>
                </a:solidFill>
              </a:rPr>
              <a:t>[Standard groups by data system]</a:t>
            </a:r>
          </a:p>
          <a:p>
            <a:pPr marL="0" indent="0">
              <a:spcBef>
                <a:spcPts val="0"/>
              </a:spcBef>
              <a:buNone/>
            </a:pPr>
            <a:endParaRPr lang="en-US" sz="1200" b="1" dirty="0">
              <a:solidFill>
                <a:schemeClr val="accent6"/>
              </a:solidFill>
            </a:endParaRPr>
          </a:p>
          <a:p>
            <a:pPr marL="0" indent="0">
              <a:spcBef>
                <a:spcPts val="0"/>
              </a:spcBef>
              <a:buNone/>
            </a:pPr>
            <a:endParaRPr lang="en-US" sz="1200" b="1" dirty="0">
              <a:solidFill>
                <a:schemeClr val="accent6"/>
              </a:solidFill>
            </a:endParaRPr>
          </a:p>
          <a:p>
            <a:pPr marL="0" indent="0">
              <a:spcBef>
                <a:spcPts val="0"/>
              </a:spcBef>
              <a:buNone/>
            </a:pPr>
            <a:endParaRPr lang="en-US" sz="1200" b="1" dirty="0">
              <a:solidFill>
                <a:schemeClr val="accent6"/>
              </a:solidFill>
            </a:endParaRPr>
          </a:p>
          <a:p>
            <a:pPr marL="0" indent="0">
              <a:spcBef>
                <a:spcPts val="0"/>
              </a:spcBef>
              <a:buNone/>
            </a:pPr>
            <a:endParaRPr lang="en-US" sz="1200" b="1" dirty="0">
              <a:solidFill>
                <a:schemeClr val="accent6"/>
              </a:solidFill>
            </a:endParaRPr>
          </a:p>
          <a:p>
            <a:pPr marL="0" indent="0">
              <a:spcBef>
                <a:spcPts val="0"/>
              </a:spcBef>
              <a:buNone/>
            </a:pPr>
            <a:r>
              <a:rPr lang="en-US" sz="1200" b="1" dirty="0">
                <a:solidFill>
                  <a:schemeClr val="accent6"/>
                </a:solidFill>
              </a:rPr>
              <a:t>Educational Attainment </a:t>
            </a:r>
            <a:endParaRPr lang="en-US" sz="1200" dirty="0">
              <a:solidFill>
                <a:schemeClr val="accent6"/>
              </a:solidFill>
            </a:endParaRPr>
          </a:p>
          <a:p>
            <a:pPr marL="128585" indent="-128585">
              <a:spcBef>
                <a:spcPts val="0"/>
              </a:spcBef>
            </a:pPr>
            <a:r>
              <a:rPr lang="en-US" sz="1200" dirty="0">
                <a:solidFill>
                  <a:schemeClr val="accent6"/>
                </a:solidFill>
              </a:rPr>
              <a:t>&lt; High school</a:t>
            </a:r>
          </a:p>
          <a:p>
            <a:pPr marL="128585" indent="-128585">
              <a:spcBef>
                <a:spcPts val="0"/>
              </a:spcBef>
            </a:pPr>
            <a:r>
              <a:rPr lang="en-US" sz="1200" dirty="0">
                <a:solidFill>
                  <a:schemeClr val="accent6"/>
                </a:solidFill>
              </a:rPr>
              <a:t>High school</a:t>
            </a:r>
          </a:p>
          <a:p>
            <a:pPr marL="128585" indent="-128585">
              <a:spcBef>
                <a:spcPts val="0"/>
              </a:spcBef>
            </a:pPr>
            <a:r>
              <a:rPr lang="en-US" sz="1200" dirty="0">
                <a:solidFill>
                  <a:schemeClr val="accent6"/>
                </a:solidFill>
              </a:rPr>
              <a:t>Some college or Associates degree</a:t>
            </a:r>
          </a:p>
          <a:p>
            <a:pPr marL="128585" indent="-128585">
              <a:spcBef>
                <a:spcPts val="0"/>
              </a:spcBef>
            </a:pPr>
            <a:r>
              <a:rPr lang="en-US" sz="1200" dirty="0">
                <a:solidFill>
                  <a:schemeClr val="accent6"/>
                </a:solidFill>
              </a:rPr>
              <a:t>4-year college degree or more</a:t>
            </a:r>
          </a:p>
          <a:p>
            <a:pPr marL="128585" indent="-128585">
              <a:spcBef>
                <a:spcPts val="0"/>
              </a:spcBef>
              <a:buNone/>
            </a:pPr>
            <a:r>
              <a:rPr lang="en-US" sz="1200" b="1" dirty="0">
                <a:solidFill>
                  <a:schemeClr val="accent6"/>
                </a:solidFill>
              </a:rPr>
              <a:t>Family Income </a:t>
            </a:r>
            <a:r>
              <a:rPr lang="en-US" sz="1200" dirty="0">
                <a:solidFill>
                  <a:schemeClr val="accent6"/>
                </a:solidFill>
              </a:rPr>
              <a:t>(percent poverty threshold)</a:t>
            </a:r>
          </a:p>
          <a:p>
            <a:pPr marL="128585" indent="-128585">
              <a:spcBef>
                <a:spcPts val="0"/>
              </a:spcBef>
            </a:pPr>
            <a:r>
              <a:rPr lang="en-US" sz="1200" dirty="0">
                <a:solidFill>
                  <a:schemeClr val="accent6"/>
                </a:solidFill>
              </a:rPr>
              <a:t>&lt;100</a:t>
            </a:r>
          </a:p>
          <a:p>
            <a:pPr marL="128585" indent="-128585">
              <a:spcBef>
                <a:spcPts val="0"/>
              </a:spcBef>
            </a:pPr>
            <a:r>
              <a:rPr lang="en-US" sz="1200" dirty="0">
                <a:solidFill>
                  <a:schemeClr val="accent6"/>
                </a:solidFill>
              </a:rPr>
              <a:t>100-199</a:t>
            </a:r>
          </a:p>
          <a:p>
            <a:pPr marL="128585" indent="-128585">
              <a:spcBef>
                <a:spcPts val="0"/>
              </a:spcBef>
            </a:pPr>
            <a:r>
              <a:rPr lang="en-US" sz="1200" dirty="0">
                <a:solidFill>
                  <a:schemeClr val="accent6"/>
                </a:solidFill>
              </a:rPr>
              <a:t>200-399</a:t>
            </a:r>
          </a:p>
          <a:p>
            <a:pPr marL="128585" indent="-128585">
              <a:spcBef>
                <a:spcPts val="0"/>
              </a:spcBef>
            </a:pPr>
            <a:r>
              <a:rPr lang="en-US" sz="1200" dirty="0">
                <a:solidFill>
                  <a:schemeClr val="accent6"/>
                </a:solidFill>
              </a:rPr>
              <a:t>&gt;=400</a:t>
            </a:r>
          </a:p>
          <a:p>
            <a:pPr marL="0" indent="0">
              <a:spcBef>
                <a:spcPts val="0"/>
              </a:spcBef>
              <a:buNone/>
            </a:pPr>
            <a:r>
              <a:rPr lang="en-US" sz="1200" b="1" dirty="0">
                <a:solidFill>
                  <a:schemeClr val="accent6"/>
                </a:solidFill>
              </a:rPr>
              <a:t>Health Insurance Status </a:t>
            </a:r>
            <a:endParaRPr lang="en-US" sz="1200" dirty="0">
              <a:solidFill>
                <a:schemeClr val="accent6"/>
              </a:solidFill>
            </a:endParaRPr>
          </a:p>
          <a:p>
            <a:pPr marL="128585" indent="-128585">
              <a:spcBef>
                <a:spcPts val="0"/>
              </a:spcBef>
            </a:pPr>
            <a:r>
              <a:rPr lang="en-US" sz="1200" dirty="0">
                <a:solidFill>
                  <a:schemeClr val="accent6"/>
                </a:solidFill>
              </a:rPr>
              <a:t>Insured</a:t>
            </a:r>
          </a:p>
          <a:p>
            <a:pPr marL="469094" lvl="1" indent="-126203">
              <a:spcBef>
                <a:spcPts val="0"/>
              </a:spcBef>
            </a:pPr>
            <a:r>
              <a:rPr lang="en-US" sz="1200" dirty="0">
                <a:solidFill>
                  <a:schemeClr val="accent6"/>
                </a:solidFill>
              </a:rPr>
              <a:t>Private</a:t>
            </a:r>
          </a:p>
          <a:p>
            <a:pPr marL="469094" lvl="1" indent="-126203">
              <a:spcBef>
                <a:spcPts val="0"/>
              </a:spcBef>
            </a:pPr>
            <a:r>
              <a:rPr lang="en-US" sz="1200" dirty="0">
                <a:solidFill>
                  <a:schemeClr val="accent6"/>
                </a:solidFill>
              </a:rPr>
              <a:t>Public</a:t>
            </a:r>
          </a:p>
          <a:p>
            <a:pPr marL="128585" indent="-128585">
              <a:spcBef>
                <a:spcPts val="0"/>
              </a:spcBef>
            </a:pPr>
            <a:r>
              <a:rPr lang="en-US" sz="1200" dirty="0">
                <a:solidFill>
                  <a:schemeClr val="accent6"/>
                </a:solidFill>
              </a:rPr>
              <a:t>Uninsured</a:t>
            </a:r>
          </a:p>
          <a:p>
            <a:pPr marL="0" indent="0">
              <a:spcBef>
                <a:spcPts val="0"/>
              </a:spcBef>
              <a:buNone/>
            </a:pPr>
            <a:r>
              <a:rPr lang="en-US" sz="1200" b="1" dirty="0">
                <a:solidFill>
                  <a:schemeClr val="accent6"/>
                </a:solidFill>
              </a:rPr>
              <a:t>Geographic Location or Region </a:t>
            </a:r>
            <a:endParaRPr lang="en-US" sz="1200" dirty="0">
              <a:solidFill>
                <a:schemeClr val="accent6"/>
              </a:solidFill>
            </a:endParaRPr>
          </a:p>
          <a:p>
            <a:pPr marL="128585" indent="-128585">
              <a:spcBef>
                <a:spcPts val="0"/>
              </a:spcBef>
            </a:pPr>
            <a:r>
              <a:rPr lang="en-US" sz="1200" dirty="0">
                <a:solidFill>
                  <a:schemeClr val="accent6"/>
                </a:solidFill>
              </a:rPr>
              <a:t>Metropolitan</a:t>
            </a:r>
          </a:p>
          <a:p>
            <a:pPr marL="128585" indent="-128585">
              <a:spcBef>
                <a:spcPts val="0"/>
              </a:spcBef>
            </a:pPr>
            <a:r>
              <a:rPr lang="en-US" sz="1200" dirty="0">
                <a:solidFill>
                  <a:schemeClr val="accent6"/>
                </a:solidFill>
              </a:rPr>
              <a:t>Nonmetropolitan</a:t>
            </a:r>
          </a:p>
          <a:p>
            <a:pPr marL="0" indent="0">
              <a:spcBef>
                <a:spcPts val="0"/>
              </a:spcBef>
              <a:buNone/>
            </a:pPr>
            <a:r>
              <a:rPr lang="en-US" sz="1200" b="1" dirty="0">
                <a:solidFill>
                  <a:schemeClr val="accent6"/>
                </a:solidFill>
              </a:rPr>
              <a:t>Marital Status</a:t>
            </a:r>
          </a:p>
          <a:p>
            <a:pPr marL="128585" indent="-128585">
              <a:spcBef>
                <a:spcPts val="0"/>
              </a:spcBef>
            </a:pPr>
            <a:r>
              <a:rPr lang="en-US" sz="1200" dirty="0">
                <a:solidFill>
                  <a:schemeClr val="accent6"/>
                </a:solidFill>
              </a:rPr>
              <a:t>Married/Cohabiting partner</a:t>
            </a:r>
          </a:p>
          <a:p>
            <a:pPr marL="128585" indent="-128585">
              <a:spcBef>
                <a:spcPts val="0"/>
              </a:spcBef>
            </a:pPr>
            <a:r>
              <a:rPr lang="en-US" sz="1200" dirty="0">
                <a:solidFill>
                  <a:schemeClr val="accent6"/>
                </a:solidFill>
              </a:rPr>
              <a:t>Divorced or Separated/Widowed</a:t>
            </a:r>
          </a:p>
          <a:p>
            <a:pPr marL="128585" indent="-128585">
              <a:spcBef>
                <a:spcPts val="0"/>
              </a:spcBef>
            </a:pPr>
            <a:r>
              <a:rPr lang="en-US" sz="1200" dirty="0">
                <a:solidFill>
                  <a:schemeClr val="accent6"/>
                </a:solidFill>
              </a:rPr>
              <a:t>Never married</a:t>
            </a:r>
          </a:p>
          <a:p>
            <a:pPr marL="0" indent="0">
              <a:spcBef>
                <a:spcPts val="0"/>
              </a:spcBef>
              <a:buNone/>
            </a:pPr>
            <a:r>
              <a:rPr lang="en-US" sz="1200" b="1" dirty="0">
                <a:solidFill>
                  <a:schemeClr val="accent6"/>
                </a:solidFill>
              </a:rPr>
              <a:t>Country of Birth</a:t>
            </a:r>
          </a:p>
          <a:p>
            <a:pPr marL="128585" indent="-128585">
              <a:spcBef>
                <a:spcPts val="0"/>
              </a:spcBef>
            </a:pPr>
            <a:r>
              <a:rPr lang="en-US" sz="1200" dirty="0">
                <a:solidFill>
                  <a:schemeClr val="accent6"/>
                </a:solidFill>
              </a:rPr>
              <a:t>US</a:t>
            </a:r>
          </a:p>
          <a:p>
            <a:pPr marL="128585" indent="-128585">
              <a:spcBef>
                <a:spcPts val="0"/>
              </a:spcBef>
            </a:pPr>
            <a:r>
              <a:rPr lang="en-US" sz="1200" dirty="0">
                <a:solidFill>
                  <a:schemeClr val="accent6"/>
                </a:solidFill>
              </a:rPr>
              <a:t>Outside US</a:t>
            </a:r>
          </a:p>
          <a:p>
            <a:pPr marL="0" indent="0">
              <a:spcBef>
                <a:spcPts val="0"/>
              </a:spcBef>
              <a:buNone/>
            </a:pPr>
            <a:endParaRPr lang="en-US" sz="1200" b="1" dirty="0">
              <a:solidFill>
                <a:schemeClr val="accent6"/>
              </a:solidFill>
            </a:endParaRPr>
          </a:p>
          <a:p>
            <a:pPr marL="0" indent="0">
              <a:spcBef>
                <a:spcPts val="0"/>
              </a:spcBef>
              <a:buNone/>
            </a:pPr>
            <a:endParaRPr lang="en-US" sz="1200" b="1" dirty="0">
              <a:solidFill>
                <a:schemeClr val="accent6"/>
              </a:solidFill>
            </a:endParaRPr>
          </a:p>
          <a:p>
            <a:pPr marL="0" indent="0">
              <a:spcBef>
                <a:spcPts val="0"/>
              </a:spcBef>
              <a:buNone/>
            </a:pPr>
            <a:r>
              <a:rPr lang="en-US" sz="1200" b="1" dirty="0">
                <a:solidFill>
                  <a:schemeClr val="accent6"/>
                </a:solidFill>
              </a:rPr>
              <a:t>Veteran Status</a:t>
            </a:r>
          </a:p>
          <a:p>
            <a:pPr marL="128585" indent="-128585">
              <a:spcBef>
                <a:spcPts val="0"/>
              </a:spcBef>
            </a:pPr>
            <a:r>
              <a:rPr lang="en-US" sz="1200" dirty="0">
                <a:solidFill>
                  <a:schemeClr val="accent6"/>
                </a:solidFill>
              </a:rPr>
              <a:t>Veteran</a:t>
            </a:r>
          </a:p>
          <a:p>
            <a:pPr marL="128585" indent="-128585">
              <a:spcBef>
                <a:spcPts val="0"/>
              </a:spcBef>
            </a:pPr>
            <a:r>
              <a:rPr lang="en-US" sz="1200" dirty="0">
                <a:solidFill>
                  <a:schemeClr val="accent6"/>
                </a:solidFill>
              </a:rPr>
              <a:t>Non-Veteran</a:t>
            </a:r>
          </a:p>
          <a:p>
            <a:pPr marL="0" indent="0">
              <a:spcBef>
                <a:spcPts val="0"/>
              </a:spcBef>
              <a:buNone/>
            </a:pPr>
            <a:r>
              <a:rPr lang="en-US" sz="1200" b="1" dirty="0">
                <a:solidFill>
                  <a:schemeClr val="accent6"/>
                </a:solidFill>
              </a:rPr>
              <a:t>Disability Status</a:t>
            </a:r>
          </a:p>
          <a:p>
            <a:pPr marL="128585" indent="-128585">
              <a:spcBef>
                <a:spcPts val="0"/>
              </a:spcBef>
            </a:pPr>
            <a:r>
              <a:rPr lang="en-US" sz="1200" dirty="0">
                <a:solidFill>
                  <a:schemeClr val="accent6"/>
                </a:solidFill>
              </a:rPr>
              <a:t>People with disabilities</a:t>
            </a:r>
          </a:p>
          <a:p>
            <a:pPr marL="128585" indent="-128585">
              <a:spcBef>
                <a:spcPts val="0"/>
              </a:spcBef>
            </a:pPr>
            <a:r>
              <a:rPr lang="en-US" sz="1200" dirty="0">
                <a:solidFill>
                  <a:schemeClr val="accent6"/>
                </a:solidFill>
              </a:rPr>
              <a:t>People without disabilities</a:t>
            </a:r>
          </a:p>
          <a:p>
            <a:pPr marL="0" indent="0">
              <a:spcBef>
                <a:spcPts val="0"/>
              </a:spcBef>
              <a:buNone/>
            </a:pPr>
            <a:r>
              <a:rPr lang="en-US" sz="1200" b="1" dirty="0">
                <a:solidFill>
                  <a:schemeClr val="accent6"/>
                </a:solidFill>
              </a:rPr>
              <a:t>Sexual Orientation </a:t>
            </a:r>
          </a:p>
          <a:p>
            <a:pPr marL="128585" indent="-128585">
              <a:spcBef>
                <a:spcPts val="0"/>
              </a:spcBef>
            </a:pPr>
            <a:r>
              <a:rPr lang="en-US" sz="1200" dirty="0">
                <a:solidFill>
                  <a:schemeClr val="accent6"/>
                </a:solidFill>
              </a:rPr>
              <a:t>Straight</a:t>
            </a:r>
          </a:p>
          <a:p>
            <a:pPr marL="469094" lvl="1" indent="-126203">
              <a:spcBef>
                <a:spcPts val="0"/>
              </a:spcBef>
            </a:pPr>
            <a:r>
              <a:rPr lang="en-US" sz="1200" dirty="0">
                <a:solidFill>
                  <a:schemeClr val="accent6"/>
                </a:solidFill>
              </a:rPr>
              <a:t>Straight, Male</a:t>
            </a:r>
          </a:p>
          <a:p>
            <a:pPr marL="469094" lvl="1" indent="-126203">
              <a:spcBef>
                <a:spcPts val="0"/>
              </a:spcBef>
            </a:pPr>
            <a:r>
              <a:rPr lang="en-US" sz="1200" dirty="0">
                <a:solidFill>
                  <a:schemeClr val="accent6"/>
                </a:solidFill>
              </a:rPr>
              <a:t>Straight, Female</a:t>
            </a:r>
          </a:p>
          <a:p>
            <a:pPr marL="128585" indent="-128585">
              <a:spcBef>
                <a:spcPts val="0"/>
              </a:spcBef>
            </a:pPr>
            <a:r>
              <a:rPr lang="en-US" sz="1200" dirty="0">
                <a:solidFill>
                  <a:schemeClr val="accent6"/>
                </a:solidFill>
              </a:rPr>
              <a:t>Gay/Lesbian</a:t>
            </a:r>
          </a:p>
          <a:p>
            <a:pPr marL="469094" lvl="1" indent="-126203">
              <a:spcBef>
                <a:spcPts val="0"/>
              </a:spcBef>
            </a:pPr>
            <a:r>
              <a:rPr lang="en-US" sz="1200" dirty="0">
                <a:solidFill>
                  <a:schemeClr val="accent6"/>
                </a:solidFill>
              </a:rPr>
              <a:t>Gay, Male</a:t>
            </a:r>
          </a:p>
          <a:p>
            <a:pPr marL="469094" lvl="1" indent="-126203">
              <a:spcBef>
                <a:spcPts val="0"/>
              </a:spcBef>
            </a:pPr>
            <a:r>
              <a:rPr lang="en-US" sz="1200" dirty="0">
                <a:solidFill>
                  <a:schemeClr val="accent6"/>
                </a:solidFill>
              </a:rPr>
              <a:t>Gay/Lesbian, Female</a:t>
            </a:r>
          </a:p>
          <a:p>
            <a:pPr marL="128585" indent="-128585">
              <a:spcBef>
                <a:spcPts val="0"/>
              </a:spcBef>
            </a:pPr>
            <a:r>
              <a:rPr lang="en-US" sz="1200" dirty="0">
                <a:solidFill>
                  <a:schemeClr val="accent6"/>
                </a:solidFill>
              </a:rPr>
              <a:t>Bisexual</a:t>
            </a:r>
          </a:p>
          <a:p>
            <a:pPr marL="469094" lvl="1" indent="-126203">
              <a:spcBef>
                <a:spcPts val="0"/>
              </a:spcBef>
            </a:pPr>
            <a:r>
              <a:rPr lang="en-US" sz="1200" dirty="0">
                <a:solidFill>
                  <a:schemeClr val="accent6"/>
                </a:solidFill>
              </a:rPr>
              <a:t>Bisexual, Male</a:t>
            </a:r>
          </a:p>
          <a:p>
            <a:pPr marL="469094" lvl="1" indent="-126203">
              <a:spcBef>
                <a:spcPts val="0"/>
              </a:spcBef>
            </a:pPr>
            <a:r>
              <a:rPr lang="en-US" sz="1200" dirty="0">
                <a:solidFill>
                  <a:schemeClr val="accent6"/>
                </a:solidFill>
              </a:rPr>
              <a:t>Bisexual, Female</a:t>
            </a:r>
          </a:p>
          <a:p>
            <a:pPr marL="0" indent="0">
              <a:spcBef>
                <a:spcPts val="0"/>
              </a:spcBef>
              <a:buNone/>
            </a:pPr>
            <a:r>
              <a:rPr lang="en-US" sz="1200" b="1" dirty="0">
                <a:solidFill>
                  <a:schemeClr val="accent6"/>
                </a:solidFill>
              </a:rPr>
              <a:t>Gender Identity </a:t>
            </a:r>
          </a:p>
          <a:p>
            <a:pPr marL="0" indent="0">
              <a:spcBef>
                <a:spcPts val="0"/>
              </a:spcBef>
              <a:buNone/>
            </a:pPr>
            <a:r>
              <a:rPr lang="en-US" sz="1200" dirty="0">
                <a:solidFill>
                  <a:schemeClr val="accent6"/>
                </a:solidFill>
              </a:rPr>
              <a:t>[Standard groups by data system]</a:t>
            </a:r>
            <a:endParaRPr lang="en-US" sz="1200" b="1" dirty="0">
              <a:solidFill>
                <a:schemeClr val="accent6"/>
              </a:solidFill>
            </a:endParaRPr>
          </a:p>
          <a:p>
            <a:pPr marL="0" indent="0">
              <a:spcBef>
                <a:spcPts val="0"/>
              </a:spcBef>
              <a:buNone/>
            </a:pPr>
            <a:endParaRPr lang="en-US" sz="1050" b="1" dirty="0">
              <a:solidFill>
                <a:schemeClr val="accent6"/>
              </a:solidFill>
            </a:endParaRPr>
          </a:p>
          <a:p>
            <a:pPr marL="0" indent="0">
              <a:spcBef>
                <a:spcPts val="0"/>
              </a:spcBef>
              <a:buNone/>
            </a:pPr>
            <a:r>
              <a:rPr lang="en-US" sz="900" b="1" u="sng" dirty="0">
                <a:solidFill>
                  <a:schemeClr val="accent6"/>
                </a:solidFill>
              </a:rPr>
              <a:t>Notes:  </a:t>
            </a:r>
          </a:p>
          <a:p>
            <a:pPr marL="169069" indent="-169069">
              <a:spcBef>
                <a:spcPts val="0"/>
              </a:spcBef>
            </a:pPr>
            <a:r>
              <a:rPr lang="en-US" sz="900" dirty="0">
                <a:solidFill>
                  <a:schemeClr val="accent6"/>
                </a:solidFill>
              </a:rPr>
              <a:t>If data are not collected, analyzed, or available (or need to be suppressed) for a particular demographic group by a data source, the demographic label will still be shown and a symbol or acronym will be displayed to indicate the reason data are not shown. </a:t>
            </a:r>
          </a:p>
          <a:p>
            <a:pPr marL="160731" indent="-160731">
              <a:spcBef>
                <a:spcPts val="0"/>
              </a:spcBef>
            </a:pPr>
            <a:r>
              <a:rPr lang="en-US" sz="900" dirty="0">
                <a:solidFill>
                  <a:schemeClr val="accent6"/>
                </a:solidFill>
              </a:rPr>
              <a:t>Categories and demographic groups may vary from this template, and additional categories and demographic groups may be included on a case-by-case basis.</a:t>
            </a:r>
          </a:p>
        </p:txBody>
      </p:sp>
    </p:spTree>
    <p:extLst>
      <p:ext uri="{BB962C8B-B14F-4D97-AF65-F5344CB8AC3E}">
        <p14:creationId xmlns:p14="http://schemas.microsoft.com/office/powerpoint/2010/main" val="10426504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4118" y="1025818"/>
            <a:ext cx="8659906" cy="3877876"/>
          </a:xfrm>
        </p:spPr>
        <p:txBody>
          <a:bodyPr/>
          <a:lstStyle/>
          <a:p>
            <a:pPr>
              <a:lnSpc>
                <a:spcPct val="200000"/>
              </a:lnSpc>
              <a:spcBef>
                <a:spcPts val="600"/>
              </a:spcBef>
              <a:spcAft>
                <a:spcPts val="600"/>
              </a:spcAft>
            </a:pPr>
            <a:r>
              <a:rPr lang="en-US" sz="2400" dirty="0">
                <a:solidFill>
                  <a:schemeClr val="accent6"/>
                </a:solidFill>
              </a:rPr>
              <a:t>Reference point</a:t>
            </a:r>
          </a:p>
          <a:p>
            <a:pPr>
              <a:lnSpc>
                <a:spcPct val="200000"/>
              </a:lnSpc>
              <a:spcBef>
                <a:spcPts val="600"/>
              </a:spcBef>
              <a:spcAft>
                <a:spcPts val="600"/>
              </a:spcAft>
            </a:pPr>
            <a:r>
              <a:rPr lang="en-US" sz="2400" dirty="0">
                <a:solidFill>
                  <a:schemeClr val="accent6"/>
                </a:solidFill>
              </a:rPr>
              <a:t>Absolute vs. relative disparities</a:t>
            </a:r>
          </a:p>
          <a:p>
            <a:pPr>
              <a:lnSpc>
                <a:spcPct val="200000"/>
              </a:lnSpc>
              <a:spcBef>
                <a:spcPts val="600"/>
              </a:spcBef>
              <a:spcAft>
                <a:spcPts val="600"/>
              </a:spcAft>
            </a:pPr>
            <a:r>
              <a:rPr lang="en-US" sz="2400" dirty="0">
                <a:solidFill>
                  <a:schemeClr val="accent6"/>
                </a:solidFill>
              </a:rPr>
              <a:t>Pairwise vs. summary disparities</a:t>
            </a:r>
          </a:p>
          <a:p>
            <a:pPr>
              <a:lnSpc>
                <a:spcPct val="200000"/>
              </a:lnSpc>
              <a:spcBef>
                <a:spcPts val="600"/>
              </a:spcBef>
              <a:spcAft>
                <a:spcPts val="600"/>
              </a:spcAft>
            </a:pPr>
            <a:r>
              <a:rPr lang="en-US" sz="2400" dirty="0">
                <a:solidFill>
                  <a:schemeClr val="accent6"/>
                </a:solidFill>
              </a:rPr>
              <a:t>Disparities over time</a:t>
            </a:r>
          </a:p>
        </p:txBody>
      </p:sp>
      <p:sp>
        <p:nvSpPr>
          <p:cNvPr id="10" name="Title 1"/>
          <p:cNvSpPr txBox="1">
            <a:spLocks/>
          </p:cNvSpPr>
          <p:nvPr/>
        </p:nvSpPr>
        <p:spPr>
          <a:xfrm>
            <a:off x="0" y="412167"/>
            <a:ext cx="9144000" cy="395600"/>
          </a:xfrm>
          <a:prstGeom prst="rect">
            <a:avLst/>
          </a:prstGeom>
        </p:spPr>
        <p:txBody>
          <a:bodyPr anchor="ctr" anchorCtr="0"/>
          <a:lstStyle>
            <a:lvl1pPr algn="l" rtl="0" eaLnBrk="0" fontAlgn="base" hangingPunct="0">
              <a:lnSpc>
                <a:spcPts val="2250"/>
              </a:lnSpc>
              <a:spcBef>
                <a:spcPct val="0"/>
              </a:spcBef>
              <a:spcAft>
                <a:spcPct val="0"/>
              </a:spcAft>
              <a:defRPr sz="2100"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algn="ctr"/>
            <a:r>
              <a:rPr lang="en-US" sz="2800" dirty="0">
                <a:ea typeface="Tahoma" panose="020B0604030504040204" pitchFamily="34" charset="0"/>
                <a:cs typeface="Calibri" panose="020F0502020204030204" pitchFamily="34" charset="0"/>
              </a:rPr>
              <a:t>Measuring Disparities:  HP2020 Methods</a:t>
            </a:r>
          </a:p>
        </p:txBody>
      </p:sp>
      <p:sp>
        <p:nvSpPr>
          <p:cNvPr id="5" name="Slide Number Placeholder 3">
            <a:extLst>
              <a:ext uri="{FF2B5EF4-FFF2-40B4-BE49-F238E27FC236}">
                <a16:creationId xmlns:a16="http://schemas.microsoft.com/office/drawing/2014/main" id="{C299855E-E4A2-4C8E-8A1A-980D0EC98811}"/>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12</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23934902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2047" y="852650"/>
            <a:ext cx="8659906" cy="3877876"/>
          </a:xfrm>
        </p:spPr>
        <p:txBody>
          <a:bodyPr/>
          <a:lstStyle/>
          <a:p>
            <a:pPr>
              <a:spcBef>
                <a:spcPts val="600"/>
              </a:spcBef>
              <a:spcAft>
                <a:spcPts val="600"/>
              </a:spcAft>
            </a:pPr>
            <a:r>
              <a:rPr lang="en-US" dirty="0">
                <a:solidFill>
                  <a:schemeClr val="accent6"/>
                </a:solidFill>
              </a:rPr>
              <a:t>Possible options:</a:t>
            </a:r>
          </a:p>
          <a:p>
            <a:pPr lvl="1">
              <a:spcBef>
                <a:spcPts val="600"/>
              </a:spcBef>
              <a:spcAft>
                <a:spcPts val="600"/>
              </a:spcAft>
            </a:pPr>
            <a:r>
              <a:rPr lang="en-US" dirty="0">
                <a:solidFill>
                  <a:schemeClr val="accent6"/>
                </a:solidFill>
              </a:rPr>
              <a:t>Largest group</a:t>
            </a:r>
          </a:p>
          <a:p>
            <a:pPr lvl="1">
              <a:spcBef>
                <a:spcPts val="600"/>
              </a:spcBef>
              <a:spcAft>
                <a:spcPts val="600"/>
              </a:spcAft>
            </a:pPr>
            <a:r>
              <a:rPr lang="en-US" dirty="0">
                <a:solidFill>
                  <a:schemeClr val="accent6"/>
                </a:solidFill>
              </a:rPr>
              <a:t>The group with the “best” (most favorable) group rate</a:t>
            </a:r>
          </a:p>
          <a:p>
            <a:pPr lvl="1">
              <a:spcBef>
                <a:spcPts val="600"/>
              </a:spcBef>
              <a:spcAft>
                <a:spcPts val="600"/>
              </a:spcAft>
            </a:pPr>
            <a:r>
              <a:rPr lang="en-US" dirty="0">
                <a:solidFill>
                  <a:schemeClr val="accent6"/>
                </a:solidFill>
              </a:rPr>
              <a:t>The group with the largest social disadvantage</a:t>
            </a:r>
          </a:p>
          <a:p>
            <a:pPr lvl="1">
              <a:spcBef>
                <a:spcPts val="600"/>
              </a:spcBef>
              <a:spcAft>
                <a:spcPts val="600"/>
              </a:spcAft>
            </a:pPr>
            <a:r>
              <a:rPr lang="en-US" dirty="0">
                <a:solidFill>
                  <a:schemeClr val="accent6"/>
                </a:solidFill>
              </a:rPr>
              <a:t>The total population</a:t>
            </a:r>
          </a:p>
          <a:p>
            <a:pPr lvl="1">
              <a:spcBef>
                <a:spcPts val="600"/>
              </a:spcBef>
              <a:spcAft>
                <a:spcPts val="600"/>
              </a:spcAft>
            </a:pPr>
            <a:r>
              <a:rPr lang="en-US" dirty="0">
                <a:solidFill>
                  <a:schemeClr val="accent6"/>
                </a:solidFill>
              </a:rPr>
              <a:t>The average rate</a:t>
            </a:r>
          </a:p>
          <a:p>
            <a:pPr lvl="1">
              <a:spcBef>
                <a:spcPts val="600"/>
              </a:spcBef>
              <a:spcAft>
                <a:spcPts val="600"/>
              </a:spcAft>
            </a:pPr>
            <a:r>
              <a:rPr lang="en-US" dirty="0">
                <a:solidFill>
                  <a:schemeClr val="accent6"/>
                </a:solidFill>
              </a:rPr>
              <a:t>A target or goal rate</a:t>
            </a:r>
          </a:p>
          <a:p>
            <a:pPr>
              <a:spcBef>
                <a:spcPts val="600"/>
              </a:spcBef>
              <a:spcAft>
                <a:spcPts val="600"/>
              </a:spcAft>
            </a:pPr>
            <a:r>
              <a:rPr lang="en-US" dirty="0">
                <a:solidFill>
                  <a:schemeClr val="accent6"/>
                </a:solidFill>
              </a:rPr>
              <a:t>The “best” (most favorable) group rate was chosen as the reference point for measuring disparities starting in Healthy People 2010.</a:t>
            </a:r>
          </a:p>
        </p:txBody>
      </p:sp>
      <p:sp>
        <p:nvSpPr>
          <p:cNvPr id="10" name="Title 1"/>
          <p:cNvSpPr txBox="1">
            <a:spLocks/>
          </p:cNvSpPr>
          <p:nvPr/>
        </p:nvSpPr>
        <p:spPr>
          <a:xfrm>
            <a:off x="0" y="179109"/>
            <a:ext cx="9144000" cy="628658"/>
          </a:xfrm>
          <a:prstGeom prst="rect">
            <a:avLst/>
          </a:prstGeom>
        </p:spPr>
        <p:txBody>
          <a:bodyPr anchor="ctr" anchorCtr="0"/>
          <a:lstStyle>
            <a:lvl1pPr algn="l" rtl="0" eaLnBrk="0" fontAlgn="base" hangingPunct="0">
              <a:lnSpc>
                <a:spcPts val="2250"/>
              </a:lnSpc>
              <a:spcBef>
                <a:spcPct val="0"/>
              </a:spcBef>
              <a:spcAft>
                <a:spcPct val="0"/>
              </a:spcAft>
              <a:defRPr sz="2100"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algn="ctr"/>
            <a:r>
              <a:rPr lang="en-US" sz="2800" dirty="0">
                <a:ea typeface="Tahoma" panose="020B0604030504040204" pitchFamily="34" charset="0"/>
                <a:cs typeface="Calibri" panose="020F0502020204030204" pitchFamily="34" charset="0"/>
              </a:rPr>
              <a:t>Reference Point</a:t>
            </a:r>
          </a:p>
        </p:txBody>
      </p:sp>
      <p:sp>
        <p:nvSpPr>
          <p:cNvPr id="5" name="Slide Number Placeholder 3">
            <a:extLst>
              <a:ext uri="{FF2B5EF4-FFF2-40B4-BE49-F238E27FC236}">
                <a16:creationId xmlns:a16="http://schemas.microsoft.com/office/drawing/2014/main" id="{C299855E-E4A2-4C8E-8A1A-980D0EC98811}"/>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13</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2649221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4118" y="1025818"/>
            <a:ext cx="8659906" cy="3877876"/>
          </a:xfrm>
        </p:spPr>
        <p:txBody>
          <a:bodyPr/>
          <a:lstStyle/>
          <a:p>
            <a:pPr marL="342265" indent="-342265">
              <a:spcBef>
                <a:spcPts val="600"/>
              </a:spcBef>
              <a:spcAft>
                <a:spcPts val="600"/>
              </a:spcAft>
            </a:pPr>
            <a:r>
              <a:rPr lang="en-US" sz="1800" b="1" dirty="0">
                <a:solidFill>
                  <a:schemeClr val="accent6"/>
                </a:solidFill>
              </a:rPr>
              <a:t>Absolute disparity</a:t>
            </a:r>
            <a:r>
              <a:rPr lang="en-US" sz="1800" dirty="0">
                <a:solidFill>
                  <a:schemeClr val="accent6"/>
                </a:solidFill>
              </a:rPr>
              <a:t>:  Simple difference between two rates, using the same unit of measure as the indicator.</a:t>
            </a:r>
            <a:endParaRPr lang="en-US" dirty="0"/>
          </a:p>
          <a:p>
            <a:pPr marL="742315" lvl="1" indent="-285115">
              <a:spcBef>
                <a:spcPts val="600"/>
              </a:spcBef>
              <a:spcAft>
                <a:spcPts val="600"/>
              </a:spcAft>
            </a:pPr>
            <a:r>
              <a:rPr lang="en-US" sz="1800" dirty="0">
                <a:solidFill>
                  <a:schemeClr val="accent6"/>
                </a:solidFill>
                <a:latin typeface="Calibri"/>
                <a:cs typeface="Calibri"/>
              </a:rPr>
              <a:t>Also referred to as rate difference and absolute difference</a:t>
            </a:r>
            <a:endParaRPr lang="en-US" sz="1800" strike="sngStrike" dirty="0">
              <a:solidFill>
                <a:schemeClr val="accent6"/>
              </a:solidFill>
              <a:highlight>
                <a:srgbClr val="FFFF00"/>
              </a:highlight>
              <a:latin typeface="Calibri"/>
              <a:cs typeface="Calibri"/>
            </a:endParaRPr>
          </a:p>
          <a:p>
            <a:pPr marL="742315" lvl="1" indent="-285115">
              <a:spcBef>
                <a:spcPts val="600"/>
              </a:spcBef>
              <a:spcAft>
                <a:spcPts val="600"/>
              </a:spcAft>
            </a:pPr>
            <a:r>
              <a:rPr lang="en-US" sz="1800" b="1" i="1" dirty="0">
                <a:solidFill>
                  <a:schemeClr val="accent6"/>
                </a:solidFill>
                <a:latin typeface="Calibri"/>
                <a:cs typeface="Calibri"/>
              </a:rPr>
              <a:t>Maximal rate difference </a:t>
            </a:r>
            <a:r>
              <a:rPr lang="en-US" sz="1800" dirty="0">
                <a:solidFill>
                  <a:schemeClr val="accent6"/>
                </a:solidFill>
                <a:latin typeface="Calibri"/>
                <a:cs typeface="Calibri"/>
              </a:rPr>
              <a:t>is the difference between highest and lowest group rates and was introduced for HP2020; also called the range difference.</a:t>
            </a:r>
          </a:p>
          <a:p>
            <a:pPr marL="342265" indent="-342265">
              <a:spcBef>
                <a:spcPts val="600"/>
              </a:spcBef>
              <a:spcAft>
                <a:spcPts val="600"/>
              </a:spcAft>
            </a:pPr>
            <a:r>
              <a:rPr lang="en-US" sz="1800" b="1" dirty="0">
                <a:solidFill>
                  <a:schemeClr val="accent6"/>
                </a:solidFill>
              </a:rPr>
              <a:t>Relative disparity</a:t>
            </a:r>
            <a:r>
              <a:rPr lang="en-US" sz="1800" dirty="0">
                <a:solidFill>
                  <a:schemeClr val="accent6"/>
                </a:solidFill>
              </a:rPr>
              <a:t>:  Disparity measured on a relative scale, such as percent difference between rates or the ratio between rates.</a:t>
            </a:r>
            <a:endParaRPr lang="en-US" sz="1800" dirty="0">
              <a:solidFill>
                <a:schemeClr val="accent6"/>
              </a:solidFill>
              <a:cs typeface="Calibri" panose="020F0502020204030204" pitchFamily="34" charset="0"/>
            </a:endParaRPr>
          </a:p>
          <a:p>
            <a:pPr marL="742315" lvl="1" indent="-285115">
              <a:spcBef>
                <a:spcPts val="600"/>
              </a:spcBef>
              <a:spcAft>
                <a:spcPts val="600"/>
              </a:spcAft>
            </a:pPr>
            <a:r>
              <a:rPr lang="en-US" sz="1800" dirty="0">
                <a:solidFill>
                  <a:schemeClr val="accent6"/>
                </a:solidFill>
              </a:rPr>
              <a:t>Unlike absolute measures, relative measures are unit free, so they can be used to compare objectives measured on different scales and units of measure.</a:t>
            </a:r>
          </a:p>
          <a:p>
            <a:pPr marL="342274" indent="-285115">
              <a:spcBef>
                <a:spcPts val="600"/>
              </a:spcBef>
              <a:spcAft>
                <a:spcPts val="600"/>
              </a:spcAft>
            </a:pPr>
            <a:r>
              <a:rPr lang="en-US" sz="1800" dirty="0">
                <a:solidFill>
                  <a:schemeClr val="accent6"/>
                </a:solidFill>
                <a:cs typeface="Calibri" panose="020F0502020204030204" pitchFamily="34" charset="0"/>
              </a:rPr>
              <a:t>Both absolute and relative disparities should be examined when looking at changes over time.</a:t>
            </a:r>
          </a:p>
        </p:txBody>
      </p:sp>
      <p:sp>
        <p:nvSpPr>
          <p:cNvPr id="10" name="Title 1"/>
          <p:cNvSpPr txBox="1">
            <a:spLocks/>
          </p:cNvSpPr>
          <p:nvPr/>
        </p:nvSpPr>
        <p:spPr>
          <a:xfrm>
            <a:off x="0" y="412167"/>
            <a:ext cx="9144000" cy="395600"/>
          </a:xfrm>
          <a:prstGeom prst="rect">
            <a:avLst/>
          </a:prstGeom>
        </p:spPr>
        <p:txBody>
          <a:bodyPr anchor="ctr" anchorCtr="0"/>
          <a:lstStyle>
            <a:lvl1pPr algn="l" rtl="0" eaLnBrk="0" fontAlgn="base" hangingPunct="0">
              <a:lnSpc>
                <a:spcPts val="2250"/>
              </a:lnSpc>
              <a:spcBef>
                <a:spcPct val="0"/>
              </a:spcBef>
              <a:spcAft>
                <a:spcPct val="0"/>
              </a:spcAft>
              <a:defRPr sz="2100"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algn="ctr"/>
            <a:r>
              <a:rPr lang="en-US" sz="2800" dirty="0">
                <a:ea typeface="Tahoma" panose="020B0604030504040204" pitchFamily="34" charset="0"/>
                <a:cs typeface="Calibri" panose="020F0502020204030204" pitchFamily="34" charset="0"/>
              </a:rPr>
              <a:t>Absolute vs. Relative Disparity </a:t>
            </a:r>
          </a:p>
        </p:txBody>
      </p:sp>
      <p:sp>
        <p:nvSpPr>
          <p:cNvPr id="5" name="Slide Number Placeholder 3">
            <a:extLst>
              <a:ext uri="{FF2B5EF4-FFF2-40B4-BE49-F238E27FC236}">
                <a16:creationId xmlns:a16="http://schemas.microsoft.com/office/drawing/2014/main" id="{C299855E-E4A2-4C8E-8A1A-980D0EC98811}"/>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14</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38123614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6958"/>
          </a:xfrm>
        </p:spPr>
        <p:txBody>
          <a:bodyPr anchor="ctr"/>
          <a:lstStyle/>
          <a:p>
            <a:pPr algn="ctr"/>
            <a:r>
              <a:rPr lang="en-US" dirty="0">
                <a:ea typeface="Tahoma" panose="020B0604030504040204" pitchFamily="34" charset="0"/>
                <a:cs typeface="Calibri" panose="020F0502020204030204" pitchFamily="34" charset="0"/>
              </a:rPr>
              <a:t>Pairwise Disparities </a:t>
            </a:r>
          </a:p>
        </p:txBody>
      </p:sp>
      <p:sp>
        <p:nvSpPr>
          <p:cNvPr id="3" name="Text Placeholder 2"/>
          <p:cNvSpPr>
            <a:spLocks noGrp="1"/>
          </p:cNvSpPr>
          <p:nvPr>
            <p:ph type="body" sz="quarter" idx="10"/>
          </p:nvPr>
        </p:nvSpPr>
        <p:spPr>
          <a:xfrm>
            <a:off x="457199" y="744617"/>
            <a:ext cx="8417859" cy="3884535"/>
          </a:xfrm>
        </p:spPr>
        <p:txBody>
          <a:bodyPr/>
          <a:lstStyle/>
          <a:p>
            <a:pPr>
              <a:spcBef>
                <a:spcPts val="600"/>
              </a:spcBef>
              <a:spcAft>
                <a:spcPts val="600"/>
              </a:spcAft>
            </a:pPr>
            <a:r>
              <a:rPr lang="en-US" dirty="0">
                <a:solidFill>
                  <a:schemeClr val="accent6"/>
                </a:solidFill>
              </a:rPr>
              <a:t>The primary measure of pairwise disparities (first introduced in HP2010) is a relative disparity, measured as a rate ratio between two rates: </a:t>
            </a:r>
          </a:p>
          <a:p>
            <a:pPr lvl="1">
              <a:spcBef>
                <a:spcPts val="600"/>
              </a:spcBef>
              <a:spcAft>
                <a:spcPts val="600"/>
              </a:spcAft>
              <a:buFont typeface="Wingdings" panose="05000000000000000000" pitchFamily="2" charset="2"/>
              <a:buChar char="Ø"/>
            </a:pPr>
            <a:r>
              <a:rPr lang="en-US" dirty="0">
                <a:solidFill>
                  <a:schemeClr val="accent6"/>
                </a:solidFill>
              </a:rPr>
              <a:t>R</a:t>
            </a:r>
            <a:r>
              <a:rPr lang="en-US" baseline="-25000" dirty="0">
                <a:solidFill>
                  <a:schemeClr val="accent6"/>
                </a:solidFill>
              </a:rPr>
              <a:t>b</a:t>
            </a:r>
            <a:r>
              <a:rPr lang="en-US" dirty="0">
                <a:solidFill>
                  <a:schemeClr val="accent6"/>
                </a:solidFill>
              </a:rPr>
              <a:t> (rate for the best group) </a:t>
            </a:r>
          </a:p>
          <a:p>
            <a:pPr lvl="1">
              <a:spcBef>
                <a:spcPts val="600"/>
              </a:spcBef>
              <a:spcAft>
                <a:spcPts val="600"/>
              </a:spcAft>
              <a:buFont typeface="Wingdings" panose="05000000000000000000" pitchFamily="2" charset="2"/>
              <a:buChar char="Ø"/>
            </a:pPr>
            <a:r>
              <a:rPr lang="en-US" dirty="0" err="1">
                <a:solidFill>
                  <a:schemeClr val="accent6"/>
                </a:solidFill>
              </a:rPr>
              <a:t>R</a:t>
            </a:r>
            <a:r>
              <a:rPr lang="en-US" baseline="-25000" dirty="0" err="1">
                <a:solidFill>
                  <a:schemeClr val="accent6"/>
                </a:solidFill>
              </a:rPr>
              <a:t>g</a:t>
            </a:r>
            <a:r>
              <a:rPr lang="en-US" dirty="0">
                <a:solidFill>
                  <a:schemeClr val="accent6"/>
                </a:solidFill>
              </a:rPr>
              <a:t> (rate for a group of interest).</a:t>
            </a:r>
            <a:endParaRPr lang="en-US" sz="1050" dirty="0">
              <a:solidFill>
                <a:schemeClr val="accent6"/>
              </a:solidFill>
            </a:endParaRPr>
          </a:p>
          <a:p>
            <a:pPr>
              <a:spcBef>
                <a:spcPts val="600"/>
              </a:spcBef>
              <a:spcAft>
                <a:spcPts val="600"/>
              </a:spcAft>
            </a:pPr>
            <a:r>
              <a:rPr lang="en-US" dirty="0">
                <a:solidFill>
                  <a:schemeClr val="accent6"/>
                </a:solidFill>
              </a:rPr>
              <a:t>For objectives expressed as favorable events or conditions to be increased, disparity from the best group rate is calculated using the rate ratio:  R</a:t>
            </a:r>
            <a:r>
              <a:rPr lang="en-US" baseline="-25000" dirty="0">
                <a:solidFill>
                  <a:schemeClr val="accent6"/>
                </a:solidFill>
              </a:rPr>
              <a:t>b</a:t>
            </a:r>
            <a:r>
              <a:rPr lang="en-US" dirty="0">
                <a:solidFill>
                  <a:schemeClr val="accent6"/>
                </a:solidFill>
              </a:rPr>
              <a:t>/</a:t>
            </a:r>
            <a:r>
              <a:rPr lang="en-US" dirty="0" err="1">
                <a:solidFill>
                  <a:schemeClr val="accent6"/>
                </a:solidFill>
              </a:rPr>
              <a:t>R</a:t>
            </a:r>
            <a:r>
              <a:rPr lang="en-US" baseline="-25000" dirty="0" err="1">
                <a:solidFill>
                  <a:schemeClr val="accent6"/>
                </a:solidFill>
              </a:rPr>
              <a:t>g</a:t>
            </a:r>
            <a:r>
              <a:rPr lang="en-US" dirty="0">
                <a:solidFill>
                  <a:schemeClr val="accent6"/>
                </a:solidFill>
              </a:rPr>
              <a:t>.</a:t>
            </a:r>
            <a:endParaRPr lang="en-US" sz="1050" dirty="0">
              <a:solidFill>
                <a:schemeClr val="accent6"/>
              </a:solidFill>
            </a:endParaRPr>
          </a:p>
          <a:p>
            <a:pPr>
              <a:spcBef>
                <a:spcPts val="600"/>
              </a:spcBef>
              <a:spcAft>
                <a:spcPts val="600"/>
              </a:spcAft>
            </a:pPr>
            <a:r>
              <a:rPr lang="en-US" dirty="0">
                <a:solidFill>
                  <a:schemeClr val="accent6"/>
                </a:solidFill>
              </a:rPr>
              <a:t>For objectives expressed as adverse events or conditions to be decreased, disparity from the best group rate is calculated using the rate ratio:  </a:t>
            </a:r>
            <a:r>
              <a:rPr lang="en-US" dirty="0" err="1">
                <a:solidFill>
                  <a:schemeClr val="accent6"/>
                </a:solidFill>
              </a:rPr>
              <a:t>R</a:t>
            </a:r>
            <a:r>
              <a:rPr lang="en-US" baseline="-25000" dirty="0" err="1">
                <a:solidFill>
                  <a:schemeClr val="accent6"/>
                </a:solidFill>
              </a:rPr>
              <a:t>g</a:t>
            </a:r>
            <a:r>
              <a:rPr lang="en-US" dirty="0">
                <a:solidFill>
                  <a:schemeClr val="accent6"/>
                </a:solidFill>
              </a:rPr>
              <a:t>/R</a:t>
            </a:r>
            <a:r>
              <a:rPr lang="en-US" baseline="-25000" dirty="0">
                <a:solidFill>
                  <a:schemeClr val="accent6"/>
                </a:solidFill>
              </a:rPr>
              <a:t>b</a:t>
            </a:r>
            <a:r>
              <a:rPr lang="en-US" dirty="0">
                <a:solidFill>
                  <a:schemeClr val="accent6"/>
                </a:solidFill>
              </a:rPr>
              <a:t>.</a:t>
            </a:r>
            <a:endParaRPr lang="en-US" sz="1050" b="1" i="1" dirty="0">
              <a:solidFill>
                <a:schemeClr val="accent6"/>
              </a:solidFill>
            </a:endParaRPr>
          </a:p>
          <a:p>
            <a:pPr>
              <a:spcBef>
                <a:spcPts val="600"/>
              </a:spcBef>
              <a:spcAft>
                <a:spcPts val="600"/>
              </a:spcAft>
            </a:pPr>
            <a:r>
              <a:rPr lang="en-US" b="1" i="1" dirty="0">
                <a:solidFill>
                  <a:schemeClr val="accent6"/>
                </a:solidFill>
              </a:rPr>
              <a:t>Maximal rate ratio </a:t>
            </a:r>
            <a:r>
              <a:rPr lang="en-US" dirty="0">
                <a:solidFill>
                  <a:schemeClr val="accent6"/>
                </a:solidFill>
              </a:rPr>
              <a:t>is the rate ratio between highest and lowest group rates and was introduced in HP2020.</a:t>
            </a:r>
          </a:p>
        </p:txBody>
      </p:sp>
      <p:sp>
        <p:nvSpPr>
          <p:cNvPr id="5" name="Slide Number Placeholder 3">
            <a:extLst>
              <a:ext uri="{FF2B5EF4-FFF2-40B4-BE49-F238E27FC236}">
                <a16:creationId xmlns:a16="http://schemas.microsoft.com/office/drawing/2014/main" id="{BB687208-B2C1-44D5-87B7-EEEE769A2A7A}"/>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15</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20768642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67"/>
            <a:ext cx="8229600" cy="678050"/>
          </a:xfrm>
        </p:spPr>
        <p:txBody>
          <a:bodyPr/>
          <a:lstStyle/>
          <a:p>
            <a:pPr algn="ctr"/>
            <a:r>
              <a:rPr lang="en-US" dirty="0">
                <a:ea typeface="Tahoma" panose="020B0604030504040204" pitchFamily="34" charset="0"/>
                <a:cs typeface="Calibri" panose="020F0502020204030204" pitchFamily="34" charset="0"/>
              </a:rPr>
              <a:t>Summary Rate Ratios </a:t>
            </a:r>
          </a:p>
        </p:txBody>
      </p:sp>
      <p:sp>
        <p:nvSpPr>
          <p:cNvPr id="4" name="Text Placeholder 3"/>
          <p:cNvSpPr>
            <a:spLocks noGrp="1"/>
          </p:cNvSpPr>
          <p:nvPr>
            <p:ph type="body" sz="quarter" idx="10"/>
          </p:nvPr>
        </p:nvSpPr>
        <p:spPr>
          <a:xfrm>
            <a:off x="457200" y="979578"/>
            <a:ext cx="8229600" cy="3850366"/>
          </a:xfrm>
        </p:spPr>
        <p:txBody>
          <a:bodyPr/>
          <a:lstStyle/>
          <a:p>
            <a:pPr marL="0" indent="0">
              <a:spcBef>
                <a:spcPts val="600"/>
              </a:spcBef>
              <a:spcAft>
                <a:spcPts val="600"/>
              </a:spcAft>
              <a:buNone/>
            </a:pPr>
            <a:r>
              <a:rPr lang="en-US" b="1" i="1" dirty="0">
                <a:solidFill>
                  <a:schemeClr val="accent6"/>
                </a:solidFill>
              </a:rPr>
              <a:t>Summary rate ratios </a:t>
            </a:r>
            <a:r>
              <a:rPr lang="en-US" dirty="0">
                <a:solidFill>
                  <a:schemeClr val="accent6"/>
                </a:solidFill>
              </a:rPr>
              <a:t>are relative disparities calculated as follows:</a:t>
            </a:r>
          </a:p>
          <a:p>
            <a:pPr>
              <a:spcBef>
                <a:spcPts val="600"/>
              </a:spcBef>
              <a:spcAft>
                <a:spcPts val="600"/>
              </a:spcAft>
            </a:pPr>
            <a:r>
              <a:rPr lang="en-US" dirty="0">
                <a:solidFill>
                  <a:schemeClr val="accent6"/>
                </a:solidFill>
              </a:rPr>
              <a:t>When there were only two groups (e.g., male and female), the summary disparity ratio is a pairwise disparity. </a:t>
            </a:r>
          </a:p>
          <a:p>
            <a:pPr>
              <a:spcBef>
                <a:spcPts val="600"/>
              </a:spcBef>
              <a:spcAft>
                <a:spcPts val="600"/>
              </a:spcAft>
            </a:pPr>
            <a:r>
              <a:rPr lang="en-US" dirty="0">
                <a:solidFill>
                  <a:schemeClr val="accent6"/>
                </a:solidFill>
              </a:rPr>
              <a:t>When there were three or more groups and the most favorable rate (R</a:t>
            </a:r>
            <a:r>
              <a:rPr lang="en-US" baseline="-25000" dirty="0">
                <a:solidFill>
                  <a:schemeClr val="accent6"/>
                </a:solidFill>
              </a:rPr>
              <a:t>b</a:t>
            </a:r>
            <a:r>
              <a:rPr lang="en-US" dirty="0">
                <a:solidFill>
                  <a:schemeClr val="accent6"/>
                </a:solidFill>
              </a:rPr>
              <a:t>) was the highest rate, the summary disparity ratio is calculated as </a:t>
            </a:r>
            <a:r>
              <a:rPr lang="en-US" dirty="0" err="1">
                <a:solidFill>
                  <a:schemeClr val="accent6"/>
                </a:solidFill>
              </a:rPr>
              <a:t>R</a:t>
            </a:r>
            <a:r>
              <a:rPr lang="en-US" baseline="-25000" dirty="0" err="1">
                <a:solidFill>
                  <a:schemeClr val="accent6"/>
                </a:solidFill>
              </a:rPr>
              <a:t>b</a:t>
            </a:r>
            <a:r>
              <a:rPr lang="en-US" dirty="0" err="1">
                <a:solidFill>
                  <a:schemeClr val="accent6"/>
                </a:solidFill>
              </a:rPr>
              <a:t>⁄R</a:t>
            </a:r>
            <a:r>
              <a:rPr lang="en-US" baseline="-25000" dirty="0" err="1">
                <a:solidFill>
                  <a:schemeClr val="accent6"/>
                </a:solidFill>
              </a:rPr>
              <a:t>a</a:t>
            </a:r>
            <a:r>
              <a:rPr lang="en-US" dirty="0">
                <a:solidFill>
                  <a:schemeClr val="accent6"/>
                </a:solidFill>
              </a:rPr>
              <a:t> , where R</a:t>
            </a:r>
            <a:r>
              <a:rPr lang="en-US" baseline="-25000" dirty="0">
                <a:solidFill>
                  <a:schemeClr val="accent6"/>
                </a:solidFill>
              </a:rPr>
              <a:t>a</a:t>
            </a:r>
            <a:r>
              <a:rPr lang="en-US" dirty="0">
                <a:solidFill>
                  <a:schemeClr val="accent6"/>
                </a:solidFill>
              </a:rPr>
              <a:t> = the average of the rates for all other groups. </a:t>
            </a:r>
            <a:endParaRPr lang="en-US" sz="700" dirty="0">
              <a:solidFill>
                <a:schemeClr val="accent6"/>
              </a:solidFill>
            </a:endParaRPr>
          </a:p>
          <a:p>
            <a:pPr>
              <a:spcBef>
                <a:spcPts val="600"/>
              </a:spcBef>
              <a:spcAft>
                <a:spcPts val="600"/>
              </a:spcAft>
            </a:pPr>
            <a:r>
              <a:rPr lang="en-US" dirty="0">
                <a:solidFill>
                  <a:schemeClr val="accent6"/>
                </a:solidFill>
              </a:rPr>
              <a:t>When there were three or more groups and the most favorable rate (R</a:t>
            </a:r>
            <a:r>
              <a:rPr lang="en-US" baseline="-25000" dirty="0">
                <a:solidFill>
                  <a:schemeClr val="accent6"/>
                </a:solidFill>
              </a:rPr>
              <a:t>b</a:t>
            </a:r>
            <a:r>
              <a:rPr lang="en-US" dirty="0">
                <a:solidFill>
                  <a:schemeClr val="accent6"/>
                </a:solidFill>
              </a:rPr>
              <a:t>) was the lowest rate, the summary rate ratio is calculated as R</a:t>
            </a:r>
            <a:r>
              <a:rPr lang="en-US" baseline="-25000" dirty="0">
                <a:solidFill>
                  <a:schemeClr val="accent6"/>
                </a:solidFill>
              </a:rPr>
              <a:t>a </a:t>
            </a:r>
            <a:r>
              <a:rPr lang="en-US" dirty="0">
                <a:solidFill>
                  <a:schemeClr val="accent6"/>
                </a:solidFill>
              </a:rPr>
              <a:t>⁄R</a:t>
            </a:r>
            <a:r>
              <a:rPr lang="en-US" baseline="-25000" dirty="0">
                <a:solidFill>
                  <a:schemeClr val="accent6"/>
                </a:solidFill>
              </a:rPr>
              <a:t>b</a:t>
            </a:r>
            <a:r>
              <a:rPr lang="en-US" dirty="0">
                <a:solidFill>
                  <a:schemeClr val="accent6"/>
                </a:solidFill>
              </a:rPr>
              <a:t> .</a:t>
            </a:r>
          </a:p>
          <a:p>
            <a:pPr>
              <a:spcBef>
                <a:spcPts val="600"/>
              </a:spcBef>
              <a:spcAft>
                <a:spcPts val="600"/>
              </a:spcAft>
            </a:pPr>
            <a:r>
              <a:rPr lang="en-US" dirty="0">
                <a:solidFill>
                  <a:schemeClr val="accent6"/>
                </a:solidFill>
              </a:rPr>
              <a:t>This concept was introduced in HP2020, though a related concept, the index of disparity, was used in HP2010.</a:t>
            </a:r>
          </a:p>
          <a:p>
            <a:pPr>
              <a:spcBef>
                <a:spcPts val="600"/>
              </a:spcBef>
              <a:spcAft>
                <a:spcPts val="600"/>
              </a:spcAft>
            </a:pPr>
            <a:endParaRPr lang="en-US" dirty="0">
              <a:solidFill>
                <a:schemeClr val="accent6"/>
              </a:solidFill>
            </a:endParaRPr>
          </a:p>
        </p:txBody>
      </p:sp>
      <p:sp>
        <p:nvSpPr>
          <p:cNvPr id="5" name="Slide Number Placeholder 3">
            <a:extLst>
              <a:ext uri="{FF2B5EF4-FFF2-40B4-BE49-F238E27FC236}">
                <a16:creationId xmlns:a16="http://schemas.microsoft.com/office/drawing/2014/main" id="{5C92F926-A1EB-47B8-95F2-194C33DE0AAB}"/>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16</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20228366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a:ea typeface="Tahoma" panose="020B0604030504040204" pitchFamily="34" charset="0"/>
                <a:cs typeface="Calibri" panose="020F0502020204030204" pitchFamily="34" charset="0"/>
              </a:rPr>
              <a:t>Disparities over Time</a:t>
            </a:r>
          </a:p>
        </p:txBody>
      </p:sp>
      <p:sp>
        <p:nvSpPr>
          <p:cNvPr id="4" name="Text Placeholder 3"/>
          <p:cNvSpPr>
            <a:spLocks noGrp="1"/>
          </p:cNvSpPr>
          <p:nvPr>
            <p:ph type="body" sz="quarter" idx="10"/>
          </p:nvPr>
        </p:nvSpPr>
        <p:spPr/>
        <p:txBody>
          <a:bodyPr/>
          <a:lstStyle/>
          <a:p>
            <a:pPr>
              <a:lnSpc>
                <a:spcPct val="150000"/>
              </a:lnSpc>
              <a:spcBef>
                <a:spcPts val="600"/>
              </a:spcBef>
              <a:spcAft>
                <a:spcPts val="600"/>
              </a:spcAft>
            </a:pPr>
            <a:r>
              <a:rPr lang="en-US" sz="2400" dirty="0">
                <a:solidFill>
                  <a:schemeClr val="accent6"/>
                </a:solidFill>
              </a:rPr>
              <a:t>Changes over time are assessed in HP2020 primarily for:</a:t>
            </a:r>
          </a:p>
          <a:p>
            <a:pPr lvl="1">
              <a:lnSpc>
                <a:spcPct val="150000"/>
              </a:lnSpc>
              <a:spcBef>
                <a:spcPts val="600"/>
              </a:spcBef>
              <a:spcAft>
                <a:spcPts val="600"/>
              </a:spcAft>
            </a:pPr>
            <a:r>
              <a:rPr lang="en-US" sz="2400" dirty="0">
                <a:solidFill>
                  <a:schemeClr val="accent6"/>
                </a:solidFill>
              </a:rPr>
              <a:t>Maximal rate difference</a:t>
            </a:r>
          </a:p>
          <a:p>
            <a:pPr lvl="1">
              <a:lnSpc>
                <a:spcPct val="150000"/>
              </a:lnSpc>
              <a:spcBef>
                <a:spcPts val="600"/>
              </a:spcBef>
              <a:spcAft>
                <a:spcPts val="600"/>
              </a:spcAft>
            </a:pPr>
            <a:r>
              <a:rPr lang="en-US" sz="2400" dirty="0">
                <a:solidFill>
                  <a:schemeClr val="accent6"/>
                </a:solidFill>
              </a:rPr>
              <a:t>Maximal rate ratio</a:t>
            </a:r>
          </a:p>
          <a:p>
            <a:pPr lvl="1">
              <a:lnSpc>
                <a:spcPct val="150000"/>
              </a:lnSpc>
              <a:spcBef>
                <a:spcPts val="600"/>
              </a:spcBef>
              <a:spcAft>
                <a:spcPts val="600"/>
              </a:spcAft>
            </a:pPr>
            <a:r>
              <a:rPr lang="en-US" sz="2400" dirty="0">
                <a:solidFill>
                  <a:schemeClr val="accent6"/>
                </a:solidFill>
              </a:rPr>
              <a:t>Summary rate ratio</a:t>
            </a:r>
          </a:p>
          <a:p>
            <a:pPr>
              <a:lnSpc>
                <a:spcPct val="150000"/>
              </a:lnSpc>
              <a:spcBef>
                <a:spcPts val="600"/>
              </a:spcBef>
              <a:spcAft>
                <a:spcPts val="600"/>
              </a:spcAft>
            </a:pPr>
            <a:endParaRPr lang="en-US" sz="2400" dirty="0">
              <a:solidFill>
                <a:schemeClr val="accent6"/>
              </a:solidFill>
            </a:endParaRPr>
          </a:p>
        </p:txBody>
      </p:sp>
      <p:sp>
        <p:nvSpPr>
          <p:cNvPr id="5" name="Slide Number Placeholder 3">
            <a:extLst>
              <a:ext uri="{FF2B5EF4-FFF2-40B4-BE49-F238E27FC236}">
                <a16:creationId xmlns:a16="http://schemas.microsoft.com/office/drawing/2014/main" id="{B1AAEDE6-9B00-47D0-9BDF-C01A24F3EFBD}"/>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17</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1870418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EC48F-E9B7-41D7-B8BE-CF0EA6ECD260}"/>
              </a:ext>
            </a:extLst>
          </p:cNvPr>
          <p:cNvPicPr>
            <a:picLocks noChangeAspect="1"/>
          </p:cNvPicPr>
          <p:nvPr/>
        </p:nvPicPr>
        <p:blipFill>
          <a:blip r:embed="rId3"/>
          <a:stretch>
            <a:fillRect/>
          </a:stretch>
        </p:blipFill>
        <p:spPr>
          <a:xfrm>
            <a:off x="809897" y="413041"/>
            <a:ext cx="7843282" cy="4730459"/>
          </a:xfrm>
          <a:prstGeom prst="rect">
            <a:avLst/>
          </a:prstGeom>
        </p:spPr>
      </p:pic>
      <p:sp>
        <p:nvSpPr>
          <p:cNvPr id="4" name="Title 1">
            <a:extLst>
              <a:ext uri="{FF2B5EF4-FFF2-40B4-BE49-F238E27FC236}">
                <a16:creationId xmlns:a16="http://schemas.microsoft.com/office/drawing/2014/main" id="{208E8577-4509-4FF3-8D97-27B2C2C99440}"/>
              </a:ext>
            </a:extLst>
          </p:cNvPr>
          <p:cNvSpPr txBox="1">
            <a:spLocks/>
          </p:cNvSpPr>
          <p:nvPr/>
        </p:nvSpPr>
        <p:spPr>
          <a:xfrm>
            <a:off x="1485900" y="1"/>
            <a:ext cx="6172200" cy="413040"/>
          </a:xfrm>
          <a:prstGeom prst="rect">
            <a:avLst/>
          </a:prstGeom>
        </p:spPr>
        <p:txBody>
          <a:bodyPr anchor="ct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r>
              <a:rPr lang="en-US" sz="2400" b="1" dirty="0">
                <a:solidFill>
                  <a:srgbClr val="006858"/>
                </a:solidFill>
                <a:latin typeface="Calibri" panose="020F0502020204030204" pitchFamily="34" charset="0"/>
                <a:ea typeface="Tahoma" panose="020B0604030504040204" pitchFamily="34" charset="0"/>
                <a:cs typeface="Calibri" panose="020F0502020204030204" pitchFamily="34" charset="0"/>
              </a:rPr>
              <a:t>Example:  HP2020 Disparities Tool</a:t>
            </a:r>
          </a:p>
        </p:txBody>
      </p:sp>
      <p:sp>
        <p:nvSpPr>
          <p:cNvPr id="7" name="Oval 6">
            <a:extLst>
              <a:ext uri="{FF2B5EF4-FFF2-40B4-BE49-F238E27FC236}">
                <a16:creationId xmlns:a16="http://schemas.microsoft.com/office/drawing/2014/main" id="{A01356A2-0650-40ED-9943-0DB279D8BFB4}"/>
              </a:ext>
            </a:extLst>
          </p:cNvPr>
          <p:cNvSpPr/>
          <p:nvPr/>
        </p:nvSpPr>
        <p:spPr>
          <a:xfrm>
            <a:off x="8159946" y="2140046"/>
            <a:ext cx="348314" cy="174101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2759057-EFEA-44E4-99B4-9585062FF8C0}"/>
              </a:ext>
            </a:extLst>
          </p:cNvPr>
          <p:cNvSpPr/>
          <p:nvPr/>
        </p:nvSpPr>
        <p:spPr>
          <a:xfrm>
            <a:off x="1383922" y="1907762"/>
            <a:ext cx="348314" cy="174101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A1F5DB8C-2105-40CE-8490-D58185C8DA09}"/>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18</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7157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4281"/>
          </a:xfrm>
        </p:spPr>
        <p:txBody>
          <a:bodyPr/>
          <a:lstStyle/>
          <a:p>
            <a:pPr algn="ctr"/>
            <a:r>
              <a:rPr lang="en-US" sz="2400" dirty="0">
                <a:ea typeface="Tahoma" panose="020B0604030504040204" pitchFamily="34" charset="0"/>
                <a:cs typeface="Calibri" panose="020F0502020204030204" pitchFamily="34" charset="0"/>
              </a:rPr>
              <a:t>Example (Baseline)</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0"/>
              </p:nvPr>
            </p:nvSpPr>
            <p:spPr>
              <a:xfrm>
                <a:off x="5422703" y="640794"/>
                <a:ext cx="3398567" cy="4273689"/>
              </a:xfrm>
            </p:spPr>
            <p:txBody>
              <a:bodyPr/>
              <a:lstStyle/>
              <a:p>
                <a:pPr marL="0" indent="0">
                  <a:buNone/>
                </a:pPr>
                <a:r>
                  <a:rPr lang="en-US" sz="1400" dirty="0">
                    <a:solidFill>
                      <a:schemeClr val="accent6"/>
                    </a:solidFill>
                  </a:rPr>
                  <a:t>The difference between the best and worst group rates was 8.8 infant deaths per 1,000 live births (</a:t>
                </a:r>
                <a:r>
                  <a:rPr lang="en-US" sz="1400" b="1" dirty="0">
                    <a:solidFill>
                      <a:schemeClr val="accent6"/>
                    </a:solidFill>
                  </a:rPr>
                  <a:t>maximal rate difference</a:t>
                </a:r>
                <a:r>
                  <a:rPr lang="en-US" sz="1400" dirty="0">
                    <a:solidFill>
                      <a:schemeClr val="accent6"/>
                    </a:solidFill>
                  </a:rPr>
                  <a:t>).</a:t>
                </a:r>
              </a:p>
              <a:p>
                <a:pPr marL="0" indent="0">
                  <a:buNone/>
                </a:pPr>
                <a:endParaRPr lang="en-US" sz="1200"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r>
                        <a:rPr lang="en-US" sz="1400" i="1">
                          <a:solidFill>
                            <a:schemeClr val="accent6"/>
                          </a:solidFill>
                          <a:latin typeface="Cambria Math" panose="02040503050406030204" pitchFamily="18" charset="0"/>
                        </a:rPr>
                        <m:t>13.4−4.5=8.8 </m:t>
                      </m:r>
                    </m:oMath>
                  </m:oMathPara>
                </a14:m>
                <a:endParaRPr lang="en-US" sz="1400" dirty="0">
                  <a:solidFill>
                    <a:schemeClr val="accent6"/>
                  </a:solidFill>
                </a:endParaRPr>
              </a:p>
              <a:p>
                <a:endParaRPr lang="en-US" sz="1400" dirty="0">
                  <a:solidFill>
                    <a:schemeClr val="accent6"/>
                  </a:solidFill>
                </a:endParaRPr>
              </a:p>
              <a:p>
                <a:pPr marL="0" indent="0">
                  <a:buNone/>
                </a:pPr>
                <a:r>
                  <a:rPr lang="en-US" sz="1400" dirty="0">
                    <a:solidFill>
                      <a:schemeClr val="accent6"/>
                    </a:solidFill>
                  </a:rPr>
                  <a:t>The worst group rate was 2.934 times the best group rate (</a:t>
                </a:r>
                <a:r>
                  <a:rPr lang="en-US" sz="1400" b="1" dirty="0">
                    <a:solidFill>
                      <a:schemeClr val="accent6"/>
                    </a:solidFill>
                  </a:rPr>
                  <a:t>maximal rate ratio</a:t>
                </a:r>
                <a:r>
                  <a:rPr lang="en-US" sz="1400" dirty="0">
                    <a:solidFill>
                      <a:schemeClr val="accent6"/>
                    </a:solidFill>
                  </a:rPr>
                  <a:t>).</a:t>
                </a:r>
              </a:p>
              <a:p>
                <a:pPr marL="0" indent="0">
                  <a:buNone/>
                </a:pPr>
                <a:endParaRPr lang="en-US" sz="1200"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f>
                        <m:fPr>
                          <m:ctrlPr>
                            <a:rPr lang="en-US" sz="1400" i="1">
                              <a:solidFill>
                                <a:schemeClr val="accent6"/>
                              </a:solidFill>
                              <a:latin typeface="Cambria Math" panose="02040503050406030204" pitchFamily="18" charset="0"/>
                            </a:rPr>
                          </m:ctrlPr>
                        </m:fPr>
                        <m:num>
                          <m:r>
                            <a:rPr lang="en-US" sz="1400" i="1">
                              <a:solidFill>
                                <a:schemeClr val="accent6"/>
                              </a:solidFill>
                              <a:latin typeface="Cambria Math" panose="02040503050406030204" pitchFamily="18" charset="0"/>
                            </a:rPr>
                            <m:t>13.4</m:t>
                          </m:r>
                        </m:num>
                        <m:den>
                          <m:r>
                            <a:rPr lang="en-US" sz="1400" i="1">
                              <a:solidFill>
                                <a:schemeClr val="accent6"/>
                              </a:solidFill>
                              <a:latin typeface="Cambria Math" panose="02040503050406030204" pitchFamily="18" charset="0"/>
                            </a:rPr>
                            <m:t>4.5</m:t>
                          </m:r>
                        </m:den>
                      </m:f>
                      <m:r>
                        <a:rPr lang="en-US" sz="1400" i="1">
                          <a:solidFill>
                            <a:schemeClr val="accent6"/>
                          </a:solidFill>
                          <a:latin typeface="Cambria Math" panose="02040503050406030204" pitchFamily="18" charset="0"/>
                        </a:rPr>
                        <m:t>=2.934</m:t>
                      </m:r>
                    </m:oMath>
                  </m:oMathPara>
                </a14:m>
                <a:endParaRPr lang="en-US" sz="1400" dirty="0">
                  <a:solidFill>
                    <a:schemeClr val="accent6"/>
                  </a:solidFill>
                </a:endParaRPr>
              </a:p>
              <a:p>
                <a:endParaRPr lang="en-US" sz="1400" dirty="0">
                  <a:solidFill>
                    <a:schemeClr val="accent6"/>
                  </a:solidFill>
                </a:endParaRPr>
              </a:p>
              <a:p>
                <a:pPr marL="0" indent="0">
                  <a:buNone/>
                </a:pPr>
                <a:r>
                  <a:rPr lang="en-US" sz="1400" dirty="0">
                    <a:solidFill>
                      <a:schemeClr val="accent6"/>
                    </a:solidFill>
                  </a:rPr>
                  <a:t>The average rate for all other race/ethnicity groups (excluding the best) was 1.792 times the best group rate (</a:t>
                </a:r>
                <a:r>
                  <a:rPr lang="en-US" sz="1400" b="1" dirty="0">
                    <a:solidFill>
                      <a:schemeClr val="accent6"/>
                    </a:solidFill>
                  </a:rPr>
                  <a:t>summary rate ratio</a:t>
                </a:r>
                <a:r>
                  <a:rPr lang="en-US" sz="1400" dirty="0">
                    <a:solidFill>
                      <a:schemeClr val="accent6"/>
                    </a:solidFill>
                  </a:rPr>
                  <a:t>).</a:t>
                </a:r>
              </a:p>
              <a:p>
                <a:pPr marL="0" indent="0">
                  <a:buNone/>
                </a:pPr>
                <a:endParaRPr lang="en-US" sz="1200" dirty="0">
                  <a:solidFill>
                    <a:schemeClr val="accent6"/>
                  </a:solidFill>
                </a:endParaRPr>
              </a:p>
              <a:p>
                <a:pPr marL="0" indent="0" algn="ctr">
                  <a:buNone/>
                </a:pPr>
                <a14:m>
                  <m:oMathPara xmlns:m="http://schemas.openxmlformats.org/officeDocument/2006/math">
                    <m:oMathParaPr>
                      <m:jc m:val="centerGroup"/>
                    </m:oMathParaPr>
                    <m:oMath xmlns:m="http://schemas.openxmlformats.org/officeDocument/2006/math">
                      <m:f>
                        <m:fPr>
                          <m:ctrlPr>
                            <a:rPr lang="en-US" sz="1200" i="1">
                              <a:solidFill>
                                <a:schemeClr val="accent6"/>
                              </a:solidFill>
                              <a:latin typeface="Cambria Math" panose="02040503050406030204" pitchFamily="18" charset="0"/>
                            </a:rPr>
                          </m:ctrlPr>
                        </m:fPr>
                        <m:num>
                          <m:f>
                            <m:fPr>
                              <m:ctrlPr>
                                <a:rPr lang="en-US" sz="1200" i="1">
                                  <a:solidFill>
                                    <a:schemeClr val="accent6"/>
                                  </a:solidFill>
                                  <a:latin typeface="Cambria Math" panose="02040503050406030204" pitchFamily="18" charset="0"/>
                                </a:rPr>
                              </m:ctrlPr>
                            </m:fPr>
                            <m:num>
                              <m:r>
                                <a:rPr lang="en-US" sz="1200" i="1">
                                  <a:solidFill>
                                    <a:schemeClr val="accent6"/>
                                  </a:solidFill>
                                  <a:latin typeface="Cambria Math" panose="02040503050406030204" pitchFamily="18" charset="0"/>
                                </a:rPr>
                                <m:t>8.3+5.4+</m:t>
                              </m:r>
                              <m:r>
                                <a:rPr lang="en-US" sz="1200" b="0" i="1" smtClean="0">
                                  <a:solidFill>
                                    <a:schemeClr val="accent6"/>
                                  </a:solidFill>
                                  <a:latin typeface="Cambria Math" panose="02040503050406030204" pitchFamily="18" charset="0"/>
                                </a:rPr>
                                <m:t>13.4+</m:t>
                              </m:r>
                              <m:r>
                                <a:rPr lang="en-US" sz="1200" i="1">
                                  <a:solidFill>
                                    <a:schemeClr val="accent6"/>
                                  </a:solidFill>
                                  <a:latin typeface="Cambria Math" panose="02040503050406030204" pitchFamily="18" charset="0"/>
                                </a:rPr>
                                <m:t>5.6</m:t>
                              </m:r>
                            </m:num>
                            <m:den>
                              <m:r>
                                <a:rPr lang="en-US" sz="1200" i="1">
                                  <a:solidFill>
                                    <a:schemeClr val="accent6"/>
                                  </a:solidFill>
                                  <a:latin typeface="Cambria Math" panose="02040503050406030204" pitchFamily="18" charset="0"/>
                                </a:rPr>
                                <m:t>4</m:t>
                              </m:r>
                            </m:den>
                          </m:f>
                        </m:num>
                        <m:den>
                          <m:r>
                            <a:rPr lang="en-US" sz="1200" b="0" i="1" smtClean="0">
                              <a:solidFill>
                                <a:schemeClr val="accent6"/>
                              </a:solidFill>
                              <a:latin typeface="Cambria Math" panose="02040503050406030204" pitchFamily="18" charset="0"/>
                            </a:rPr>
                            <m:t>4.5</m:t>
                          </m:r>
                        </m:den>
                      </m:f>
                      <m:r>
                        <a:rPr lang="en-US" sz="1200" i="1">
                          <a:solidFill>
                            <a:schemeClr val="accent6"/>
                          </a:solidFill>
                          <a:latin typeface="Cambria Math" panose="02040503050406030204" pitchFamily="18" charset="0"/>
                        </a:rPr>
                        <m:t>=1.792</m:t>
                      </m:r>
                    </m:oMath>
                  </m:oMathPara>
                </a14:m>
                <a:endParaRPr lang="en-US" sz="1200" dirty="0">
                  <a:solidFill>
                    <a:schemeClr val="accent6"/>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quarter" idx="10"/>
              </p:nvPr>
            </p:nvSpPr>
            <p:spPr>
              <a:xfrm>
                <a:off x="5422703" y="640794"/>
                <a:ext cx="3398567" cy="4273689"/>
              </a:xfrm>
              <a:blipFill>
                <a:blip r:embed="rId3"/>
                <a:stretch>
                  <a:fillRect l="-539" t="-285" r="-3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1BB998A-E987-487D-BC7F-CF0D0C184E5A}"/>
              </a:ext>
            </a:extLst>
          </p:cNvPr>
          <p:cNvPicPr>
            <a:picLocks noChangeAspect="1"/>
          </p:cNvPicPr>
          <p:nvPr/>
        </p:nvPicPr>
        <p:blipFill rotWithShape="1">
          <a:blip r:embed="rId4"/>
          <a:srcRect t="377" b="1"/>
          <a:stretch/>
        </p:blipFill>
        <p:spPr>
          <a:xfrm>
            <a:off x="879566" y="654283"/>
            <a:ext cx="4067338" cy="4129061"/>
          </a:xfrm>
          <a:prstGeom prst="rect">
            <a:avLst/>
          </a:prstGeom>
        </p:spPr>
      </p:pic>
      <p:sp>
        <p:nvSpPr>
          <p:cNvPr id="5" name="Oval 4"/>
          <p:cNvSpPr/>
          <p:nvPr/>
        </p:nvSpPr>
        <p:spPr>
          <a:xfrm>
            <a:off x="1818751" y="2249585"/>
            <a:ext cx="679327" cy="252582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0FA02900-9B55-4637-9040-16A911695C21}"/>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19</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309640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432197" y="3072786"/>
            <a:ext cx="8254603" cy="573929"/>
          </a:xfrm>
        </p:spPr>
        <p:txBody>
          <a:bodyPr>
            <a:normAutofit lnSpcReduction="10000"/>
          </a:bodyPr>
          <a:lstStyle/>
          <a:p>
            <a:r>
              <a:rPr lang="en-US" dirty="0"/>
              <a:t>Overview of Healthy People</a:t>
            </a:r>
          </a:p>
        </p:txBody>
      </p:sp>
    </p:spTree>
    <p:extLst>
      <p:ext uri="{BB962C8B-B14F-4D97-AF65-F5344CB8AC3E}">
        <p14:creationId xmlns:p14="http://schemas.microsoft.com/office/powerpoint/2010/main" val="164774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782F3-9295-4D83-B6A5-5103A9F273DA}"/>
              </a:ext>
            </a:extLst>
          </p:cNvPr>
          <p:cNvPicPr>
            <a:picLocks noChangeAspect="1"/>
          </p:cNvPicPr>
          <p:nvPr/>
        </p:nvPicPr>
        <p:blipFill>
          <a:blip r:embed="rId3"/>
          <a:stretch>
            <a:fillRect/>
          </a:stretch>
        </p:blipFill>
        <p:spPr>
          <a:xfrm>
            <a:off x="985055" y="649035"/>
            <a:ext cx="4025271" cy="4342311"/>
          </a:xfrm>
          <a:prstGeom prst="rect">
            <a:avLst/>
          </a:prstGeom>
        </p:spPr>
      </p:pic>
      <p:sp>
        <p:nvSpPr>
          <p:cNvPr id="2" name="Title 1"/>
          <p:cNvSpPr>
            <a:spLocks noGrp="1"/>
          </p:cNvSpPr>
          <p:nvPr>
            <p:ph type="title"/>
          </p:nvPr>
        </p:nvSpPr>
        <p:spPr>
          <a:xfrm>
            <a:off x="0" y="273842"/>
            <a:ext cx="9144000" cy="200439"/>
          </a:xfrm>
        </p:spPr>
        <p:txBody>
          <a:bodyPr/>
          <a:lstStyle/>
          <a:p>
            <a:pPr algn="ctr"/>
            <a:r>
              <a:rPr lang="en-US" sz="2400" dirty="0">
                <a:ea typeface="Tahoma" panose="020B0604030504040204" pitchFamily="34" charset="0"/>
                <a:cs typeface="Calibri" panose="020F0502020204030204" pitchFamily="34" charset="0"/>
              </a:rPr>
              <a:t>Example (Most Recent)</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0"/>
              </p:nvPr>
            </p:nvSpPr>
            <p:spPr>
              <a:xfrm>
                <a:off x="5333058" y="595969"/>
                <a:ext cx="3416498" cy="4273689"/>
              </a:xfrm>
            </p:spPr>
            <p:txBody>
              <a:bodyPr/>
              <a:lstStyle/>
              <a:p>
                <a:pPr marL="0" indent="0">
                  <a:buNone/>
                </a:pPr>
                <a:r>
                  <a:rPr lang="en-US" sz="1400" dirty="0">
                    <a:solidFill>
                      <a:schemeClr val="accent6"/>
                    </a:solidFill>
                  </a:rPr>
                  <a:t>The difference between the best and worst group rates was 6.7 infant deaths per 1,000 live births (</a:t>
                </a:r>
                <a:r>
                  <a:rPr lang="en-US" sz="1400" b="1" dirty="0">
                    <a:solidFill>
                      <a:schemeClr val="accent6"/>
                    </a:solidFill>
                  </a:rPr>
                  <a:t>maximal rate difference</a:t>
                </a:r>
                <a:r>
                  <a:rPr lang="en-US" sz="1400" dirty="0">
                    <a:solidFill>
                      <a:schemeClr val="accent6"/>
                    </a:solidFill>
                  </a:rPr>
                  <a:t>).</a:t>
                </a:r>
              </a:p>
              <a:p>
                <a:pPr marL="0" indent="0">
                  <a:buNone/>
                </a:pPr>
                <a:endParaRPr lang="en-US" sz="1200"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r>
                        <a:rPr lang="en-US" sz="1400" i="1">
                          <a:solidFill>
                            <a:schemeClr val="accent6"/>
                          </a:solidFill>
                          <a:latin typeface="Cambria Math" panose="02040503050406030204" pitchFamily="18" charset="0"/>
                        </a:rPr>
                        <m:t>1</m:t>
                      </m:r>
                      <m:r>
                        <a:rPr lang="en-US" sz="1400" b="0" i="1" smtClean="0">
                          <a:solidFill>
                            <a:schemeClr val="accent6"/>
                          </a:solidFill>
                          <a:latin typeface="Cambria Math" panose="02040503050406030204" pitchFamily="18" charset="0"/>
                        </a:rPr>
                        <m:t>0.9</m:t>
                      </m:r>
                      <m:r>
                        <a:rPr lang="en-US" sz="1400" i="1">
                          <a:solidFill>
                            <a:schemeClr val="accent6"/>
                          </a:solidFill>
                          <a:latin typeface="Cambria Math" panose="02040503050406030204" pitchFamily="18" charset="0"/>
                        </a:rPr>
                        <m:t>−4</m:t>
                      </m:r>
                      <m:r>
                        <a:rPr lang="en-US" sz="1400" b="0" i="1" smtClean="0">
                          <a:solidFill>
                            <a:schemeClr val="accent6"/>
                          </a:solidFill>
                          <a:latin typeface="Cambria Math" panose="02040503050406030204" pitchFamily="18" charset="0"/>
                        </a:rPr>
                        <m:t>.2</m:t>
                      </m:r>
                      <m:r>
                        <a:rPr lang="en-US" sz="1400" i="1">
                          <a:solidFill>
                            <a:schemeClr val="accent6"/>
                          </a:solidFill>
                          <a:latin typeface="Cambria Math" panose="02040503050406030204" pitchFamily="18" charset="0"/>
                        </a:rPr>
                        <m:t>=</m:t>
                      </m:r>
                      <m:r>
                        <a:rPr lang="en-US" sz="1400" b="0" i="1" smtClean="0">
                          <a:solidFill>
                            <a:schemeClr val="accent6"/>
                          </a:solidFill>
                          <a:latin typeface="Cambria Math" panose="02040503050406030204" pitchFamily="18" charset="0"/>
                        </a:rPr>
                        <m:t>6.7</m:t>
                      </m:r>
                    </m:oMath>
                  </m:oMathPara>
                </a14:m>
                <a:endParaRPr lang="en-US" sz="1400" dirty="0">
                  <a:solidFill>
                    <a:schemeClr val="accent6"/>
                  </a:solidFill>
                </a:endParaRPr>
              </a:p>
              <a:p>
                <a:endParaRPr lang="en-US" sz="1400" dirty="0">
                  <a:solidFill>
                    <a:schemeClr val="accent6"/>
                  </a:solidFill>
                </a:endParaRPr>
              </a:p>
              <a:p>
                <a:pPr marL="0" indent="0">
                  <a:buNone/>
                </a:pPr>
                <a:r>
                  <a:rPr lang="en-US" sz="1400" dirty="0">
                    <a:solidFill>
                      <a:schemeClr val="accent6"/>
                    </a:solidFill>
                  </a:rPr>
                  <a:t>The worst group rate was 2.576 times the best group rate (</a:t>
                </a:r>
                <a:r>
                  <a:rPr lang="en-US" sz="1400" b="1" dirty="0">
                    <a:solidFill>
                      <a:schemeClr val="accent6"/>
                    </a:solidFill>
                  </a:rPr>
                  <a:t>maximal rate ratio</a:t>
                </a:r>
                <a:r>
                  <a:rPr lang="en-US" sz="1400" dirty="0">
                    <a:solidFill>
                      <a:schemeClr val="accent6"/>
                    </a:solidFill>
                  </a:rPr>
                  <a:t>).</a:t>
                </a:r>
              </a:p>
              <a:p>
                <a:pPr marL="0" indent="0">
                  <a:buNone/>
                </a:pPr>
                <a:endParaRPr lang="en-US" sz="1200"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f>
                        <m:fPr>
                          <m:ctrlPr>
                            <a:rPr lang="en-US" sz="1400" i="1">
                              <a:solidFill>
                                <a:schemeClr val="accent6"/>
                              </a:solidFill>
                              <a:latin typeface="Cambria Math" panose="02040503050406030204" pitchFamily="18" charset="0"/>
                            </a:rPr>
                          </m:ctrlPr>
                        </m:fPr>
                        <m:num>
                          <m:r>
                            <a:rPr lang="en-US" sz="1400" i="1">
                              <a:solidFill>
                                <a:schemeClr val="accent6"/>
                              </a:solidFill>
                              <a:latin typeface="Cambria Math" panose="02040503050406030204" pitchFamily="18" charset="0"/>
                            </a:rPr>
                            <m:t>1</m:t>
                          </m:r>
                          <m:r>
                            <a:rPr lang="en-US" sz="1400" b="0" i="1" smtClean="0">
                              <a:solidFill>
                                <a:schemeClr val="accent6"/>
                              </a:solidFill>
                              <a:latin typeface="Cambria Math" panose="02040503050406030204" pitchFamily="18" charset="0"/>
                            </a:rPr>
                            <m:t>0.9</m:t>
                          </m:r>
                        </m:num>
                        <m:den>
                          <m:r>
                            <a:rPr lang="en-US" sz="1400" i="1">
                              <a:solidFill>
                                <a:schemeClr val="accent6"/>
                              </a:solidFill>
                              <a:latin typeface="Cambria Math" panose="02040503050406030204" pitchFamily="18" charset="0"/>
                            </a:rPr>
                            <m:t>4.</m:t>
                          </m:r>
                          <m:r>
                            <a:rPr lang="en-US" sz="1400" b="0" i="1" smtClean="0">
                              <a:solidFill>
                                <a:schemeClr val="accent6"/>
                              </a:solidFill>
                              <a:latin typeface="Cambria Math" panose="02040503050406030204" pitchFamily="18" charset="0"/>
                            </a:rPr>
                            <m:t>2</m:t>
                          </m:r>
                        </m:den>
                      </m:f>
                      <m:r>
                        <a:rPr lang="en-US" sz="1400" i="1">
                          <a:solidFill>
                            <a:schemeClr val="accent6"/>
                          </a:solidFill>
                          <a:latin typeface="Cambria Math" panose="02040503050406030204" pitchFamily="18" charset="0"/>
                        </a:rPr>
                        <m:t>=2.</m:t>
                      </m:r>
                      <m:r>
                        <a:rPr lang="en-US" sz="1400" b="0" i="1" smtClean="0">
                          <a:solidFill>
                            <a:schemeClr val="accent6"/>
                          </a:solidFill>
                          <a:latin typeface="Cambria Math" panose="02040503050406030204" pitchFamily="18" charset="0"/>
                        </a:rPr>
                        <m:t>576</m:t>
                      </m:r>
                    </m:oMath>
                  </m:oMathPara>
                </a14:m>
                <a:endParaRPr lang="en-US" sz="1400" dirty="0">
                  <a:solidFill>
                    <a:schemeClr val="accent6"/>
                  </a:solidFill>
                </a:endParaRPr>
              </a:p>
              <a:p>
                <a:endParaRPr lang="en-US" sz="1400" dirty="0">
                  <a:solidFill>
                    <a:schemeClr val="accent6"/>
                  </a:solidFill>
                </a:endParaRPr>
              </a:p>
              <a:p>
                <a:pPr marL="0" indent="0">
                  <a:buNone/>
                </a:pPr>
                <a:r>
                  <a:rPr lang="en-US" sz="1400" dirty="0">
                    <a:solidFill>
                      <a:schemeClr val="accent6"/>
                    </a:solidFill>
                  </a:rPr>
                  <a:t>The average rate for all other race/ethnicity groups (excluding the best) was 1.715 times the best group rate (</a:t>
                </a:r>
                <a:r>
                  <a:rPr lang="en-US" sz="1400" b="1" dirty="0">
                    <a:solidFill>
                      <a:schemeClr val="accent6"/>
                    </a:solidFill>
                  </a:rPr>
                  <a:t>summary rate ratio</a:t>
                </a:r>
                <a:r>
                  <a:rPr lang="en-US" sz="1400" dirty="0">
                    <a:solidFill>
                      <a:schemeClr val="accent6"/>
                    </a:solidFill>
                  </a:rPr>
                  <a:t>).</a:t>
                </a:r>
              </a:p>
              <a:p>
                <a:pPr marL="0" indent="0">
                  <a:buNone/>
                </a:pPr>
                <a:endParaRPr lang="en-US" sz="1200" dirty="0">
                  <a:solidFill>
                    <a:schemeClr val="accent6"/>
                  </a:solidFill>
                </a:endParaRPr>
              </a:p>
              <a:p>
                <a:pPr marL="0" indent="0" algn="ctr">
                  <a:buNone/>
                </a:pPr>
                <a14:m>
                  <m:oMathPara xmlns:m="http://schemas.openxmlformats.org/officeDocument/2006/math">
                    <m:oMathParaPr>
                      <m:jc m:val="centerGroup"/>
                    </m:oMathParaPr>
                    <m:oMath xmlns:m="http://schemas.openxmlformats.org/officeDocument/2006/math">
                      <m:f>
                        <m:fPr>
                          <m:ctrlPr>
                            <a:rPr lang="en-US" sz="1200" i="1">
                              <a:solidFill>
                                <a:schemeClr val="accent6"/>
                              </a:solidFill>
                              <a:latin typeface="Cambria Math" panose="02040503050406030204" pitchFamily="18" charset="0"/>
                            </a:rPr>
                          </m:ctrlPr>
                        </m:fPr>
                        <m:num>
                          <m:f>
                            <m:fPr>
                              <m:ctrlPr>
                                <a:rPr lang="en-US" sz="1200" i="1">
                                  <a:solidFill>
                                    <a:schemeClr val="accent6"/>
                                  </a:solidFill>
                                  <a:latin typeface="Cambria Math" panose="02040503050406030204" pitchFamily="18" charset="0"/>
                                </a:rPr>
                              </m:ctrlPr>
                            </m:fPr>
                            <m:num>
                              <m:r>
                                <a:rPr lang="en-US" sz="1200" i="1">
                                  <a:solidFill>
                                    <a:schemeClr val="accent6"/>
                                  </a:solidFill>
                                  <a:latin typeface="Cambria Math" panose="02040503050406030204" pitchFamily="18" charset="0"/>
                                </a:rPr>
                                <m:t>8.3+</m:t>
                              </m:r>
                              <m:r>
                                <a:rPr lang="en-US" sz="1200" b="0" i="1" smtClean="0">
                                  <a:solidFill>
                                    <a:schemeClr val="accent6"/>
                                  </a:solidFill>
                                  <a:latin typeface="Cambria Math" panose="02040503050406030204" pitchFamily="18" charset="0"/>
                                </a:rPr>
                                <m:t>5</m:t>
                              </m:r>
                              <m:r>
                                <a:rPr lang="en-US" sz="1200" i="1">
                                  <a:solidFill>
                                    <a:schemeClr val="accent6"/>
                                  </a:solidFill>
                                  <a:latin typeface="Cambria Math" panose="02040503050406030204" pitchFamily="18" charset="0"/>
                                </a:rPr>
                                <m:t>.1+</m:t>
                              </m:r>
                              <m:r>
                                <a:rPr lang="en-US" sz="1200" b="0" i="1" smtClean="0">
                                  <a:solidFill>
                                    <a:schemeClr val="accent6"/>
                                  </a:solidFill>
                                  <a:latin typeface="Cambria Math" panose="02040503050406030204" pitchFamily="18" charset="0"/>
                                </a:rPr>
                                <m:t>10.9+</m:t>
                              </m:r>
                              <m:r>
                                <a:rPr lang="en-US" sz="1200" i="1">
                                  <a:solidFill>
                                    <a:schemeClr val="accent6"/>
                                  </a:solidFill>
                                  <a:latin typeface="Cambria Math" panose="02040503050406030204" pitchFamily="18" charset="0"/>
                                </a:rPr>
                                <m:t>4.7</m:t>
                              </m:r>
                            </m:num>
                            <m:den>
                              <m:r>
                                <a:rPr lang="en-US" sz="1200" i="1">
                                  <a:solidFill>
                                    <a:schemeClr val="accent6"/>
                                  </a:solidFill>
                                  <a:latin typeface="Cambria Math" panose="02040503050406030204" pitchFamily="18" charset="0"/>
                                </a:rPr>
                                <m:t>4</m:t>
                              </m:r>
                            </m:den>
                          </m:f>
                        </m:num>
                        <m:den>
                          <m:r>
                            <a:rPr lang="en-US" sz="1200" b="0" i="1" smtClean="0">
                              <a:solidFill>
                                <a:schemeClr val="accent6"/>
                              </a:solidFill>
                              <a:latin typeface="Cambria Math" panose="02040503050406030204" pitchFamily="18" charset="0"/>
                            </a:rPr>
                            <m:t>4.2</m:t>
                          </m:r>
                        </m:den>
                      </m:f>
                      <m:r>
                        <a:rPr lang="en-US" sz="1200" i="1">
                          <a:solidFill>
                            <a:schemeClr val="accent6"/>
                          </a:solidFill>
                          <a:latin typeface="Cambria Math" panose="02040503050406030204" pitchFamily="18" charset="0"/>
                        </a:rPr>
                        <m:t>=1.</m:t>
                      </m:r>
                      <m:r>
                        <a:rPr lang="en-US" sz="1200" b="0" i="1" smtClean="0">
                          <a:solidFill>
                            <a:schemeClr val="accent6"/>
                          </a:solidFill>
                          <a:latin typeface="Cambria Math" panose="02040503050406030204" pitchFamily="18" charset="0"/>
                        </a:rPr>
                        <m:t>715</m:t>
                      </m:r>
                    </m:oMath>
                  </m:oMathPara>
                </a14:m>
                <a:endParaRPr lang="en-US" sz="1200" dirty="0">
                  <a:solidFill>
                    <a:schemeClr val="accent6"/>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quarter" idx="10"/>
              </p:nvPr>
            </p:nvSpPr>
            <p:spPr>
              <a:xfrm>
                <a:off x="5333058" y="595969"/>
                <a:ext cx="3416498" cy="4273689"/>
              </a:xfrm>
              <a:blipFill>
                <a:blip r:embed="rId4"/>
                <a:stretch>
                  <a:fillRect l="-536" t="-285"/>
                </a:stretch>
              </a:blipFill>
            </p:spPr>
            <p:txBody>
              <a:bodyPr/>
              <a:lstStyle/>
              <a:p>
                <a:r>
                  <a:rPr lang="en-US">
                    <a:noFill/>
                  </a:rPr>
                  <a:t> </a:t>
                </a:r>
              </a:p>
            </p:txBody>
          </p:sp>
        </mc:Fallback>
      </mc:AlternateContent>
      <p:sp>
        <p:nvSpPr>
          <p:cNvPr id="5" name="Oval 4"/>
          <p:cNvSpPr/>
          <p:nvPr/>
        </p:nvSpPr>
        <p:spPr>
          <a:xfrm>
            <a:off x="4330999" y="2411426"/>
            <a:ext cx="679327" cy="245823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EBE502D6-92E3-4C19-A838-A4CC9F8AD870}"/>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20</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651962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95"/>
            <a:ext cx="8229600" cy="766335"/>
          </a:xfrm>
        </p:spPr>
        <p:txBody>
          <a:bodyPr anchor="ctr"/>
          <a:lstStyle/>
          <a:p>
            <a:pPr algn="ctr"/>
            <a:r>
              <a:rPr lang="en-US" dirty="0">
                <a:ea typeface="Tahoma" panose="020B0604030504040204" pitchFamily="34" charset="0"/>
                <a:cs typeface="Calibri" panose="020F0502020204030204" pitchFamily="34" charset="0"/>
              </a:rPr>
              <a:t>Example (Changes over Time)</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0"/>
              </p:nvPr>
            </p:nvSpPr>
            <p:spPr>
              <a:xfrm>
                <a:off x="457200" y="950653"/>
                <a:ext cx="8355874" cy="3341688"/>
              </a:xfrm>
            </p:spPr>
            <p:txBody>
              <a:bodyPr/>
              <a:lstStyle/>
              <a:p>
                <a:pPr marL="0" indent="0">
                  <a:buNone/>
                </a:pPr>
                <a:r>
                  <a:rPr lang="en-US" sz="1600" dirty="0">
                    <a:solidFill>
                      <a:schemeClr val="accent6"/>
                    </a:solidFill>
                  </a:rPr>
                  <a:t>The change in </a:t>
                </a:r>
                <a:r>
                  <a:rPr lang="en-US" sz="1600" b="1" dirty="0">
                    <a:solidFill>
                      <a:schemeClr val="accent6"/>
                    </a:solidFill>
                  </a:rPr>
                  <a:t>maximal rate difference </a:t>
                </a:r>
                <a:r>
                  <a:rPr lang="en-US" sz="1600" dirty="0">
                    <a:solidFill>
                      <a:schemeClr val="accent6"/>
                    </a:solidFill>
                  </a:rPr>
                  <a:t>over time was –2.1 infant deaths per 1,000 live births, which means the disparity went down by 2.1 on an absolute scale.</a:t>
                </a:r>
              </a:p>
              <a:p>
                <a:pPr marL="0" indent="0">
                  <a:buNone/>
                </a:pPr>
                <a:endParaRPr lang="en-US" sz="1400"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r>
                        <a:rPr lang="en-US" sz="1600" b="0" i="1" smtClean="0">
                          <a:solidFill>
                            <a:schemeClr val="accent6"/>
                          </a:solidFill>
                          <a:latin typeface="Cambria Math" panose="02040503050406030204" pitchFamily="18" charset="0"/>
                        </a:rPr>
                        <m:t>6.7</m:t>
                      </m:r>
                      <m:r>
                        <a:rPr lang="en-US" sz="1600" i="1">
                          <a:solidFill>
                            <a:schemeClr val="accent6"/>
                          </a:solidFill>
                          <a:latin typeface="Cambria Math" panose="02040503050406030204" pitchFamily="18" charset="0"/>
                        </a:rPr>
                        <m:t>−8.8=−</m:t>
                      </m:r>
                      <m:r>
                        <a:rPr lang="en-US" sz="1600" b="0" i="1" smtClean="0">
                          <a:solidFill>
                            <a:schemeClr val="accent6"/>
                          </a:solidFill>
                          <a:latin typeface="Cambria Math" panose="02040503050406030204" pitchFamily="18" charset="0"/>
                        </a:rPr>
                        <m:t>2.1</m:t>
                      </m:r>
                    </m:oMath>
                  </m:oMathPara>
                </a14:m>
                <a:endParaRPr lang="en-US" sz="1600" dirty="0">
                  <a:solidFill>
                    <a:schemeClr val="accent6"/>
                  </a:solidFill>
                </a:endParaRPr>
              </a:p>
              <a:p>
                <a:endParaRPr lang="en-US" sz="1600" dirty="0">
                  <a:solidFill>
                    <a:schemeClr val="accent6"/>
                  </a:solidFill>
                </a:endParaRPr>
              </a:p>
              <a:p>
                <a:pPr marL="0" indent="0">
                  <a:buNone/>
                </a:pPr>
                <a:r>
                  <a:rPr lang="en-US" sz="1600" dirty="0">
                    <a:solidFill>
                      <a:schemeClr val="accent6"/>
                    </a:solidFill>
                  </a:rPr>
                  <a:t>The change in </a:t>
                </a:r>
                <a:r>
                  <a:rPr lang="en-US" sz="1600" b="1" dirty="0">
                    <a:solidFill>
                      <a:schemeClr val="accent6"/>
                    </a:solidFill>
                  </a:rPr>
                  <a:t>maximal rate ratio </a:t>
                </a:r>
                <a:r>
                  <a:rPr lang="en-US" sz="1600" dirty="0">
                    <a:solidFill>
                      <a:schemeClr val="accent6"/>
                    </a:solidFill>
                  </a:rPr>
                  <a:t>was –0.358, which means the disparity went down by 0.358 on a relative scale.  </a:t>
                </a:r>
              </a:p>
              <a:p>
                <a:pPr marL="0" indent="0">
                  <a:buNone/>
                </a:pPr>
                <a14:m>
                  <m:oMathPara xmlns:m="http://schemas.openxmlformats.org/officeDocument/2006/math">
                    <m:oMathParaPr>
                      <m:jc m:val="centerGroup"/>
                    </m:oMathParaPr>
                    <m:oMath xmlns:m="http://schemas.openxmlformats.org/officeDocument/2006/math">
                      <m:r>
                        <a:rPr lang="en-US" sz="1600" i="1">
                          <a:solidFill>
                            <a:schemeClr val="accent6"/>
                          </a:solidFill>
                          <a:latin typeface="Cambria Math" panose="02040503050406030204" pitchFamily="18" charset="0"/>
                        </a:rPr>
                        <m:t>2.</m:t>
                      </m:r>
                      <m:r>
                        <a:rPr lang="en-US" sz="1600" b="0" i="1" smtClean="0">
                          <a:solidFill>
                            <a:schemeClr val="accent6"/>
                          </a:solidFill>
                          <a:latin typeface="Cambria Math" panose="02040503050406030204" pitchFamily="18" charset="0"/>
                        </a:rPr>
                        <m:t>576</m:t>
                      </m:r>
                      <m:r>
                        <a:rPr lang="en-US" sz="1600" i="1">
                          <a:solidFill>
                            <a:schemeClr val="accent6"/>
                          </a:solidFill>
                          <a:latin typeface="Cambria Math" panose="02040503050406030204" pitchFamily="18" charset="0"/>
                        </a:rPr>
                        <m:t>−2.934=−0.</m:t>
                      </m:r>
                      <m:r>
                        <a:rPr lang="en-US" sz="1600" b="0" i="1" smtClean="0">
                          <a:solidFill>
                            <a:schemeClr val="accent6"/>
                          </a:solidFill>
                          <a:latin typeface="Cambria Math" panose="02040503050406030204" pitchFamily="18" charset="0"/>
                        </a:rPr>
                        <m:t>358</m:t>
                      </m:r>
                    </m:oMath>
                  </m:oMathPara>
                </a14:m>
                <a:endParaRPr lang="en-US" sz="1600" dirty="0">
                  <a:solidFill>
                    <a:schemeClr val="accent6"/>
                  </a:solidFill>
                </a:endParaRPr>
              </a:p>
              <a:p>
                <a:endParaRPr lang="en-US" sz="1600" dirty="0">
                  <a:solidFill>
                    <a:schemeClr val="accent6"/>
                  </a:solidFill>
                </a:endParaRPr>
              </a:p>
              <a:p>
                <a:pPr marL="0" indent="0">
                  <a:buNone/>
                </a:pPr>
                <a:r>
                  <a:rPr lang="en-US" sz="1600" dirty="0">
                    <a:solidFill>
                      <a:schemeClr val="accent6"/>
                    </a:solidFill>
                  </a:rPr>
                  <a:t>The change in </a:t>
                </a:r>
                <a:r>
                  <a:rPr lang="en-US" sz="1600" b="1" dirty="0">
                    <a:solidFill>
                      <a:schemeClr val="accent6"/>
                    </a:solidFill>
                  </a:rPr>
                  <a:t>summary rate ratio </a:t>
                </a:r>
                <a:r>
                  <a:rPr lang="en-US" sz="1600" dirty="0">
                    <a:solidFill>
                      <a:schemeClr val="accent6"/>
                    </a:solidFill>
                  </a:rPr>
                  <a:t>was – 0.077, which is a decrease in disparity.</a:t>
                </a:r>
              </a:p>
              <a:p>
                <a:pPr marL="0" indent="0">
                  <a:buNone/>
                </a:pPr>
                <a:endParaRPr lang="en-US" sz="1400" dirty="0">
                  <a:solidFill>
                    <a:schemeClr val="accent6"/>
                  </a:solidFill>
                </a:endParaRPr>
              </a:p>
              <a:p>
                <a:pPr marL="0" indent="0" algn="ctr">
                  <a:buNone/>
                </a:pPr>
                <a14:m>
                  <m:oMathPara xmlns:m="http://schemas.openxmlformats.org/officeDocument/2006/math">
                    <m:oMathParaPr>
                      <m:jc m:val="centerGroup"/>
                    </m:oMathParaPr>
                    <m:oMath xmlns:m="http://schemas.openxmlformats.org/officeDocument/2006/math">
                      <m:r>
                        <a:rPr lang="en-US" sz="1600" i="1">
                          <a:solidFill>
                            <a:schemeClr val="accent6"/>
                          </a:solidFill>
                          <a:latin typeface="Cambria Math" panose="02040503050406030204" pitchFamily="18" charset="0"/>
                        </a:rPr>
                        <m:t>1.</m:t>
                      </m:r>
                      <m:r>
                        <a:rPr lang="en-US" sz="1600" b="0" i="1" smtClean="0">
                          <a:solidFill>
                            <a:schemeClr val="accent6"/>
                          </a:solidFill>
                          <a:latin typeface="Cambria Math" panose="02040503050406030204" pitchFamily="18" charset="0"/>
                        </a:rPr>
                        <m:t>715</m:t>
                      </m:r>
                      <m:r>
                        <a:rPr lang="en-US" sz="1600" i="1">
                          <a:solidFill>
                            <a:schemeClr val="accent6"/>
                          </a:solidFill>
                          <a:latin typeface="Cambria Math" panose="02040503050406030204" pitchFamily="18" charset="0"/>
                        </a:rPr>
                        <m:t>−1.792=</m:t>
                      </m:r>
                      <m:r>
                        <a:rPr lang="en-US" sz="1600" b="0" i="1" smtClean="0">
                          <a:solidFill>
                            <a:schemeClr val="accent6"/>
                          </a:solidFill>
                          <a:latin typeface="Cambria Math" panose="02040503050406030204" pitchFamily="18" charset="0"/>
                        </a:rPr>
                        <m:t>−</m:t>
                      </m:r>
                      <m:r>
                        <a:rPr lang="en-US" sz="1600" i="1">
                          <a:solidFill>
                            <a:schemeClr val="accent6"/>
                          </a:solidFill>
                          <a:latin typeface="Cambria Math" panose="02040503050406030204" pitchFamily="18" charset="0"/>
                        </a:rPr>
                        <m:t>0.07</m:t>
                      </m:r>
                      <m:r>
                        <a:rPr lang="en-US" sz="1600" b="0" i="1" smtClean="0">
                          <a:solidFill>
                            <a:schemeClr val="accent6"/>
                          </a:solidFill>
                          <a:latin typeface="Cambria Math" panose="02040503050406030204" pitchFamily="18" charset="0"/>
                        </a:rPr>
                        <m:t>7</m:t>
                      </m:r>
                    </m:oMath>
                  </m:oMathPara>
                </a14:m>
                <a:endParaRPr lang="en-US" sz="1600" dirty="0">
                  <a:solidFill>
                    <a:schemeClr val="accent6"/>
                  </a:solidFill>
                </a:endParaRPr>
              </a:p>
              <a:p>
                <a:pPr marL="0" indent="0" algn="ctr">
                  <a:buNone/>
                </a:pPr>
                <a:endParaRPr lang="en-US" sz="1600" dirty="0">
                  <a:solidFill>
                    <a:schemeClr val="accent6"/>
                  </a:solidFill>
                </a:endParaRPr>
              </a:p>
              <a:p>
                <a:pPr marL="0" indent="0">
                  <a:buNone/>
                </a:pPr>
                <a:r>
                  <a:rPr lang="en-US" sz="1200" i="1" dirty="0">
                    <a:solidFill>
                      <a:schemeClr val="accent6"/>
                    </a:solidFill>
                  </a:rPr>
                  <a:t>Note:  For simplicity of presentation, these results do not consider statistical significance of changes over time.  This testing should be done whenever measures of variability are available, as outlined in Talih and Huang (2016).</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0"/>
              </p:nvPr>
            </p:nvSpPr>
            <p:spPr>
              <a:xfrm>
                <a:off x="457200" y="950653"/>
                <a:ext cx="8355874" cy="3341688"/>
              </a:xfrm>
              <a:blipFill>
                <a:blip r:embed="rId3"/>
                <a:stretch>
                  <a:fillRect l="-365" t="-547" r="-146" b="-19161"/>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C45933C2-2F12-4E9C-9F7C-353F53C53360}"/>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21</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42482258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35CFA-E300-40B0-A52E-528949E9428B}"/>
              </a:ext>
            </a:extLst>
          </p:cNvPr>
          <p:cNvPicPr>
            <a:picLocks noChangeAspect="1"/>
          </p:cNvPicPr>
          <p:nvPr/>
        </p:nvPicPr>
        <p:blipFill>
          <a:blip r:embed="rId3"/>
          <a:stretch>
            <a:fillRect/>
          </a:stretch>
        </p:blipFill>
        <p:spPr>
          <a:xfrm>
            <a:off x="1460515" y="485896"/>
            <a:ext cx="6222970" cy="4657604"/>
          </a:xfrm>
          <a:prstGeom prst="rect">
            <a:avLst/>
          </a:prstGeom>
        </p:spPr>
      </p:pic>
      <p:sp>
        <p:nvSpPr>
          <p:cNvPr id="11" name="Rounded Rectangle 10"/>
          <p:cNvSpPr/>
          <p:nvPr/>
        </p:nvSpPr>
        <p:spPr>
          <a:xfrm rot="10800000" flipH="1" flipV="1">
            <a:off x="1412463" y="4241737"/>
            <a:ext cx="4766816" cy="898401"/>
          </a:xfrm>
          <a:prstGeom prst="roundRect">
            <a:avLst/>
          </a:prstGeom>
          <a:noFill/>
          <a:ln w="28575" cap="flat" cmpd="sng" algn="ctr">
            <a:solidFill>
              <a:srgbClr val="62AE34"/>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cmpd="sng">
                <a:solidFill>
                  <a:prstClr val="black"/>
                </a:solidFill>
              </a:ln>
              <a:solidFill>
                <a:sysClr val="window" lastClr="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3738AF9-6157-4E6F-984F-9DFD128EFA79}"/>
              </a:ext>
            </a:extLst>
          </p:cNvPr>
          <p:cNvSpPr txBox="1"/>
          <p:nvPr/>
        </p:nvSpPr>
        <p:spPr>
          <a:xfrm>
            <a:off x="424898" y="3451670"/>
            <a:ext cx="1689420" cy="766492"/>
          </a:xfrm>
          <a:prstGeom prst="rect">
            <a:avLst/>
          </a:prstGeom>
          <a:solidFill>
            <a:srgbClr val="FFFFB1"/>
          </a:solidFill>
          <a:effectLst>
            <a:outerShdw blurRad="50800" dist="38100" dir="2700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Calibri"/>
              </a:rPr>
              <a:t>Users can view footnotes beneath the Overview chart</a:t>
            </a:r>
          </a:p>
        </p:txBody>
      </p:sp>
      <p:sp>
        <p:nvSpPr>
          <p:cNvPr id="16" name="TextBox 15">
            <a:extLst>
              <a:ext uri="{FF2B5EF4-FFF2-40B4-BE49-F238E27FC236}">
                <a16:creationId xmlns:a16="http://schemas.microsoft.com/office/drawing/2014/main" id="{28D60E65-674D-4927-9763-21F2DCC89B52}"/>
              </a:ext>
            </a:extLst>
          </p:cNvPr>
          <p:cNvSpPr txBox="1"/>
          <p:nvPr/>
        </p:nvSpPr>
        <p:spPr>
          <a:xfrm>
            <a:off x="7327721" y="575455"/>
            <a:ext cx="1409351" cy="1909112"/>
          </a:xfrm>
          <a:prstGeom prst="rect">
            <a:avLst/>
          </a:prstGeom>
          <a:solidFill>
            <a:srgbClr val="FFFFB1"/>
          </a:solidFill>
          <a:effectLst>
            <a:outerShdw blurRad="50800" dist="38100" dir="2700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The best/worst groups and values are always shown in blue/red, respectively, regardless of the desired direction</a:t>
            </a:r>
            <a:endParaRPr kumimoji="0" lang="en-US" sz="13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9" name="Rounded Rectangle 6">
            <a:extLst>
              <a:ext uri="{FF2B5EF4-FFF2-40B4-BE49-F238E27FC236}">
                <a16:creationId xmlns:a16="http://schemas.microsoft.com/office/drawing/2014/main" id="{9042A85A-504D-4B01-8CD6-5CC97D2F3FD4}"/>
              </a:ext>
            </a:extLst>
          </p:cNvPr>
          <p:cNvSpPr/>
          <p:nvPr/>
        </p:nvSpPr>
        <p:spPr>
          <a:xfrm rot="10800000" flipH="1" flipV="1">
            <a:off x="6766113" y="3342755"/>
            <a:ext cx="479016" cy="231281"/>
          </a:xfrm>
          <a:prstGeom prst="roundRect">
            <a:avLst/>
          </a:prstGeom>
          <a:noFill/>
          <a:ln w="28575" cap="flat" cmpd="sng" algn="ctr">
            <a:solidFill>
              <a:srgbClr val="62AE34"/>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cmpd="sng">
                <a:solidFill>
                  <a:prstClr val="black"/>
                </a:solidFill>
              </a:ln>
              <a:solidFill>
                <a:sysClr val="window" lastClr="FFFFFF"/>
              </a:solidFill>
              <a:effectLst/>
              <a:uLnTx/>
              <a:uFillTx/>
              <a:latin typeface="Calibri"/>
              <a:ea typeface="+mn-ea"/>
              <a:cs typeface="+mn-cs"/>
            </a:endParaRPr>
          </a:p>
        </p:txBody>
      </p:sp>
      <p:sp>
        <p:nvSpPr>
          <p:cNvPr id="29" name="Slide Number Placeholder 3">
            <a:extLst>
              <a:ext uri="{FF2B5EF4-FFF2-40B4-BE49-F238E27FC236}">
                <a16:creationId xmlns:a16="http://schemas.microsoft.com/office/drawing/2014/main" id="{433A9B3F-0CB1-4F06-A208-54937F49C52C}"/>
              </a:ext>
            </a:extLst>
          </p:cNvPr>
          <p:cNvSpPr txBox="1">
            <a:spLocks/>
          </p:cNvSpPr>
          <p:nvPr/>
        </p:nvSpPr>
        <p:spPr>
          <a:xfrm>
            <a:off x="8528717" y="478683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
        <p:nvSpPr>
          <p:cNvPr id="12" name="Title 1">
            <a:extLst>
              <a:ext uri="{FF2B5EF4-FFF2-40B4-BE49-F238E27FC236}">
                <a16:creationId xmlns:a16="http://schemas.microsoft.com/office/drawing/2014/main" id="{6185B9A5-0A90-43E6-87EE-B31E6006602A}"/>
              </a:ext>
            </a:extLst>
          </p:cNvPr>
          <p:cNvSpPr>
            <a:spLocks noGrp="1"/>
          </p:cNvSpPr>
          <p:nvPr>
            <p:ph type="title"/>
          </p:nvPr>
        </p:nvSpPr>
        <p:spPr>
          <a:xfrm>
            <a:off x="457200" y="-20995"/>
            <a:ext cx="8229600" cy="436958"/>
          </a:xfrm>
        </p:spPr>
        <p:txBody>
          <a:bodyPr/>
          <a:lstStyle/>
          <a:p>
            <a:pPr algn="ctr"/>
            <a:r>
              <a:rPr lang="en-US" sz="2800" b="1" dirty="0">
                <a:solidFill>
                  <a:srgbClr val="006858"/>
                </a:solidFill>
                <a:latin typeface="Calibri" panose="020F0502020204030204" pitchFamily="34" charset="0"/>
                <a:ea typeface="Tahoma" panose="020B0604030504040204" pitchFamily="34" charset="0"/>
                <a:cs typeface="Calibri" panose="020F0502020204030204" pitchFamily="34" charset="0"/>
              </a:rPr>
              <a:t>HP2020 Disparities Tool</a:t>
            </a:r>
          </a:p>
        </p:txBody>
      </p:sp>
      <p:sp>
        <p:nvSpPr>
          <p:cNvPr id="17" name="Rounded Rectangle 12">
            <a:extLst>
              <a:ext uri="{FF2B5EF4-FFF2-40B4-BE49-F238E27FC236}">
                <a16:creationId xmlns:a16="http://schemas.microsoft.com/office/drawing/2014/main" id="{3D38249C-9997-42A7-B6FC-6FF621DE156C}"/>
              </a:ext>
            </a:extLst>
          </p:cNvPr>
          <p:cNvSpPr/>
          <p:nvPr/>
        </p:nvSpPr>
        <p:spPr>
          <a:xfrm rot="10800000" flipH="1" flipV="1">
            <a:off x="6675519" y="2073244"/>
            <a:ext cx="594473" cy="851025"/>
          </a:xfrm>
          <a:prstGeom prst="roundRect">
            <a:avLst/>
          </a:prstGeom>
          <a:noFill/>
          <a:ln w="28575" cap="flat" cmpd="sng" algn="ctr">
            <a:solidFill>
              <a:srgbClr val="62AE34"/>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cmpd="sng">
                <a:solidFill>
                  <a:prstClr val="black"/>
                </a:solidFill>
              </a:ln>
              <a:solidFill>
                <a:sysClr val="window" lastClr="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38F42A5-16E3-4022-9824-1E014EE75D89}"/>
              </a:ext>
            </a:extLst>
          </p:cNvPr>
          <p:cNvSpPr txBox="1"/>
          <p:nvPr/>
        </p:nvSpPr>
        <p:spPr>
          <a:xfrm>
            <a:off x="6482510" y="3724643"/>
            <a:ext cx="2693908" cy="513217"/>
          </a:xfrm>
          <a:prstGeom prst="rect">
            <a:avLst/>
          </a:prstGeom>
          <a:solidFill>
            <a:srgbClr val="FFFFB1"/>
          </a:solidFill>
          <a:effectLst>
            <a:outerShdw blurRad="50800" dist="38100" dir="2700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black"/>
                </a:solidFill>
                <a:effectLst/>
                <a:uLnTx/>
                <a:uFillTx/>
                <a:latin typeface="Calibri"/>
                <a:ea typeface="+mn-ea"/>
                <a:cs typeface="Calibri"/>
              </a:rPr>
              <a:t>Users can click individual years to drill down to disparities details</a:t>
            </a:r>
          </a:p>
        </p:txBody>
      </p:sp>
    </p:spTree>
    <p:extLst>
      <p:ext uri="{BB962C8B-B14F-4D97-AF65-F5344CB8AC3E}">
        <p14:creationId xmlns:p14="http://schemas.microsoft.com/office/powerpoint/2010/main" val="27052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9" grpId="0" animBg="1"/>
      <p:bldP spid="1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B38B46-B2EE-494E-A53E-B726CF7BCF1D}"/>
              </a:ext>
            </a:extLst>
          </p:cNvPr>
          <p:cNvPicPr>
            <a:picLocks noChangeAspect="1"/>
          </p:cNvPicPr>
          <p:nvPr/>
        </p:nvPicPr>
        <p:blipFill>
          <a:blip r:embed="rId3"/>
          <a:stretch>
            <a:fillRect/>
          </a:stretch>
        </p:blipFill>
        <p:spPr>
          <a:xfrm>
            <a:off x="2478401" y="0"/>
            <a:ext cx="4187198" cy="5143500"/>
          </a:xfrm>
          <a:prstGeom prst="rect">
            <a:avLst/>
          </a:prstGeom>
        </p:spPr>
      </p:pic>
      <p:sp>
        <p:nvSpPr>
          <p:cNvPr id="5" name="Rounded Rectangle 4"/>
          <p:cNvSpPr/>
          <p:nvPr/>
        </p:nvSpPr>
        <p:spPr>
          <a:xfrm rot="10800000" flipH="1" flipV="1">
            <a:off x="2486025" y="553967"/>
            <a:ext cx="4171950" cy="2286000"/>
          </a:xfrm>
          <a:prstGeom prst="roundRect">
            <a:avLst/>
          </a:prstGeom>
          <a:noFill/>
          <a:ln w="28575" cap="flat" cmpd="sng" algn="ctr">
            <a:solidFill>
              <a:srgbClr val="62AE34"/>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cmpd="sng">
                <a:solidFill>
                  <a:prstClr val="black"/>
                </a:solidFill>
              </a:ln>
              <a:solidFill>
                <a:sysClr val="window" lastClr="FFFFFF"/>
              </a:solidFill>
              <a:effectLst/>
              <a:uLnTx/>
              <a:uFillTx/>
              <a:latin typeface="Calibri"/>
              <a:ea typeface="+mn-ea"/>
              <a:cs typeface="+mn-cs"/>
            </a:endParaRPr>
          </a:p>
        </p:txBody>
      </p:sp>
      <p:sp>
        <p:nvSpPr>
          <p:cNvPr id="7" name="Rounded Rectangle 6"/>
          <p:cNvSpPr/>
          <p:nvPr/>
        </p:nvSpPr>
        <p:spPr>
          <a:xfrm rot="10800000" flipH="1" flipV="1">
            <a:off x="2462897" y="3335514"/>
            <a:ext cx="3902142" cy="1786426"/>
          </a:xfrm>
          <a:prstGeom prst="roundRect">
            <a:avLst/>
          </a:prstGeom>
          <a:noFill/>
          <a:ln w="28575" cap="flat" cmpd="sng" algn="ctr">
            <a:solidFill>
              <a:srgbClr val="62AE34"/>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cmpd="sng">
                <a:solidFill>
                  <a:prstClr val="black"/>
                </a:solidFill>
              </a:ln>
              <a:solidFill>
                <a:sysClr val="window" lastClr="FFFFFF"/>
              </a:solidFill>
              <a:effectLst/>
              <a:uLnTx/>
              <a:uFillTx/>
              <a:latin typeface="Calibri"/>
              <a:ea typeface="+mn-ea"/>
              <a:cs typeface="+mn-cs"/>
            </a:endParaRPr>
          </a:p>
        </p:txBody>
      </p:sp>
      <p:sp>
        <p:nvSpPr>
          <p:cNvPr id="6" name="TextBox 5"/>
          <p:cNvSpPr txBox="1"/>
          <p:nvPr/>
        </p:nvSpPr>
        <p:spPr>
          <a:xfrm>
            <a:off x="1152035" y="954318"/>
            <a:ext cx="1485901" cy="1349216"/>
          </a:xfrm>
          <a:prstGeom prst="rect">
            <a:avLst/>
          </a:prstGeom>
          <a:solidFill>
            <a:srgbClr val="FFFFB1"/>
          </a:solidFill>
          <a:effectLst>
            <a:outerShdw blurRad="50800" dist="38100" dir="2700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Calibri"/>
              </a:rPr>
              <a:t>After clicking on a year, a chart displays data for all groups for a particular year</a:t>
            </a:r>
          </a:p>
        </p:txBody>
      </p:sp>
      <p:sp>
        <p:nvSpPr>
          <p:cNvPr id="4" name="TextBox 3"/>
          <p:cNvSpPr txBox="1"/>
          <p:nvPr/>
        </p:nvSpPr>
        <p:spPr>
          <a:xfrm>
            <a:off x="6365039" y="2851461"/>
            <a:ext cx="2283605" cy="1349216"/>
          </a:xfrm>
          <a:prstGeom prst="rect">
            <a:avLst/>
          </a:prstGeom>
          <a:solidFill>
            <a:srgbClr val="FFFFB1"/>
          </a:solidFill>
          <a:effectLst>
            <a:outerShdw blurRad="50800" dist="38100" dir="2700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Calibri"/>
              </a:rPr>
              <a:t>The page also includes a data table and  summary disparities text describing measures of health disparity</a:t>
            </a:r>
          </a:p>
        </p:txBody>
      </p:sp>
      <p:sp>
        <p:nvSpPr>
          <p:cNvPr id="8" name="Slide Number Placeholder 3">
            <a:extLst>
              <a:ext uri="{FF2B5EF4-FFF2-40B4-BE49-F238E27FC236}">
                <a16:creationId xmlns:a16="http://schemas.microsoft.com/office/drawing/2014/main" id="{079C9A9F-5515-4AEF-A448-FE45959EF30A}"/>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20750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432197" y="3072786"/>
            <a:ext cx="8254603" cy="573929"/>
          </a:xfrm>
        </p:spPr>
        <p:txBody>
          <a:bodyPr>
            <a:normAutofit fontScale="92500" lnSpcReduction="10000"/>
          </a:bodyPr>
          <a:lstStyle/>
          <a:p>
            <a:r>
              <a:rPr lang="en-US" dirty="0">
                <a:solidFill>
                  <a:schemeClr val="tx2"/>
                </a:solidFill>
              </a:rPr>
              <a:t>Next Steps</a:t>
            </a:r>
          </a:p>
        </p:txBody>
      </p:sp>
    </p:spTree>
    <p:extLst>
      <p:ext uri="{BB962C8B-B14F-4D97-AF65-F5344CB8AC3E}">
        <p14:creationId xmlns:p14="http://schemas.microsoft.com/office/powerpoint/2010/main" val="315371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08A1-C5F9-4AB3-8B3F-AAE649C9580D}"/>
              </a:ext>
            </a:extLst>
          </p:cNvPr>
          <p:cNvSpPr>
            <a:spLocks noGrp="1"/>
          </p:cNvSpPr>
          <p:nvPr>
            <p:ph type="title"/>
          </p:nvPr>
        </p:nvSpPr>
        <p:spPr/>
        <p:txBody>
          <a:bodyPr anchor="ctr"/>
          <a:lstStyle/>
          <a:p>
            <a:pPr algn="ctr"/>
            <a:r>
              <a:rPr lang="en-US" sz="2700"/>
              <a:t>Looking Ahead</a:t>
            </a:r>
          </a:p>
        </p:txBody>
      </p:sp>
      <p:graphicFrame>
        <p:nvGraphicFramePr>
          <p:cNvPr id="8" name="Table 5">
            <a:extLst>
              <a:ext uri="{FF2B5EF4-FFF2-40B4-BE49-F238E27FC236}">
                <a16:creationId xmlns:a16="http://schemas.microsoft.com/office/drawing/2014/main" id="{00BE45B2-A0DC-49B1-9548-A21EE657970F}"/>
              </a:ext>
            </a:extLst>
          </p:cNvPr>
          <p:cNvGraphicFramePr>
            <a:graphicFrameLocks noGrp="1"/>
          </p:cNvGraphicFramePr>
          <p:nvPr>
            <p:extLst>
              <p:ext uri="{D42A27DB-BD31-4B8C-83A1-F6EECF244321}">
                <p14:modId xmlns:p14="http://schemas.microsoft.com/office/powerpoint/2010/main" val="810162576"/>
              </p:ext>
            </p:extLst>
          </p:nvPr>
        </p:nvGraphicFramePr>
        <p:xfrm>
          <a:off x="576243" y="1100704"/>
          <a:ext cx="7991516" cy="3068525"/>
        </p:xfrm>
        <a:graphic>
          <a:graphicData uri="http://schemas.openxmlformats.org/drawingml/2006/table">
            <a:tbl>
              <a:tblPr firstRow="1" bandRow="1">
                <a:tableStyleId>{5940675A-B579-460E-94D1-54222C63F5DA}</a:tableStyleId>
              </a:tblPr>
              <a:tblGrid>
                <a:gridCol w="4059596">
                  <a:extLst>
                    <a:ext uri="{9D8B030D-6E8A-4147-A177-3AD203B41FA5}">
                      <a16:colId xmlns:a16="http://schemas.microsoft.com/office/drawing/2014/main" val="2388848842"/>
                    </a:ext>
                  </a:extLst>
                </a:gridCol>
                <a:gridCol w="3931920">
                  <a:extLst>
                    <a:ext uri="{9D8B030D-6E8A-4147-A177-3AD203B41FA5}">
                      <a16:colId xmlns:a16="http://schemas.microsoft.com/office/drawing/2014/main" val="3269186074"/>
                    </a:ext>
                  </a:extLst>
                </a:gridCol>
              </a:tblGrid>
              <a:tr h="489204">
                <a:tc>
                  <a:txBody>
                    <a:bodyPr/>
                    <a:lstStyle/>
                    <a:p>
                      <a:pPr marL="0" marR="0">
                        <a:lnSpc>
                          <a:spcPct val="100000"/>
                        </a:lnSpc>
                        <a:spcBef>
                          <a:spcPts val="0"/>
                        </a:spcBef>
                        <a:spcAft>
                          <a:spcPts val="0"/>
                        </a:spcAft>
                      </a:pPr>
                      <a:endParaRPr lang="en-US" sz="1600">
                        <a:solidFill>
                          <a:schemeClr val="accent6"/>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0000"/>
                        </a:lnSpc>
                        <a:spcBef>
                          <a:spcPts val="0"/>
                        </a:spcBef>
                        <a:spcAft>
                          <a:spcPts val="0"/>
                        </a:spcAft>
                      </a:pPr>
                      <a:endParaRPr lang="en-US" sz="1600">
                        <a:solidFill>
                          <a:schemeClr val="accent6"/>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40681740"/>
                  </a:ext>
                </a:extLst>
              </a:tr>
              <a:tr h="2579321">
                <a:tc>
                  <a:txBody>
                    <a:bodyPr/>
                    <a:lstStyle/>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Rolling Release of HP2020 Final Review Components</a:t>
                      </a:r>
                    </a:p>
                    <a:p>
                      <a:pPr marL="575945" marR="0" lvl="1"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Foundation Health Measures</a:t>
                      </a:r>
                    </a:p>
                    <a:p>
                      <a:pPr marL="575945" marR="0" lvl="1"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Overview of Health Disparities</a:t>
                      </a:r>
                    </a:p>
                    <a:p>
                      <a:pPr marL="233045" marR="0" lvl="0" indent="-233045" algn="l" defTabSz="91437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chemeClr val="accent6"/>
                          </a:solidFill>
                          <a:effectLst/>
                        </a:rPr>
                        <a:t>Release of HP2020 Disparities Statistical Note</a:t>
                      </a:r>
                    </a:p>
                    <a:p>
                      <a:pPr marL="233045" marR="0" lvl="0" indent="-233045" algn="l" defTabSz="91437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chemeClr val="accent6"/>
                          </a:solidFill>
                          <a:effectLst/>
                        </a:rPr>
                        <a:t>Archive of HP2020 website and database</a:t>
                      </a:r>
                    </a:p>
                    <a:p>
                      <a:pPr marL="233363" marR="0" lvl="0" indent="-233363">
                        <a:lnSpc>
                          <a:spcPct val="100000"/>
                        </a:lnSpc>
                        <a:spcBef>
                          <a:spcPts val="0"/>
                        </a:spcBef>
                        <a:spcAft>
                          <a:spcPts val="0"/>
                        </a:spcAft>
                        <a:buFont typeface="Symbol" panose="05050102010706020507" pitchFamily="18" charset="2"/>
                        <a:buChar char=""/>
                      </a:pPr>
                      <a:endParaRPr lang="en-US" sz="1600" dirty="0">
                        <a:solidFill>
                          <a:schemeClr val="accent6"/>
                        </a:solidFill>
                        <a:effectLst/>
                        <a:latin typeface="Calibri" panose="020F0502020204030204" pitchFamily="34" charset="0"/>
                        <a:ea typeface="Calibri" panose="020F0502020204030204" pitchFamily="34" charset="0"/>
                      </a:endParaRPr>
                    </a:p>
                  </a:txBody>
                  <a:tcPr marL="68580" marR="68580" marT="0" marB="0"/>
                </a:tc>
                <a:tc>
                  <a:txBody>
                    <a:bodyPr/>
                    <a:lstStyle/>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Charting features</a:t>
                      </a:r>
                    </a:p>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Disparities Tool</a:t>
                      </a:r>
                    </a:p>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State data and maps</a:t>
                      </a:r>
                    </a:p>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HP2030 Webinars</a:t>
                      </a:r>
                    </a:p>
                    <a:p>
                      <a:pPr marL="690234" marR="0" lvl="1"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Progress Reviews</a:t>
                      </a:r>
                    </a:p>
                    <a:p>
                      <a:pPr marL="690234" marR="0" lvl="1"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LHI Updates</a:t>
                      </a:r>
                    </a:p>
                    <a:p>
                      <a:pPr marL="690234" marR="0" lvl="1"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OHM Updates</a:t>
                      </a:r>
                    </a:p>
                    <a:p>
                      <a:pPr marL="233045" marR="0" lvl="0" indent="-233045">
                        <a:lnSpc>
                          <a:spcPct val="100000"/>
                        </a:lnSpc>
                        <a:spcBef>
                          <a:spcPts val="0"/>
                        </a:spcBef>
                        <a:spcAft>
                          <a:spcPts val="0"/>
                        </a:spcAft>
                        <a:buFont typeface="Symbol" panose="05050102010706020507" pitchFamily="18" charset="2"/>
                        <a:buChar char=""/>
                      </a:pPr>
                      <a:r>
                        <a:rPr lang="en-US" sz="1600" dirty="0">
                          <a:solidFill>
                            <a:schemeClr val="accent6"/>
                          </a:solidFill>
                          <a:effectLst/>
                        </a:rPr>
                        <a:t>HP2030 Midcourse Review</a:t>
                      </a:r>
                    </a:p>
                    <a:p>
                      <a:pPr marL="233045" marR="0" lvl="0" indent="-233045"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chemeClr val="accent6"/>
                          </a:solidFill>
                          <a:effectLst/>
                        </a:rPr>
                        <a:t>HP2030 Final Review</a:t>
                      </a:r>
                    </a:p>
                    <a:p>
                      <a:pPr marL="233045" marR="0" lvl="0" indent="-233045"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chemeClr val="accent6"/>
                          </a:solidFill>
                          <a:effectLst/>
                        </a:rPr>
                        <a:t>Outreach &amp; Dissemination</a:t>
                      </a:r>
                      <a:endParaRPr lang="en-US" sz="1600" dirty="0">
                        <a:solidFill>
                          <a:schemeClr val="accent6"/>
                        </a:solidFill>
                        <a:effectLst/>
                        <a:latin typeface="Calibri"/>
                        <a:ea typeface="Calibri" panose="020F0502020204030204" pitchFamily="34" charset="0"/>
                      </a:endParaRPr>
                    </a:p>
                  </a:txBody>
                  <a:tcPr marL="68580" marR="68580" marT="0" marB="0"/>
                </a:tc>
                <a:extLst>
                  <a:ext uri="{0D108BD9-81ED-4DB2-BD59-A6C34878D82A}">
                    <a16:rowId xmlns:a16="http://schemas.microsoft.com/office/drawing/2014/main" val="2314629592"/>
                  </a:ext>
                </a:extLst>
              </a:tr>
            </a:tbl>
          </a:graphicData>
        </a:graphic>
      </p:graphicFrame>
      <p:pic>
        <p:nvPicPr>
          <p:cNvPr id="9" name="Picture 8" descr="Healthy People 2020">
            <a:extLst>
              <a:ext uri="{FF2B5EF4-FFF2-40B4-BE49-F238E27FC236}">
                <a16:creationId xmlns:a16="http://schemas.microsoft.com/office/drawing/2014/main" id="{F84AB042-B826-478B-9F51-6676ADE368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122477"/>
            <a:ext cx="966612" cy="45234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65D1708-F838-4F64-8047-75D6AE703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134" y="1132152"/>
            <a:ext cx="2422416" cy="413039"/>
          </a:xfrm>
          <a:prstGeom prst="rect">
            <a:avLst/>
          </a:prstGeom>
        </p:spPr>
      </p:pic>
      <p:sp>
        <p:nvSpPr>
          <p:cNvPr id="3" name="Oval 2">
            <a:extLst>
              <a:ext uri="{FF2B5EF4-FFF2-40B4-BE49-F238E27FC236}">
                <a16:creationId xmlns:a16="http://schemas.microsoft.com/office/drawing/2014/main" id="{B76EE143-F90F-455C-9A8F-E409C8445D63}"/>
              </a:ext>
            </a:extLst>
          </p:cNvPr>
          <p:cNvSpPr/>
          <p:nvPr/>
        </p:nvSpPr>
        <p:spPr>
          <a:xfrm>
            <a:off x="486242" y="2182957"/>
            <a:ext cx="4175760" cy="1055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460AE22-C532-4841-AD85-0C081E311626}"/>
              </a:ext>
            </a:extLst>
          </p:cNvPr>
          <p:cNvSpPr/>
          <p:nvPr/>
        </p:nvSpPr>
        <p:spPr>
          <a:xfrm>
            <a:off x="4495800" y="1708837"/>
            <a:ext cx="2422417" cy="685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414DB0BB-D013-479E-8E60-76F7BC877D66}"/>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25</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834326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130"/>
            <a:ext cx="8229600" cy="436958"/>
          </a:xfrm>
        </p:spPr>
        <p:txBody>
          <a:bodyPr/>
          <a:lstStyle/>
          <a:p>
            <a:pPr algn="ctr"/>
            <a:r>
              <a:rPr lang="en-US" sz="2800" dirty="0">
                <a:ea typeface="Tahoma" panose="020B0604030504040204" pitchFamily="34" charset="0"/>
                <a:cs typeface="Calibri" panose="020F0502020204030204" pitchFamily="34" charset="0"/>
              </a:rPr>
              <a:t>Disparities-related Resources</a:t>
            </a:r>
          </a:p>
        </p:txBody>
      </p:sp>
      <p:sp>
        <p:nvSpPr>
          <p:cNvPr id="4" name="Text Placeholder 3"/>
          <p:cNvSpPr>
            <a:spLocks noGrp="1"/>
          </p:cNvSpPr>
          <p:nvPr>
            <p:ph type="body" sz="quarter" idx="10"/>
          </p:nvPr>
        </p:nvSpPr>
        <p:spPr>
          <a:xfrm>
            <a:off x="304800" y="643721"/>
            <a:ext cx="8534400" cy="3857626"/>
          </a:xfrm>
        </p:spPr>
        <p:txBody>
          <a:bodyPr/>
          <a:lstStyle/>
          <a:p>
            <a:pPr>
              <a:spcBef>
                <a:spcPts val="300"/>
              </a:spcBef>
              <a:spcAft>
                <a:spcPts val="0"/>
              </a:spcAft>
            </a:pPr>
            <a:r>
              <a:rPr lang="en-US" sz="1400" b="1" dirty="0">
                <a:solidFill>
                  <a:schemeClr val="accent6"/>
                </a:solidFill>
              </a:rPr>
              <a:t>Websites</a:t>
            </a:r>
            <a:r>
              <a:rPr lang="en-US" sz="1400" dirty="0">
                <a:solidFill>
                  <a:schemeClr val="accent6"/>
                </a:solidFill>
              </a:rPr>
              <a:t>:</a:t>
            </a:r>
          </a:p>
          <a:p>
            <a:pPr lvl="1">
              <a:spcBef>
                <a:spcPts val="300"/>
              </a:spcBef>
              <a:spcAft>
                <a:spcPts val="0"/>
              </a:spcAft>
            </a:pPr>
            <a:r>
              <a:rPr lang="en-US" sz="1400" dirty="0">
                <a:solidFill>
                  <a:schemeClr val="accent6"/>
                </a:solidFill>
              </a:rPr>
              <a:t>Healthy People 2020 Disparities Data:  </a:t>
            </a:r>
            <a:r>
              <a:rPr lang="en-US" sz="1400" dirty="0">
                <a:solidFill>
                  <a:schemeClr val="tx1"/>
                </a:solidFill>
                <a:hlinkClick r:id="rId3">
                  <a:extLst>
                    <a:ext uri="{A12FA001-AC4F-418D-AE19-62706E023703}">
                      <ahyp:hlinkClr xmlns:ahyp="http://schemas.microsoft.com/office/drawing/2018/hyperlinkcolor" val="tx"/>
                    </a:ext>
                  </a:extLst>
                </a:hlinkClick>
              </a:rPr>
              <a:t>https://www.healthypeople.gov/2020/data-search/Search-the-Data#hdisp=1;</a:t>
            </a:r>
            <a:endParaRPr lang="en-US" sz="1400" dirty="0">
              <a:solidFill>
                <a:schemeClr val="tx1"/>
              </a:solidFill>
            </a:endParaRPr>
          </a:p>
          <a:p>
            <a:pPr lvl="1">
              <a:spcBef>
                <a:spcPts val="300"/>
              </a:spcBef>
              <a:spcAft>
                <a:spcPts val="0"/>
              </a:spcAft>
            </a:pPr>
            <a:r>
              <a:rPr lang="en-US" sz="1400" dirty="0">
                <a:solidFill>
                  <a:schemeClr val="accent6"/>
                </a:solidFill>
              </a:rPr>
              <a:t>Health Disparities Calculator (NCI):  </a:t>
            </a:r>
            <a:r>
              <a:rPr lang="en-US" sz="1400" dirty="0">
                <a:solidFill>
                  <a:schemeClr val="tx1"/>
                </a:solidFill>
                <a:hlinkClick r:id="rId4">
                  <a:extLst>
                    <a:ext uri="{A12FA001-AC4F-418D-AE19-62706E023703}">
                      <ahyp:hlinkClr xmlns:ahyp="http://schemas.microsoft.com/office/drawing/2018/hyperlinkcolor" val="tx"/>
                    </a:ext>
                  </a:extLst>
                </a:hlinkClick>
              </a:rPr>
              <a:t>https://seer.cancer.gov/hdcalc/</a:t>
            </a:r>
            <a:r>
              <a:rPr lang="en-US" sz="1400" dirty="0">
                <a:solidFill>
                  <a:schemeClr val="tx1"/>
                </a:solidFill>
              </a:rPr>
              <a:t> </a:t>
            </a:r>
          </a:p>
          <a:p>
            <a:pPr lvl="1">
              <a:spcBef>
                <a:spcPts val="300"/>
              </a:spcBef>
              <a:spcAft>
                <a:spcPts val="0"/>
              </a:spcAft>
            </a:pPr>
            <a:endParaRPr lang="en-US" sz="1400" dirty="0">
              <a:solidFill>
                <a:schemeClr val="accent6"/>
              </a:solidFill>
            </a:endParaRPr>
          </a:p>
          <a:p>
            <a:pPr>
              <a:spcBef>
                <a:spcPts val="300"/>
              </a:spcBef>
              <a:spcAft>
                <a:spcPts val="0"/>
              </a:spcAft>
            </a:pPr>
            <a:r>
              <a:rPr lang="en-US" sz="1400" b="1" dirty="0">
                <a:solidFill>
                  <a:schemeClr val="accent6"/>
                </a:solidFill>
              </a:rPr>
              <a:t>Manuscripts</a:t>
            </a:r>
            <a:r>
              <a:rPr lang="en-US" sz="1400" dirty="0">
                <a:solidFill>
                  <a:schemeClr val="accent6"/>
                </a:solidFill>
              </a:rPr>
              <a:t>:</a:t>
            </a:r>
          </a:p>
          <a:p>
            <a:pPr lvl="1">
              <a:spcBef>
                <a:spcPts val="300"/>
              </a:spcBef>
              <a:spcAft>
                <a:spcPts val="0"/>
              </a:spcAft>
            </a:pPr>
            <a:r>
              <a:rPr lang="en-US" sz="1400" dirty="0">
                <a:solidFill>
                  <a:schemeClr val="accent6"/>
                </a:solidFill>
              </a:rPr>
              <a:t>Talih M, Huang DT. Measuring progress toward target attainment and the elimination of health disparities in Healthy People 2020. Healthy People Statistical Notes, no 27. Hyattsville, MD: National Center for Health Statistics. 2016. </a:t>
            </a:r>
            <a:r>
              <a:rPr lang="en-US" sz="1400" dirty="0">
                <a:solidFill>
                  <a:schemeClr val="tx1"/>
                </a:solidFill>
                <a:hlinkClick r:id="rId5">
                  <a:extLst>
                    <a:ext uri="{A12FA001-AC4F-418D-AE19-62706E023703}">
                      <ahyp:hlinkClr xmlns:ahyp="http://schemas.microsoft.com/office/drawing/2018/hyperlinkcolor" val="tx"/>
                    </a:ext>
                  </a:extLst>
                </a:hlinkClick>
              </a:rPr>
              <a:t>https://www.cdc.gov/nchs/data/statnt/statnt27.pdf</a:t>
            </a:r>
            <a:r>
              <a:rPr lang="en-US" sz="1400" dirty="0">
                <a:solidFill>
                  <a:schemeClr val="tx1"/>
                </a:solidFill>
              </a:rPr>
              <a:t>  </a:t>
            </a:r>
          </a:p>
          <a:p>
            <a:pPr lvl="1">
              <a:spcBef>
                <a:spcPts val="300"/>
              </a:spcBef>
              <a:spcAft>
                <a:spcPts val="0"/>
              </a:spcAft>
            </a:pPr>
            <a:r>
              <a:rPr lang="en-US" sz="1400" dirty="0">
                <a:solidFill>
                  <a:schemeClr val="accent6"/>
                </a:solidFill>
              </a:rPr>
              <a:t>Keppel K, Pamuk E, Lynch J, et al. Methodological issues in measuring health disparities. National Center for Health Statistics. Vital Health Stat 2(141). 2005. </a:t>
            </a:r>
            <a:r>
              <a:rPr lang="en-US" sz="1400" dirty="0">
                <a:solidFill>
                  <a:schemeClr val="accent6"/>
                </a:solidFill>
                <a:hlinkClick r:id="rId6"/>
              </a:rPr>
              <a:t>https://www.cdc.gov/nchs/data/series/sr_02/sr02_141.pdf</a:t>
            </a:r>
            <a:r>
              <a:rPr lang="en-US" sz="1400" dirty="0">
                <a:solidFill>
                  <a:schemeClr val="accent6"/>
                </a:solidFill>
              </a:rPr>
              <a:t> </a:t>
            </a:r>
          </a:p>
          <a:p>
            <a:pPr lvl="1">
              <a:spcBef>
                <a:spcPts val="300"/>
              </a:spcBef>
              <a:spcAft>
                <a:spcPts val="0"/>
              </a:spcAft>
            </a:pPr>
            <a:r>
              <a:rPr lang="en-US" sz="1400" dirty="0">
                <a:solidFill>
                  <a:schemeClr val="accent6"/>
                </a:solidFill>
              </a:rPr>
              <a:t>Harper et al. Implicit value judgments in the measurement of health inequalities. Milbank Q. 2010;88(1):4–29. </a:t>
            </a:r>
            <a:r>
              <a:rPr lang="en-US" sz="1400" dirty="0">
                <a:solidFill>
                  <a:schemeClr val="accent6"/>
                </a:solidFill>
                <a:hlinkClick r:id="rId7"/>
              </a:rPr>
              <a:t>https://doi.org/10.1111/j.1468-0009.2010.00587.x</a:t>
            </a:r>
            <a:r>
              <a:rPr lang="en-US" sz="1400" dirty="0">
                <a:solidFill>
                  <a:schemeClr val="accent6"/>
                </a:solidFill>
              </a:rPr>
              <a:t> </a:t>
            </a:r>
          </a:p>
          <a:p>
            <a:pPr lvl="1">
              <a:spcBef>
                <a:spcPts val="300"/>
              </a:spcBef>
              <a:spcAft>
                <a:spcPts val="0"/>
              </a:spcAft>
            </a:pPr>
            <a:r>
              <a:rPr lang="en-US" sz="1400" dirty="0" err="1">
                <a:solidFill>
                  <a:schemeClr val="accent6"/>
                </a:solidFill>
              </a:rPr>
              <a:t>Braveman</a:t>
            </a:r>
            <a:r>
              <a:rPr lang="en-US" sz="1400" dirty="0">
                <a:solidFill>
                  <a:schemeClr val="accent6"/>
                </a:solidFill>
              </a:rPr>
              <a:t> P. Health disparities and health equity: concepts and measurement. </a:t>
            </a:r>
            <a:r>
              <a:rPr lang="en-US" sz="1400" dirty="0" err="1">
                <a:solidFill>
                  <a:schemeClr val="accent6"/>
                </a:solidFill>
              </a:rPr>
              <a:t>Annu</a:t>
            </a:r>
            <a:r>
              <a:rPr lang="en-US" sz="1400" dirty="0">
                <a:solidFill>
                  <a:schemeClr val="accent6"/>
                </a:solidFill>
              </a:rPr>
              <a:t> Rev Public Health. 2006;27:167-194. </a:t>
            </a:r>
            <a:r>
              <a:rPr lang="en-US" sz="1400" dirty="0">
                <a:solidFill>
                  <a:schemeClr val="accent6"/>
                </a:solidFill>
                <a:hlinkClick r:id="rId8"/>
              </a:rPr>
              <a:t>https://doi.org/10.1146/annurev.publhealth.27.021405.102103</a:t>
            </a:r>
            <a:r>
              <a:rPr lang="en-US" sz="1400" dirty="0">
                <a:solidFill>
                  <a:schemeClr val="accent6"/>
                </a:solidFill>
              </a:rPr>
              <a:t> </a:t>
            </a:r>
          </a:p>
          <a:p>
            <a:pPr lvl="1">
              <a:spcBef>
                <a:spcPts val="300"/>
              </a:spcBef>
              <a:spcAft>
                <a:spcPts val="0"/>
              </a:spcAft>
            </a:pPr>
            <a:r>
              <a:rPr lang="en-US" sz="1400" dirty="0">
                <a:solidFill>
                  <a:schemeClr val="accent6"/>
                </a:solidFill>
              </a:rPr>
              <a:t>Penman-Aguilar A, Talih M, Huang D, et al. Measurement of health disparities, health inequities, and social determinants of health to support the advancement of health equity. J Public Health Management Practice. 2016; 22(1 Supp):S33-S42. </a:t>
            </a:r>
            <a:r>
              <a:rPr lang="en-US" sz="1400" dirty="0">
                <a:solidFill>
                  <a:schemeClr val="accent6"/>
                </a:solidFill>
                <a:hlinkClick r:id="rId9"/>
              </a:rPr>
              <a:t>https://doi.org/10.1097/phh.0000000000000373</a:t>
            </a:r>
            <a:r>
              <a:rPr lang="en-US" sz="1400" dirty="0">
                <a:solidFill>
                  <a:schemeClr val="accent6"/>
                </a:solidFill>
              </a:rPr>
              <a:t> </a:t>
            </a:r>
          </a:p>
        </p:txBody>
      </p:sp>
      <p:sp>
        <p:nvSpPr>
          <p:cNvPr id="5" name="Slide Number Placeholder 3">
            <a:extLst>
              <a:ext uri="{FF2B5EF4-FFF2-40B4-BE49-F238E27FC236}">
                <a16:creationId xmlns:a16="http://schemas.microsoft.com/office/drawing/2014/main" id="{956656AB-7761-4798-A019-BD4F628A7344}"/>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26</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19496223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351" y="4362045"/>
            <a:ext cx="1147387" cy="657795"/>
          </a:xfrm>
          <a:prstGeom prst="rect">
            <a:avLst/>
          </a:prstGeom>
        </p:spPr>
      </p:pic>
      <p:sp>
        <p:nvSpPr>
          <p:cNvPr id="5" name="Title 1">
            <a:extLst>
              <a:ext uri="{FF2B5EF4-FFF2-40B4-BE49-F238E27FC236}">
                <a16:creationId xmlns:a16="http://schemas.microsoft.com/office/drawing/2014/main" id="{AFC380F5-EC98-4E46-B024-2DC43A68BB2B}"/>
              </a:ext>
            </a:extLst>
          </p:cNvPr>
          <p:cNvSpPr txBox="1">
            <a:spLocks/>
          </p:cNvSpPr>
          <p:nvPr/>
        </p:nvSpPr>
        <p:spPr>
          <a:xfrm>
            <a:off x="457200" y="123660"/>
            <a:ext cx="8229600" cy="6780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006858"/>
                </a:solidFill>
                <a:effectLst/>
                <a:uLnTx/>
                <a:uFillTx/>
                <a:latin typeface="Calibri" panose="020F0502020204030204"/>
                <a:ea typeface="+mj-ea"/>
                <a:cs typeface="+mj-cs"/>
              </a:rPr>
              <a:t>Thank You!</a:t>
            </a:r>
          </a:p>
        </p:txBody>
      </p:sp>
      <p:sp>
        <p:nvSpPr>
          <p:cNvPr id="6" name="Text Placeholder 2">
            <a:extLst>
              <a:ext uri="{FF2B5EF4-FFF2-40B4-BE49-F238E27FC236}">
                <a16:creationId xmlns:a16="http://schemas.microsoft.com/office/drawing/2014/main" id="{C1153AE7-088C-42ED-A246-69C1B1D5A9BF}"/>
              </a:ext>
            </a:extLst>
          </p:cNvPr>
          <p:cNvSpPr txBox="1">
            <a:spLocks/>
          </p:cNvSpPr>
          <p:nvPr/>
        </p:nvSpPr>
        <p:spPr>
          <a:xfrm>
            <a:off x="457200" y="588507"/>
            <a:ext cx="8229600" cy="33416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44546A"/>
                </a:solidFill>
                <a:effectLst/>
                <a:uLnTx/>
                <a:uFillTx/>
                <a:latin typeface="Calibri" panose="020F0502020204030204"/>
                <a:ea typeface="+mn-ea"/>
                <a:cs typeface="+mn-cs"/>
              </a:rPr>
              <a:t>Websites</a:t>
            </a:r>
          </a:p>
          <a:p>
            <a:pPr marL="400041" marR="0" lvl="1"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Healthy People 2030 Site</a:t>
            </a:r>
          </a:p>
          <a:p>
            <a:pPr marL="914377"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https://health.gov/healthypeople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00041" marR="0" lvl="1"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NCHS Healthy People Site</a:t>
            </a:r>
          </a:p>
          <a:p>
            <a:pPr marL="857228" marR="0" lvl="2"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hlinkClick r:id="rId5"/>
              </a:rPr>
              <a:t>http://www.cdc.gov/nchs/healthy_people.htm</a:t>
            </a:r>
            <a:endPar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400041" marR="0" lvl="1"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NCHS Healthy People Publications</a:t>
            </a:r>
          </a:p>
          <a:p>
            <a:pPr marL="857228" marR="0" lvl="2" indent="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hlinkClick r:id="rId6"/>
              </a:rPr>
              <a:t>http://www.cdc.gov/nchs/products/hp_pubs.htm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3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type="body" sz="quarter" idx="10"/>
          </p:nvPr>
        </p:nvSpPr>
        <p:spPr>
          <a:xfrm>
            <a:off x="235752" y="940741"/>
            <a:ext cx="3973474" cy="3586163"/>
          </a:xfrm>
          <a:prstGeom prst="rect">
            <a:avLst/>
          </a:prstGeom>
        </p:spPr>
        <p:txBody>
          <a:bodyPr>
            <a:noAutofit/>
          </a:bodyPr>
          <a:lstStyle/>
          <a:p>
            <a:pPr>
              <a:spcBef>
                <a:spcPts val="1351"/>
              </a:spcBef>
              <a:buFont typeface="Arial" panose="020B0604020202020204" pitchFamily="34" charset="0"/>
              <a:buChar char="•"/>
            </a:pPr>
            <a:r>
              <a:rPr lang="en-US" sz="1800">
                <a:solidFill>
                  <a:schemeClr val="accent6"/>
                </a:solidFill>
                <a:ea typeface="ＭＳ Ｐゴシック" pitchFamily="34" charset="-128"/>
              </a:rPr>
              <a:t>Provides a strategic framework for a </a:t>
            </a:r>
            <a:r>
              <a:rPr lang="en-US" sz="1800" b="1">
                <a:solidFill>
                  <a:schemeClr val="accent6"/>
                </a:solidFill>
                <a:ea typeface="ＭＳ Ｐゴシック" pitchFamily="34" charset="-128"/>
              </a:rPr>
              <a:t>national prevention agenda </a:t>
            </a:r>
            <a:r>
              <a:rPr lang="en-US" sz="1800">
                <a:solidFill>
                  <a:schemeClr val="accent6"/>
                </a:solidFill>
                <a:ea typeface="ＭＳ Ｐゴシック" pitchFamily="34" charset="-128"/>
              </a:rPr>
              <a:t>that communicates a vision for improving health and achieving health equity </a:t>
            </a:r>
          </a:p>
          <a:p>
            <a:pPr>
              <a:spcBef>
                <a:spcPts val="1351"/>
              </a:spcBef>
              <a:buFont typeface="Arial" panose="020B0604020202020204" pitchFamily="34" charset="0"/>
              <a:buChar char="•"/>
            </a:pPr>
            <a:r>
              <a:rPr lang="en-US" sz="1800">
                <a:solidFill>
                  <a:schemeClr val="accent6"/>
                </a:solidFill>
                <a:ea typeface="ＭＳ Ｐゴシック" pitchFamily="34" charset="-128"/>
              </a:rPr>
              <a:t>Identifies science-based</a:t>
            </a:r>
            <a:r>
              <a:rPr lang="en-US" sz="1800" i="1">
                <a:solidFill>
                  <a:schemeClr val="accent6"/>
                </a:solidFill>
                <a:ea typeface="ＭＳ Ｐゴシック" pitchFamily="34" charset="-128"/>
              </a:rPr>
              <a:t>, </a:t>
            </a:r>
            <a:r>
              <a:rPr lang="en-US" sz="1800" b="1">
                <a:solidFill>
                  <a:schemeClr val="accent6"/>
                </a:solidFill>
                <a:ea typeface="ＭＳ Ｐゴシック" pitchFamily="34" charset="-128"/>
              </a:rPr>
              <a:t>measurable objectives with targets </a:t>
            </a:r>
            <a:r>
              <a:rPr lang="en-US" sz="1800">
                <a:solidFill>
                  <a:schemeClr val="accent6"/>
                </a:solidFill>
                <a:ea typeface="ＭＳ Ｐゴシック" pitchFamily="34" charset="-128"/>
              </a:rPr>
              <a:t>to be achieved by the end of the decade</a:t>
            </a:r>
          </a:p>
          <a:p>
            <a:pPr>
              <a:spcBef>
                <a:spcPts val="1351"/>
              </a:spcBef>
              <a:buFont typeface="Arial" panose="020B0604020202020204" pitchFamily="34" charset="0"/>
              <a:buChar char="•"/>
            </a:pPr>
            <a:r>
              <a:rPr lang="en-US" sz="1800">
                <a:solidFill>
                  <a:schemeClr val="accent6"/>
                </a:solidFill>
                <a:ea typeface="ＭＳ Ｐゴシック" pitchFamily="34" charset="-128"/>
              </a:rPr>
              <a:t>Requires tracking of </a:t>
            </a:r>
            <a:r>
              <a:rPr lang="en-US" sz="1800" b="1">
                <a:solidFill>
                  <a:schemeClr val="accent6"/>
                </a:solidFill>
                <a:ea typeface="ＭＳ Ｐゴシック" pitchFamily="34" charset="-128"/>
              </a:rPr>
              <a:t>data-driven outcomes</a:t>
            </a:r>
            <a:r>
              <a:rPr lang="en-US" sz="1800" i="1">
                <a:solidFill>
                  <a:schemeClr val="accent6"/>
                </a:solidFill>
                <a:ea typeface="ＭＳ Ｐゴシック" pitchFamily="34" charset="-128"/>
              </a:rPr>
              <a:t> </a:t>
            </a:r>
            <a:r>
              <a:rPr lang="en-US" sz="1800">
                <a:solidFill>
                  <a:schemeClr val="accent6"/>
                </a:solidFill>
                <a:ea typeface="ＭＳ Ｐゴシック" pitchFamily="34" charset="-128"/>
              </a:rPr>
              <a:t>to monitor progress and to motivate, guide, and focus action</a:t>
            </a:r>
          </a:p>
          <a:p>
            <a:pPr>
              <a:spcBef>
                <a:spcPts val="1351"/>
              </a:spcBef>
              <a:buFont typeface="Arial" panose="020B0604020202020204" pitchFamily="34" charset="0"/>
              <a:buChar char="•"/>
            </a:pPr>
            <a:r>
              <a:rPr lang="en-US" sz="1800">
                <a:solidFill>
                  <a:schemeClr val="accent6"/>
                </a:solidFill>
                <a:ea typeface="ＭＳ Ｐゴシック" pitchFamily="34" charset="-128"/>
              </a:rPr>
              <a:t>Offers model for international, state, and local </a:t>
            </a:r>
            <a:r>
              <a:rPr lang="en-US" sz="1800" b="1">
                <a:solidFill>
                  <a:schemeClr val="accent6"/>
                </a:solidFill>
                <a:ea typeface="ＭＳ Ｐゴシック" pitchFamily="34" charset="-128"/>
              </a:rPr>
              <a:t>program planning</a:t>
            </a:r>
            <a:endParaRPr lang="en-US" sz="1800">
              <a:solidFill>
                <a:schemeClr val="accent6"/>
              </a:solidFill>
              <a:ea typeface="ＭＳ Ｐゴシック" pitchFamily="34" charset="-128"/>
            </a:endParaRPr>
          </a:p>
          <a:p>
            <a:pPr eaLnBrk="1" hangingPunct="1">
              <a:spcBef>
                <a:spcPts val="1351"/>
              </a:spcBef>
            </a:pPr>
            <a:endParaRPr lang="en-US" sz="1800">
              <a:solidFill>
                <a:schemeClr val="accent6"/>
              </a:solidFill>
              <a:ea typeface="ＭＳ Ｐゴシック" pitchFamily="34" charset="-128"/>
            </a:endParaRPr>
          </a:p>
        </p:txBody>
      </p:sp>
      <p:graphicFrame>
        <p:nvGraphicFramePr>
          <p:cNvPr id="7" name="Object 2" descr="Logo for Healthy People 1990."/>
          <p:cNvGraphicFramePr>
            <a:graphicFrameLocks noChangeAspect="1"/>
          </p:cNvGraphicFramePr>
          <p:nvPr/>
        </p:nvGraphicFramePr>
        <p:xfrm>
          <a:off x="5249086" y="1026904"/>
          <a:ext cx="900661" cy="1349033"/>
        </p:xfrm>
        <a:graphic>
          <a:graphicData uri="http://schemas.openxmlformats.org/presentationml/2006/ole">
            <mc:AlternateContent xmlns:mc="http://schemas.openxmlformats.org/markup-compatibility/2006">
              <mc:Choice xmlns:v="urn:schemas-microsoft-com:vml" Requires="v">
                <p:oleObj name="Bitmap Image" r:id="rId3" imgW="1552792" imgH="2305372" progId="PBrush">
                  <p:embed/>
                </p:oleObj>
              </mc:Choice>
              <mc:Fallback>
                <p:oleObj name="Bitmap Image" r:id="rId3" imgW="1552792" imgH="2305372" progId="PBrush">
                  <p:embed/>
                  <p:pic>
                    <p:nvPicPr>
                      <p:cNvPr id="7" name="Object 2" descr="Logo for Healthy People 1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086" y="1026904"/>
                        <a:ext cx="900661" cy="1349033"/>
                      </a:xfrm>
                      <a:prstGeom prst="rect">
                        <a:avLst/>
                      </a:prstGeom>
                      <a:noFill/>
                      <a:ln w="19050">
                        <a:solidFill>
                          <a:schemeClr val="tx2">
                            <a:lumMod val="50000"/>
                            <a:lumOff val="50000"/>
                          </a:schemeClr>
                        </a:solidFill>
                      </a:ln>
                      <a:effectLst/>
                    </p:spPr>
                  </p:pic>
                </p:oleObj>
              </mc:Fallback>
            </mc:AlternateContent>
          </a:graphicData>
        </a:graphic>
      </p:graphicFrame>
      <p:pic>
        <p:nvPicPr>
          <p:cNvPr id="8" name="Picture 6" descr="Logo for Healthy People 20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6194" y="1094761"/>
            <a:ext cx="1192577" cy="1213317"/>
          </a:xfrm>
          <a:prstGeom prst="rect">
            <a:avLst/>
          </a:prstGeom>
          <a:noFill/>
          <a:ln w="9525">
            <a:noFill/>
            <a:miter lim="800000"/>
            <a:headEnd/>
            <a:tailEnd/>
          </a:ln>
        </p:spPr>
      </p:pic>
      <p:pic>
        <p:nvPicPr>
          <p:cNvPr id="9" name="Picture 8" descr="Logo for Healthy People 2010."/>
          <p:cNvPicPr>
            <a:picLocks noChangeAspect="1" noChangeArrowheads="1"/>
          </p:cNvPicPr>
          <p:nvPr/>
        </p:nvPicPr>
        <p:blipFill>
          <a:blip r:embed="rId6" cstate="print"/>
          <a:srcRect/>
          <a:stretch>
            <a:fillRect/>
          </a:stretch>
        </p:blipFill>
        <p:spPr bwMode="auto">
          <a:xfrm>
            <a:off x="5136902" y="2528923"/>
            <a:ext cx="1125027" cy="1141612"/>
          </a:xfrm>
          <a:prstGeom prst="rect">
            <a:avLst/>
          </a:prstGeom>
          <a:noFill/>
          <a:ln w="19050">
            <a:noFill/>
            <a:miter lim="800000"/>
            <a:headEnd/>
            <a:tailEnd/>
          </a:ln>
        </p:spPr>
      </p:pic>
      <p:pic>
        <p:nvPicPr>
          <p:cNvPr id="10" name="Picture 43" descr="HP2020_logo"/>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1557" y="2733823"/>
            <a:ext cx="1403616" cy="744176"/>
          </a:xfrm>
          <a:prstGeom prst="rect">
            <a:avLst/>
          </a:prstGeom>
          <a:noFill/>
          <a:ln w="9525">
            <a:noFill/>
            <a:miter lim="800000"/>
            <a:headEnd/>
            <a:tailEnd/>
          </a:ln>
        </p:spPr>
      </p:pic>
      <p:sp>
        <p:nvSpPr>
          <p:cNvPr id="3" name="Title 2"/>
          <p:cNvSpPr>
            <a:spLocks noGrp="1"/>
          </p:cNvSpPr>
          <p:nvPr>
            <p:ph type="title"/>
          </p:nvPr>
        </p:nvSpPr>
        <p:spPr>
          <a:xfrm>
            <a:off x="1565783" y="171655"/>
            <a:ext cx="6172200" cy="857251"/>
          </a:xfrm>
        </p:spPr>
        <p:txBody>
          <a:bodyPr anchor="ctr"/>
          <a:lstStyle/>
          <a:p>
            <a:pPr algn="ctr"/>
            <a:r>
              <a:rPr lang="en-US" sz="2800">
                <a:ea typeface="Verdana" panose="020B0604030504040204" pitchFamily="34" charset="0"/>
                <a:cs typeface="Calibri" panose="020F0502020204030204" pitchFamily="34" charset="0"/>
              </a:rPr>
              <a:t>What is Healthy People?</a:t>
            </a:r>
          </a:p>
        </p:txBody>
      </p:sp>
      <p:pic>
        <p:nvPicPr>
          <p:cNvPr id="6" name="Picture 5" descr="A picture containing drawing&#10;&#10;Description automatically generated">
            <a:extLst>
              <a:ext uri="{FF2B5EF4-FFF2-40B4-BE49-F238E27FC236}">
                <a16:creationId xmlns:a16="http://schemas.microsoft.com/office/drawing/2014/main" id="{F4DB0F82-0DF0-4A6D-BA54-5F97022405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2007" y="3969240"/>
            <a:ext cx="3633316" cy="619506"/>
          </a:xfrm>
          <a:prstGeom prst="rect">
            <a:avLst/>
          </a:prstGeom>
        </p:spPr>
      </p:pic>
      <p:sp>
        <p:nvSpPr>
          <p:cNvPr id="11" name="Slide Number Placeholder 3">
            <a:extLst>
              <a:ext uri="{FF2B5EF4-FFF2-40B4-BE49-F238E27FC236}">
                <a16:creationId xmlns:a16="http://schemas.microsoft.com/office/drawing/2014/main" id="{1C83FDA3-B1B5-4185-9145-98AFEF60260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3</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33704870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E54C621A-0402-45C6-B688-2B008013A2E1}"/>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4</a:t>
            </a:fld>
            <a:endParaRPr lang="en-US" sz="1200">
              <a:solidFill>
                <a:schemeClr val="tx2">
                  <a:lumMod val="65000"/>
                </a:schemeClr>
              </a:solidFill>
              <a:latin typeface="Calibri"/>
            </a:endParaRPr>
          </a:p>
        </p:txBody>
      </p:sp>
      <p:pic>
        <p:nvPicPr>
          <p:cNvPr id="33" name="Picture 32">
            <a:extLst>
              <a:ext uri="{FF2B5EF4-FFF2-40B4-BE49-F238E27FC236}">
                <a16:creationId xmlns:a16="http://schemas.microsoft.com/office/drawing/2014/main" id="{CBBBE9F4-42F6-4044-8154-82133CB83AC3}"/>
              </a:ext>
            </a:extLst>
          </p:cNvPr>
          <p:cNvPicPr>
            <a:picLocks noChangeAspect="1"/>
          </p:cNvPicPr>
          <p:nvPr/>
        </p:nvPicPr>
        <p:blipFill>
          <a:blip r:embed="rId3"/>
          <a:stretch>
            <a:fillRect/>
          </a:stretch>
        </p:blipFill>
        <p:spPr>
          <a:xfrm>
            <a:off x="1556001" y="97413"/>
            <a:ext cx="6031998" cy="4948674"/>
          </a:xfrm>
          <a:prstGeom prst="rect">
            <a:avLst/>
          </a:prstGeom>
        </p:spPr>
      </p:pic>
    </p:spTree>
    <p:extLst>
      <p:ext uri="{BB962C8B-B14F-4D97-AF65-F5344CB8AC3E}">
        <p14:creationId xmlns:p14="http://schemas.microsoft.com/office/powerpoint/2010/main" val="27953893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62831"/>
            <a:ext cx="9144000" cy="450850"/>
          </a:xfrm>
          <a:prstGeom prst="rect">
            <a:avLst/>
          </a:prstGeom>
        </p:spPr>
        <p:txBody>
          <a:bodyPr/>
          <a:lstStyle/>
          <a:p>
            <a:pPr algn="ctr"/>
            <a:r>
              <a:rPr lang="en-US" sz="2800" b="1" dirty="0">
                <a:solidFill>
                  <a:srgbClr val="006858"/>
                </a:solidFill>
                <a:latin typeface="Calibri" panose="020F0502020204030204" pitchFamily="34" charset="0"/>
                <a:ea typeface="Tahoma" panose="020B0604030504040204" pitchFamily="34" charset="0"/>
                <a:cs typeface="Calibri" panose="020F0502020204030204" pitchFamily="34" charset="0"/>
              </a:rPr>
              <a:t>How is Healthy People Used? </a:t>
            </a:r>
          </a:p>
        </p:txBody>
      </p:sp>
      <p:sp>
        <p:nvSpPr>
          <p:cNvPr id="5" name="Text Placeholder 4"/>
          <p:cNvSpPr>
            <a:spLocks noGrp="1"/>
          </p:cNvSpPr>
          <p:nvPr>
            <p:ph type="body" sz="quarter" idx="4294967295"/>
          </p:nvPr>
        </p:nvSpPr>
        <p:spPr>
          <a:xfrm>
            <a:off x="0" y="4725988"/>
            <a:ext cx="6858000" cy="354012"/>
          </a:xfrm>
        </p:spPr>
        <p:txBody>
          <a:bodyPr/>
          <a:lstStyle/>
          <a:p>
            <a:pPr marL="0" indent="0">
              <a:buNone/>
            </a:pPr>
            <a:r>
              <a:rPr lang="en-US" sz="800">
                <a:solidFill>
                  <a:schemeClr val="accent6"/>
                </a:solidFill>
              </a:rPr>
              <a:t>From Healthy People 2015 User Study by NORC at the University of Chicago, based on a sample of 573 Healthy People State Coordinators, Senior State/Territory Deputy Directors, Local Health Departments, Tribal entities, Tribal Area Health Boards, Consortium organizations, and Healthy People Webinar attendees </a:t>
            </a:r>
          </a:p>
          <a:p>
            <a:endParaRPr lang="en-US" sz="800"/>
          </a:p>
        </p:txBody>
      </p:sp>
      <p:graphicFrame>
        <p:nvGraphicFramePr>
          <p:cNvPr id="6" name="Table 5"/>
          <p:cNvGraphicFramePr>
            <a:graphicFrameLocks noGrp="1"/>
          </p:cNvGraphicFramePr>
          <p:nvPr/>
        </p:nvGraphicFramePr>
        <p:xfrm>
          <a:off x="1828800" y="729448"/>
          <a:ext cx="5486400" cy="3995928"/>
        </p:xfrm>
        <a:graphic>
          <a:graphicData uri="http://schemas.openxmlformats.org/drawingml/2006/table">
            <a:tbl>
              <a:tblPr>
                <a:tableStyleId>{35758FB7-9AC5-4552-8A53-C91805E547FA}</a:tableStyleId>
              </a:tblPr>
              <a:tblGrid>
                <a:gridCol w="4966636">
                  <a:extLst>
                    <a:ext uri="{9D8B030D-6E8A-4147-A177-3AD203B41FA5}">
                      <a16:colId xmlns:a16="http://schemas.microsoft.com/office/drawing/2014/main" val="20000"/>
                    </a:ext>
                  </a:extLst>
                </a:gridCol>
                <a:gridCol w="519764">
                  <a:extLst>
                    <a:ext uri="{9D8B030D-6E8A-4147-A177-3AD203B41FA5}">
                      <a16:colId xmlns:a16="http://schemas.microsoft.com/office/drawing/2014/main" val="20001"/>
                    </a:ext>
                  </a:extLst>
                </a:gridCol>
              </a:tblGrid>
              <a:tr h="198882">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u="none" strike="noStrike" kern="1200">
                          <a:solidFill>
                            <a:schemeClr val="bg2"/>
                          </a:solidFill>
                          <a:effectLst/>
                          <a:latin typeface="Calibri" panose="020F0502020204030204" pitchFamily="34" charset="0"/>
                          <a:cs typeface="Calibri" panose="020F0502020204030204" pitchFamily="34" charset="0"/>
                        </a:rPr>
                        <a:t>For research/assessment:</a:t>
                      </a:r>
                      <a:r>
                        <a:rPr lang="en-US" sz="1200" b="1" u="none" strike="noStrike" kern="1200" baseline="0">
                          <a:solidFill>
                            <a:schemeClr val="bg2"/>
                          </a:solidFill>
                          <a:effectLst/>
                          <a:latin typeface="Calibri" panose="020F0502020204030204" pitchFamily="34" charset="0"/>
                          <a:cs typeface="Calibri" panose="020F0502020204030204" pitchFamily="34" charset="0"/>
                        </a:rPr>
                        <a:t> </a:t>
                      </a:r>
                      <a:endParaRPr lang="en-US" sz="1200" b="1" i="1" u="none" strike="noStrike" kern="1200">
                        <a:solidFill>
                          <a:schemeClr val="bg2"/>
                        </a:solidFill>
                        <a:effectLst/>
                        <a:latin typeface="Calibri" panose="020F0502020204030204" pitchFamily="34" charset="0"/>
                        <a:ea typeface="+mn-ea"/>
                        <a:cs typeface="Calibri" panose="020F0502020204030204" pitchFamily="34" charset="0"/>
                      </a:endParaRPr>
                    </a:p>
                  </a:txBody>
                  <a:tcPr marL="34290" marR="34290" marT="13716" marB="13716">
                    <a:solidFill>
                      <a:schemeClr val="accent2"/>
                    </a:solidFill>
                  </a:tcPr>
                </a:tc>
                <a:tc hMerge="1">
                  <a:txBody>
                    <a:bodyPr/>
                    <a:lstStyle/>
                    <a:p>
                      <a:pPr algn="ctr" rtl="0" fontAlgn="t"/>
                      <a:endParaRPr lang="en-US" sz="1600" b="0" i="0" u="none" strike="noStrike">
                        <a:solidFill>
                          <a:schemeClr val="tx2"/>
                        </a:solidFill>
                        <a:effectLst/>
                        <a:latin typeface="+mj-lt"/>
                      </a:endParaRPr>
                    </a:p>
                  </a:txBody>
                  <a:tcPr marL="45720" marR="45720"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As a data source</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91%</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1"/>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inform program planning to address health disparities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82%</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2"/>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For comparison with organization data (e.g. benchmarking)</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80%</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3"/>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develop community health improvement plans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79%</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4"/>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conduct community health assessments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70%</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5"/>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For meeting national public health accreditation standards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51%</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6"/>
                  </a:ext>
                </a:extLst>
              </a:tr>
              <a:tr h="198882">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u="none" strike="noStrike" kern="1200">
                          <a:solidFill>
                            <a:schemeClr val="bg2"/>
                          </a:solidFill>
                          <a:effectLst/>
                          <a:latin typeface="Calibri" panose="020F0502020204030204" pitchFamily="34" charset="0"/>
                          <a:cs typeface="Calibri" panose="020F0502020204030204" pitchFamily="34" charset="0"/>
                        </a:rPr>
                        <a:t>For collaboration/outreach or education: </a:t>
                      </a:r>
                      <a:endParaRPr lang="en-US" sz="1200" b="1" i="1" u="none" strike="noStrike" kern="1200">
                        <a:solidFill>
                          <a:schemeClr val="bg2"/>
                        </a:solidFill>
                        <a:effectLst/>
                        <a:latin typeface="Calibri" panose="020F0502020204030204" pitchFamily="34" charset="0"/>
                        <a:ea typeface="+mn-ea"/>
                        <a:cs typeface="Calibri" panose="020F0502020204030204" pitchFamily="34" charset="0"/>
                      </a:endParaRPr>
                    </a:p>
                  </a:txBody>
                  <a:tcPr marL="34290" marR="34290" marT="13716" marB="13716">
                    <a:solidFill>
                      <a:schemeClr val="accent2"/>
                    </a:solidFill>
                  </a:tcPr>
                </a:tc>
                <a:tc hMerge="1">
                  <a:txBody>
                    <a:bodyPr/>
                    <a:lstStyle/>
                    <a:p>
                      <a:pPr algn="ctr" rtl="0" fontAlgn="t"/>
                      <a:endParaRPr lang="en-US" sz="1600" b="0" i="0" u="none" strike="noStrike">
                        <a:solidFill>
                          <a:schemeClr val="tx2"/>
                        </a:solidFill>
                        <a:effectLst/>
                        <a:latin typeface="+mj-lt"/>
                      </a:endParaRPr>
                    </a:p>
                  </a:txBody>
                  <a:tcPr marL="45720" marR="45720"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As a resource for building community partnerships for promoting health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73%</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8"/>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As a learning tool for staff or students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67%</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09"/>
                  </a:ext>
                </a:extLst>
              </a:tr>
              <a:tr h="198882">
                <a:tc gridSpan="2">
                  <a:txBody>
                    <a:bodyPr/>
                    <a:lstStyle/>
                    <a:p>
                      <a:pPr algn="l" rtl="0" fontAlgn="t"/>
                      <a:r>
                        <a:rPr lang="en-US" sz="1200" b="1" u="none" strike="noStrike">
                          <a:solidFill>
                            <a:schemeClr val="bg2"/>
                          </a:solidFill>
                          <a:effectLst/>
                          <a:latin typeface="Calibri" panose="020F0502020204030204" pitchFamily="34" charset="0"/>
                          <a:cs typeface="Calibri" panose="020F0502020204030204" pitchFamily="34" charset="0"/>
                        </a:rPr>
                        <a:t>For setting internal priorities: </a:t>
                      </a:r>
                      <a:endParaRPr lang="en-US" sz="1200" b="1" i="0" u="none" strike="noStrike">
                        <a:solidFill>
                          <a:schemeClr val="bg2"/>
                        </a:solidFill>
                        <a:effectLst/>
                        <a:latin typeface="Calibri" panose="020F0502020204030204" pitchFamily="34" charset="0"/>
                        <a:cs typeface="Calibri" panose="020F0502020204030204" pitchFamily="34" charset="0"/>
                      </a:endParaRPr>
                    </a:p>
                  </a:txBody>
                  <a:tcPr marL="34290" marR="34290" marT="13716" marB="13716">
                    <a:solidFill>
                      <a:schemeClr val="accent2"/>
                    </a:solidFill>
                  </a:tcPr>
                </a:tc>
                <a:tc hMerge="1">
                  <a:txBody>
                    <a:bodyPr/>
                    <a:lstStyle/>
                    <a:p>
                      <a:pPr algn="ctr" rtl="0" fontAlgn="t"/>
                      <a:endParaRPr lang="en-US" sz="1600" b="0" i="0" u="none" strike="noStrike">
                        <a:solidFill>
                          <a:schemeClr val="tx2"/>
                        </a:solidFill>
                        <a:effectLst/>
                        <a:latin typeface="+mj-lt"/>
                      </a:endParaRPr>
                    </a:p>
                  </a:txBody>
                  <a:tcPr marL="45720" marR="45720"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0"/>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As a framework for planning, goal-setting or decision making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79%</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1"/>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guide priorities for the organization/entity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73%</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2"/>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As a guide for allocating resources in the organization/entity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40%</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3"/>
                  </a:ext>
                </a:extLst>
              </a:tr>
              <a:tr h="198882">
                <a:tc gridSpan="2">
                  <a:txBody>
                    <a:bodyPr/>
                    <a:lstStyle/>
                    <a:p>
                      <a:pPr algn="l" rtl="0" fontAlgn="t"/>
                      <a:r>
                        <a:rPr lang="en-US" sz="1200" b="1" u="none" strike="noStrike">
                          <a:solidFill>
                            <a:schemeClr val="bg2"/>
                          </a:solidFill>
                          <a:effectLst/>
                          <a:latin typeface="Calibri" panose="020F0502020204030204" pitchFamily="34" charset="0"/>
                          <a:cs typeface="Calibri" panose="020F0502020204030204" pitchFamily="34" charset="0"/>
                        </a:rPr>
                        <a:t>Other uses:</a:t>
                      </a:r>
                      <a:r>
                        <a:rPr lang="en-US" sz="1200" b="1" u="none" strike="noStrike" baseline="0">
                          <a:solidFill>
                            <a:schemeClr val="bg2"/>
                          </a:solidFill>
                          <a:effectLst/>
                          <a:latin typeface="Calibri" panose="020F0502020204030204" pitchFamily="34" charset="0"/>
                          <a:cs typeface="Calibri" panose="020F0502020204030204" pitchFamily="34" charset="0"/>
                        </a:rPr>
                        <a:t> </a:t>
                      </a:r>
                      <a:endParaRPr lang="en-US" sz="1200" b="1" i="1" u="none" strike="noStrike">
                        <a:solidFill>
                          <a:schemeClr val="bg2"/>
                        </a:solidFill>
                        <a:effectLst/>
                        <a:latin typeface="Calibri" panose="020F0502020204030204" pitchFamily="34" charset="0"/>
                        <a:cs typeface="Calibri" panose="020F0502020204030204" pitchFamily="34" charset="0"/>
                      </a:endParaRPr>
                    </a:p>
                  </a:txBody>
                  <a:tcPr marL="34290" marR="34290" marT="13716" marB="13716">
                    <a:solidFill>
                      <a:schemeClr val="accent2"/>
                    </a:solidFill>
                  </a:tcPr>
                </a:tc>
                <a:tc hMerge="1">
                  <a:txBody>
                    <a:bodyPr/>
                    <a:lstStyle/>
                    <a:p>
                      <a:pPr algn="ctr" rtl="0" fontAlgn="t"/>
                      <a:endParaRPr lang="en-US" sz="1600" b="0" i="0" u="none" strike="noStrike">
                        <a:solidFill>
                          <a:schemeClr val="tx2"/>
                        </a:solidFill>
                        <a:effectLst/>
                        <a:latin typeface="+mj-lt"/>
                      </a:endParaRPr>
                    </a:p>
                  </a:txBody>
                  <a:tcPr marL="45720" marR="45720"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4"/>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support applications for grants or other funding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79%</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5"/>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inform policy development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70%</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6"/>
                  </a:ext>
                </a:extLst>
              </a:tr>
              <a:tr h="195608">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To create or inform quality improvement activities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a:solidFill>
                            <a:schemeClr val="accent6"/>
                          </a:solidFill>
                          <a:effectLst/>
                          <a:latin typeface="Calibri" panose="020F0502020204030204" pitchFamily="34" charset="0"/>
                          <a:cs typeface="Calibri" panose="020F0502020204030204" pitchFamily="34" charset="0"/>
                        </a:rPr>
                        <a:t>66%</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7"/>
                  </a:ext>
                </a:extLst>
              </a:tr>
              <a:tr h="187452">
                <a:tc>
                  <a:txBody>
                    <a:bodyPr/>
                    <a:lstStyle/>
                    <a:p>
                      <a:pPr algn="l" rtl="0" fontAlgn="t"/>
                      <a:r>
                        <a:rPr lang="en-US" sz="1200" u="none" strike="noStrike">
                          <a:solidFill>
                            <a:schemeClr val="accent6"/>
                          </a:solidFill>
                          <a:effectLst/>
                          <a:latin typeface="Calibri" panose="020F0502020204030204" pitchFamily="34" charset="0"/>
                          <a:cs typeface="Calibri" panose="020F0502020204030204" pitchFamily="34" charset="0"/>
                        </a:rPr>
                        <a:t>Other, please specify </a:t>
                      </a:r>
                      <a:endParaRPr lang="en-US" sz="1200" b="0" i="0" u="none" strike="noStrike">
                        <a:solidFill>
                          <a:schemeClr val="accent6"/>
                        </a:solidFill>
                        <a:effectLst/>
                        <a:latin typeface="Calibri" panose="020F0502020204030204" pitchFamily="34" charset="0"/>
                        <a:cs typeface="Calibri" panose="020F0502020204030204" pitchFamily="34" charset="0"/>
                      </a:endParaRPr>
                    </a:p>
                  </a:txBody>
                  <a:tcPr marL="34290" marR="34290" marT="13716" marB="13716"/>
                </a:tc>
                <a:tc>
                  <a:txBody>
                    <a:bodyPr/>
                    <a:lstStyle/>
                    <a:p>
                      <a:pPr algn="ctr" rtl="0" fontAlgn="t"/>
                      <a:r>
                        <a:rPr lang="en-US" sz="1200" u="none" strike="noStrike" dirty="0">
                          <a:solidFill>
                            <a:schemeClr val="accent6"/>
                          </a:solidFill>
                          <a:effectLst/>
                          <a:latin typeface="Calibri" panose="020F0502020204030204" pitchFamily="34" charset="0"/>
                          <a:cs typeface="Calibri" panose="020F0502020204030204" pitchFamily="34" charset="0"/>
                        </a:rPr>
                        <a:t>29%</a:t>
                      </a:r>
                      <a:endParaRPr lang="en-US" sz="1200" b="0" i="0" u="none" strike="noStrike" dirty="0">
                        <a:solidFill>
                          <a:schemeClr val="accent6"/>
                        </a:solidFill>
                        <a:effectLst/>
                        <a:latin typeface="Calibri" panose="020F0502020204030204" pitchFamily="34" charset="0"/>
                        <a:cs typeface="Calibri" panose="020F0502020204030204" pitchFamily="34" charset="0"/>
                      </a:endParaRPr>
                    </a:p>
                  </a:txBody>
                  <a:tcPr marL="34290" marR="34290" marT="13716" marB="13716"/>
                </a:tc>
                <a:extLst>
                  <a:ext uri="{0D108BD9-81ED-4DB2-BD59-A6C34878D82A}">
                    <a16:rowId xmlns:a16="http://schemas.microsoft.com/office/drawing/2014/main" val="10018"/>
                  </a:ext>
                </a:extLst>
              </a:tr>
            </a:tbl>
          </a:graphicData>
        </a:graphic>
      </p:graphicFrame>
      <p:sp>
        <p:nvSpPr>
          <p:cNvPr id="4" name="Oval 3"/>
          <p:cNvSpPr/>
          <p:nvPr/>
        </p:nvSpPr>
        <p:spPr>
          <a:xfrm>
            <a:off x="1654273" y="1132884"/>
            <a:ext cx="5753100" cy="296845"/>
          </a:xfrm>
          <a:prstGeom prst="ellipse">
            <a:avLst/>
          </a:prstGeom>
          <a:noFill/>
          <a:ln w="127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3CA48DCC-E973-4113-9E95-6683DB9A00A2}"/>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5</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19296445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444A138A-A218-44BB-9B82-B2AE46683F3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230" t="12028" r="27641" b="13799"/>
          <a:stretch/>
        </p:blipFill>
        <p:spPr>
          <a:xfrm>
            <a:off x="5828160" y="978459"/>
            <a:ext cx="3315840" cy="3061008"/>
          </a:xfrm>
          <a:prstGeom prst="rect">
            <a:avLst/>
          </a:prstGeom>
        </p:spPr>
      </p:pic>
      <p:sp>
        <p:nvSpPr>
          <p:cNvPr id="5" name="Title 4">
            <a:extLst>
              <a:ext uri="{FF2B5EF4-FFF2-40B4-BE49-F238E27FC236}">
                <a16:creationId xmlns:a16="http://schemas.microsoft.com/office/drawing/2014/main" id="{D5F73FC0-8AEC-0549-863F-B17CFA706C38}"/>
              </a:ext>
            </a:extLst>
          </p:cNvPr>
          <p:cNvSpPr>
            <a:spLocks noGrp="1"/>
          </p:cNvSpPr>
          <p:nvPr>
            <p:ph type="title"/>
          </p:nvPr>
        </p:nvSpPr>
        <p:spPr>
          <a:xfrm>
            <a:off x="457200" y="91440"/>
            <a:ext cx="8229600" cy="708660"/>
          </a:xfrm>
        </p:spPr>
        <p:txBody>
          <a:bodyPr>
            <a:normAutofit/>
          </a:bodyPr>
          <a:lstStyle/>
          <a:p>
            <a:pPr algn="ctr"/>
            <a:r>
              <a:rPr lang="en-US"/>
              <a:t>Role of NCHS in Healthy People</a:t>
            </a:r>
          </a:p>
        </p:txBody>
      </p:sp>
      <p:sp>
        <p:nvSpPr>
          <p:cNvPr id="7" name="Content Placeholder 5">
            <a:extLst>
              <a:ext uri="{FF2B5EF4-FFF2-40B4-BE49-F238E27FC236}">
                <a16:creationId xmlns:a16="http://schemas.microsoft.com/office/drawing/2014/main" id="{223F4E4F-E494-4EA3-B690-3634F8EA7A4A}"/>
              </a:ext>
            </a:extLst>
          </p:cNvPr>
          <p:cNvSpPr txBox="1">
            <a:spLocks/>
          </p:cNvSpPr>
          <p:nvPr/>
        </p:nvSpPr>
        <p:spPr>
          <a:xfrm>
            <a:off x="407844" y="928894"/>
            <a:ext cx="6255328" cy="357816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50000"/>
              </a:lnSpc>
              <a:spcAft>
                <a:spcPts val="750"/>
              </a:spcAft>
            </a:pPr>
            <a:r>
              <a:rPr lang="en-US" sz="2000">
                <a:solidFill>
                  <a:schemeClr val="accent6"/>
                </a:solidFill>
                <a:latin typeface="Calibri" panose="020F0502020204030204" pitchFamily="34" charset="0"/>
                <a:cs typeface="Calibri" panose="020F0502020204030204" pitchFamily="34" charset="0"/>
              </a:rPr>
              <a:t>Methods and measures</a:t>
            </a:r>
          </a:p>
          <a:p>
            <a:pPr>
              <a:lnSpc>
                <a:spcPct val="150000"/>
              </a:lnSpc>
              <a:spcAft>
                <a:spcPts val="750"/>
              </a:spcAft>
            </a:pPr>
            <a:r>
              <a:rPr lang="en-US" sz="2000">
                <a:solidFill>
                  <a:schemeClr val="accent6"/>
                </a:solidFill>
                <a:latin typeface="Calibri" panose="020F0502020204030204" pitchFamily="34" charset="0"/>
                <a:cs typeface="Calibri" panose="020F0502020204030204" pitchFamily="34" charset="0"/>
              </a:rPr>
              <a:t>Statistical approaches and target-setting methods</a:t>
            </a:r>
          </a:p>
          <a:p>
            <a:pPr>
              <a:lnSpc>
                <a:spcPct val="150000"/>
              </a:lnSpc>
              <a:spcAft>
                <a:spcPts val="750"/>
              </a:spcAft>
            </a:pPr>
            <a:r>
              <a:rPr lang="en-US" sz="2000">
                <a:solidFill>
                  <a:schemeClr val="accent6"/>
                </a:solidFill>
                <a:latin typeface="Calibri" panose="020F0502020204030204" pitchFamily="34" charset="0"/>
                <a:cs typeface="Calibri" panose="020F0502020204030204" pitchFamily="34" charset="0"/>
              </a:rPr>
              <a:t>Healthy People databases</a:t>
            </a:r>
          </a:p>
          <a:p>
            <a:pPr>
              <a:lnSpc>
                <a:spcPct val="150000"/>
              </a:lnSpc>
              <a:spcAft>
                <a:spcPts val="750"/>
              </a:spcAft>
            </a:pPr>
            <a:r>
              <a:rPr lang="en-US" sz="2000">
                <a:solidFill>
                  <a:schemeClr val="accent6"/>
                </a:solidFill>
                <a:latin typeface="Calibri" panose="020F0502020204030204" pitchFamily="34" charset="0"/>
                <a:cs typeface="Calibri" panose="020F0502020204030204" pitchFamily="34" charset="0"/>
              </a:rPr>
              <a:t>Analysis and presentation of data</a:t>
            </a:r>
          </a:p>
          <a:p>
            <a:pPr>
              <a:lnSpc>
                <a:spcPct val="150000"/>
              </a:lnSpc>
              <a:spcAft>
                <a:spcPts val="750"/>
              </a:spcAft>
            </a:pPr>
            <a:r>
              <a:rPr lang="en-US" sz="2000">
                <a:solidFill>
                  <a:schemeClr val="accent6"/>
                </a:solidFill>
                <a:latin typeface="Calibri" panose="020F0502020204030204" pitchFamily="34" charset="0"/>
                <a:cs typeface="Calibri" panose="020F0502020204030204" pitchFamily="34" charset="0"/>
              </a:rPr>
              <a:t>Expertise and technical assistance</a:t>
            </a:r>
          </a:p>
        </p:txBody>
      </p:sp>
      <p:sp>
        <p:nvSpPr>
          <p:cNvPr id="8" name="Slide Number Placeholder 3">
            <a:extLst>
              <a:ext uri="{FF2B5EF4-FFF2-40B4-BE49-F238E27FC236}">
                <a16:creationId xmlns:a16="http://schemas.microsoft.com/office/drawing/2014/main" id="{E19194FD-657B-4AF6-AF0B-6C374F850AF4}"/>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6</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30062199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432197" y="3072786"/>
            <a:ext cx="8254603" cy="573929"/>
          </a:xfrm>
        </p:spPr>
        <p:txBody>
          <a:bodyPr>
            <a:normAutofit lnSpcReduction="10000"/>
          </a:bodyPr>
          <a:lstStyle/>
          <a:p>
            <a:r>
              <a:rPr lang="en-US" dirty="0"/>
              <a:t>Disparities and Healthy People</a:t>
            </a:r>
          </a:p>
        </p:txBody>
      </p:sp>
    </p:spTree>
    <p:extLst>
      <p:ext uri="{BB962C8B-B14F-4D97-AF65-F5344CB8AC3E}">
        <p14:creationId xmlns:p14="http://schemas.microsoft.com/office/powerpoint/2010/main" val="148977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1026"/>
          </a:xfrm>
        </p:spPr>
        <p:txBody>
          <a:bodyPr/>
          <a:lstStyle/>
          <a:p>
            <a:pPr algn="ctr"/>
            <a:r>
              <a:rPr lang="en-US">
                <a:ea typeface="Tahoma" panose="020B0604030504040204" pitchFamily="34" charset="0"/>
                <a:cs typeface="Calibri" panose="020F0502020204030204" pitchFamily="34" charset="0"/>
              </a:rPr>
              <a:t>History</a:t>
            </a:r>
          </a:p>
        </p:txBody>
      </p:sp>
      <p:sp>
        <p:nvSpPr>
          <p:cNvPr id="6" name="Text Placeholder 5"/>
          <p:cNvSpPr>
            <a:spLocks noGrp="1"/>
          </p:cNvSpPr>
          <p:nvPr>
            <p:ph type="body" sz="quarter" idx="10"/>
          </p:nvPr>
        </p:nvSpPr>
        <p:spPr>
          <a:xfrm>
            <a:off x="166883" y="637005"/>
            <a:ext cx="8014605" cy="3341688"/>
          </a:xfrm>
        </p:spPr>
        <p:txBody>
          <a:bodyPr/>
          <a:lstStyle/>
          <a:p>
            <a:pPr>
              <a:spcBef>
                <a:spcPts val="900"/>
              </a:spcBef>
              <a:spcAft>
                <a:spcPts val="900"/>
              </a:spcAft>
            </a:pPr>
            <a:r>
              <a:rPr lang="en-US" b="1" dirty="0">
                <a:solidFill>
                  <a:schemeClr val="accent6"/>
                </a:solidFill>
              </a:rPr>
              <a:t>1985</a:t>
            </a:r>
            <a:r>
              <a:rPr lang="en-US" dirty="0">
                <a:solidFill>
                  <a:schemeClr val="accent6"/>
                </a:solidFill>
              </a:rPr>
              <a:t>:   HHS Report of the Secretary’s Task Force on Black &amp; Minority Health (Heckler Report)</a:t>
            </a:r>
          </a:p>
          <a:p>
            <a:pPr>
              <a:spcBef>
                <a:spcPts val="900"/>
              </a:spcBef>
              <a:spcAft>
                <a:spcPts val="900"/>
              </a:spcAft>
            </a:pPr>
            <a:r>
              <a:rPr lang="en-US" b="1" dirty="0">
                <a:solidFill>
                  <a:schemeClr val="accent6"/>
                </a:solidFill>
              </a:rPr>
              <a:t>Healthy People Overarching Goals:</a:t>
            </a:r>
          </a:p>
          <a:p>
            <a:pPr lvl="1">
              <a:spcBef>
                <a:spcPts val="900"/>
              </a:spcBef>
              <a:spcAft>
                <a:spcPts val="900"/>
              </a:spcAft>
            </a:pPr>
            <a:r>
              <a:rPr lang="en-US" b="1" dirty="0">
                <a:solidFill>
                  <a:schemeClr val="accent6"/>
                </a:solidFill>
              </a:rPr>
              <a:t>HP2000</a:t>
            </a:r>
            <a:r>
              <a:rPr lang="en-US" dirty="0">
                <a:solidFill>
                  <a:schemeClr val="accent6"/>
                </a:solidFill>
              </a:rPr>
              <a:t>:  Reduce health disparities</a:t>
            </a:r>
          </a:p>
          <a:p>
            <a:pPr lvl="1">
              <a:spcBef>
                <a:spcPts val="900"/>
              </a:spcBef>
              <a:spcAft>
                <a:spcPts val="900"/>
              </a:spcAft>
            </a:pPr>
            <a:r>
              <a:rPr lang="en-US" b="1" dirty="0">
                <a:solidFill>
                  <a:schemeClr val="accent6"/>
                </a:solidFill>
              </a:rPr>
              <a:t>HP2010</a:t>
            </a:r>
            <a:r>
              <a:rPr lang="en-US" dirty="0">
                <a:solidFill>
                  <a:schemeClr val="accent6"/>
                </a:solidFill>
              </a:rPr>
              <a:t>:  Eliminate health disparities</a:t>
            </a:r>
          </a:p>
          <a:p>
            <a:pPr lvl="1">
              <a:spcBef>
                <a:spcPts val="900"/>
              </a:spcBef>
              <a:spcAft>
                <a:spcPts val="900"/>
              </a:spcAft>
            </a:pPr>
            <a:r>
              <a:rPr lang="en-US" b="1" dirty="0">
                <a:solidFill>
                  <a:schemeClr val="accent6"/>
                </a:solidFill>
              </a:rPr>
              <a:t>HP2020</a:t>
            </a:r>
            <a:r>
              <a:rPr lang="en-US" dirty="0">
                <a:solidFill>
                  <a:schemeClr val="accent6"/>
                </a:solidFill>
              </a:rPr>
              <a:t>:  Achieve health equity, eliminate disparities,                      and improve the health of all groups</a:t>
            </a:r>
          </a:p>
          <a:p>
            <a:pPr lvl="1">
              <a:spcBef>
                <a:spcPts val="900"/>
              </a:spcBef>
              <a:spcAft>
                <a:spcPts val="900"/>
              </a:spcAft>
            </a:pPr>
            <a:r>
              <a:rPr lang="en-US" b="1" dirty="0">
                <a:solidFill>
                  <a:schemeClr val="accent6"/>
                </a:solidFill>
              </a:rPr>
              <a:t>HP2030</a:t>
            </a:r>
            <a:r>
              <a:rPr lang="en-US" dirty="0">
                <a:solidFill>
                  <a:schemeClr val="accent6"/>
                </a:solidFill>
              </a:rPr>
              <a:t>:  Eliminate health disparities, achieve health equity, and attain health literacy to improve the health and well-being of all</a:t>
            </a:r>
          </a:p>
          <a:p>
            <a:endParaRPr lang="en-US" dirty="0">
              <a:solidFill>
                <a:schemeClr val="accent6"/>
              </a:solidFill>
            </a:endParaRPr>
          </a:p>
        </p:txBody>
      </p:sp>
      <p:pic>
        <p:nvPicPr>
          <p:cNvPr id="7" name="Picture 6" descr="Logo for Healthy People 2000.">
            <a:extLst>
              <a:ext uri="{FF2B5EF4-FFF2-40B4-BE49-F238E27FC236}">
                <a16:creationId xmlns:a16="http://schemas.microsoft.com/office/drawing/2014/main" id="{2BC3FB9F-C7E5-45E5-AE5B-4C7309228E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9081" y="1351165"/>
            <a:ext cx="947884" cy="964369"/>
          </a:xfrm>
          <a:prstGeom prst="rect">
            <a:avLst/>
          </a:prstGeom>
          <a:noFill/>
          <a:ln w="9525">
            <a:noFill/>
            <a:miter lim="800000"/>
            <a:headEnd/>
            <a:tailEnd/>
          </a:ln>
        </p:spPr>
      </p:pic>
      <p:pic>
        <p:nvPicPr>
          <p:cNvPr id="8" name="Picture 7" descr="Logo for Healthy People 2010.">
            <a:extLst>
              <a:ext uri="{FF2B5EF4-FFF2-40B4-BE49-F238E27FC236}">
                <a16:creationId xmlns:a16="http://schemas.microsoft.com/office/drawing/2014/main" id="{DF91FE4A-6601-453E-95D0-73288EC78982}"/>
              </a:ext>
            </a:extLst>
          </p:cNvPr>
          <p:cNvPicPr>
            <a:picLocks noChangeAspect="1" noChangeArrowheads="1"/>
          </p:cNvPicPr>
          <p:nvPr/>
        </p:nvPicPr>
        <p:blipFill>
          <a:blip r:embed="rId4" cstate="print"/>
          <a:srcRect/>
          <a:stretch>
            <a:fillRect/>
          </a:stretch>
        </p:blipFill>
        <p:spPr bwMode="auto">
          <a:xfrm>
            <a:off x="6269072" y="1997948"/>
            <a:ext cx="800154" cy="811950"/>
          </a:xfrm>
          <a:prstGeom prst="rect">
            <a:avLst/>
          </a:prstGeom>
          <a:noFill/>
          <a:ln w="19050">
            <a:solidFill>
              <a:schemeClr val="bg2"/>
            </a:solidFill>
            <a:miter lim="800000"/>
            <a:headEnd/>
            <a:tailEnd/>
          </a:ln>
        </p:spPr>
      </p:pic>
      <p:pic>
        <p:nvPicPr>
          <p:cNvPr id="9" name="Picture 43" descr="HP2020_logo">
            <a:extLst>
              <a:ext uri="{FF2B5EF4-FFF2-40B4-BE49-F238E27FC236}">
                <a16:creationId xmlns:a16="http://schemas.microsoft.com/office/drawing/2014/main" id="{E5E42E1E-F620-4AC0-B97B-F34BDA94704A}"/>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8127" y="2752369"/>
            <a:ext cx="1258673" cy="559274"/>
          </a:xfrm>
          <a:prstGeom prst="rect">
            <a:avLst/>
          </a:prstGeom>
          <a:noFill/>
          <a:ln w="9525">
            <a:noFill/>
            <a:miter lim="800000"/>
            <a:headEnd/>
            <a:tailEnd/>
          </a:ln>
        </p:spPr>
      </p:pic>
      <p:pic>
        <p:nvPicPr>
          <p:cNvPr id="3" name="Picture 2">
            <a:extLst>
              <a:ext uri="{FF2B5EF4-FFF2-40B4-BE49-F238E27FC236}">
                <a16:creationId xmlns:a16="http://schemas.microsoft.com/office/drawing/2014/main" id="{2C43E10F-B858-4749-83EC-66BA40B8A233}"/>
              </a:ext>
            </a:extLst>
          </p:cNvPr>
          <p:cNvPicPr>
            <a:picLocks noChangeAspect="1"/>
          </p:cNvPicPr>
          <p:nvPr/>
        </p:nvPicPr>
        <p:blipFill>
          <a:blip r:embed="rId6"/>
          <a:stretch>
            <a:fillRect/>
          </a:stretch>
        </p:blipFill>
        <p:spPr>
          <a:xfrm>
            <a:off x="7793831" y="458878"/>
            <a:ext cx="1093693" cy="1411858"/>
          </a:xfrm>
          <a:prstGeom prst="rect">
            <a:avLst/>
          </a:prstGeom>
          <a:ln>
            <a:solidFill>
              <a:schemeClr val="accent6"/>
            </a:solidFill>
          </a:ln>
        </p:spPr>
      </p:pic>
      <p:pic>
        <p:nvPicPr>
          <p:cNvPr id="11" name="Picture 10" descr="A picture containing drawing&#10;&#10;Description automatically generated">
            <a:extLst>
              <a:ext uri="{FF2B5EF4-FFF2-40B4-BE49-F238E27FC236}">
                <a16:creationId xmlns:a16="http://schemas.microsoft.com/office/drawing/2014/main" id="{27742E30-A617-4A6F-9135-1726149E7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2041" y="3431386"/>
            <a:ext cx="2075483" cy="353884"/>
          </a:xfrm>
          <a:prstGeom prst="rect">
            <a:avLst/>
          </a:prstGeom>
        </p:spPr>
      </p:pic>
      <p:sp>
        <p:nvSpPr>
          <p:cNvPr id="10" name="Slide Number Placeholder 3">
            <a:extLst>
              <a:ext uri="{FF2B5EF4-FFF2-40B4-BE49-F238E27FC236}">
                <a16:creationId xmlns:a16="http://schemas.microsoft.com/office/drawing/2014/main" id="{BD4805F6-9002-45A7-A909-706D9E0730AA}"/>
              </a:ext>
            </a:extLst>
          </p:cNvPr>
          <p:cNvSpPr txBox="1">
            <a:spLocks/>
          </p:cNvSpPr>
          <p:nvPr/>
        </p:nvSpPr>
        <p:spPr>
          <a:xfrm>
            <a:off x="8528717" y="4784934"/>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8</a:t>
            </a:fld>
            <a:endParaRPr lang="en-US" sz="1200" dirty="0">
              <a:solidFill>
                <a:schemeClr val="tx2">
                  <a:lumMod val="65000"/>
                </a:schemeClr>
              </a:solidFill>
              <a:latin typeface="Calibri"/>
            </a:endParaRPr>
          </a:p>
        </p:txBody>
      </p:sp>
    </p:spTree>
    <p:extLst>
      <p:ext uri="{BB962C8B-B14F-4D97-AF65-F5344CB8AC3E}">
        <p14:creationId xmlns:p14="http://schemas.microsoft.com/office/powerpoint/2010/main" val="41775973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288"/>
            <a:ext cx="9144000" cy="528637"/>
          </a:xfrm>
          <a:prstGeom prst="rect">
            <a:avLst/>
          </a:prstGeom>
        </p:spPr>
        <p:txBody>
          <a:bodyPr/>
          <a:lstStyle/>
          <a:p>
            <a:pPr algn="ctr"/>
            <a:r>
              <a:rPr lang="en-US" sz="2800" b="1" dirty="0">
                <a:solidFill>
                  <a:srgbClr val="006858"/>
                </a:solidFill>
                <a:latin typeface="Calibri" panose="020F0502020204030204" pitchFamily="34" charset="0"/>
                <a:ea typeface="Tahoma" panose="020B0604030504040204" pitchFamily="34" charset="0"/>
                <a:cs typeface="Calibri" panose="020F0502020204030204" pitchFamily="34" charset="0"/>
              </a:rPr>
              <a:t>Definitions</a:t>
            </a:r>
          </a:p>
        </p:txBody>
      </p:sp>
      <p:sp>
        <p:nvSpPr>
          <p:cNvPr id="6" name="Text Placeholder 5"/>
          <p:cNvSpPr>
            <a:spLocks noGrp="1"/>
          </p:cNvSpPr>
          <p:nvPr>
            <p:ph type="body" sz="quarter" idx="4294967295"/>
          </p:nvPr>
        </p:nvSpPr>
        <p:spPr>
          <a:xfrm>
            <a:off x="303880" y="733425"/>
            <a:ext cx="8548687" cy="3676650"/>
          </a:xfrm>
        </p:spPr>
        <p:txBody>
          <a:bodyPr/>
          <a:lstStyle/>
          <a:p>
            <a:pPr marL="0" indent="0">
              <a:spcBef>
                <a:spcPts val="0"/>
              </a:spcBef>
              <a:buNone/>
            </a:pPr>
            <a:r>
              <a:rPr lang="en-US" sz="2000" b="1" dirty="0">
                <a:solidFill>
                  <a:schemeClr val="accent6"/>
                </a:solidFill>
              </a:rPr>
              <a:t>Health disparity</a:t>
            </a:r>
            <a:r>
              <a:rPr lang="en-US" sz="2000" dirty="0">
                <a:solidFill>
                  <a:schemeClr val="accent6"/>
                </a:solidFill>
              </a:rPr>
              <a:t>:  A particular type of health difference that is closely linked with social, economic, and/or environmental disadvantage. 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a:t>
            </a:r>
          </a:p>
          <a:p>
            <a:pPr marL="0" indent="0">
              <a:spcBef>
                <a:spcPts val="0"/>
              </a:spcBef>
              <a:buNone/>
            </a:pPr>
            <a:endParaRPr lang="en-US" sz="1200" dirty="0">
              <a:solidFill>
                <a:schemeClr val="accent6"/>
              </a:solidFill>
            </a:endParaRPr>
          </a:p>
          <a:p>
            <a:pPr marL="0" indent="0">
              <a:spcBef>
                <a:spcPts val="0"/>
              </a:spcBef>
              <a:buNone/>
            </a:pPr>
            <a:r>
              <a:rPr lang="en-US" sz="2000" b="1" dirty="0">
                <a:solidFill>
                  <a:schemeClr val="accent6"/>
                </a:solidFill>
              </a:rPr>
              <a:t>Health equity</a:t>
            </a:r>
            <a:r>
              <a:rPr lang="en-US" sz="2000" dirty="0">
                <a:solidFill>
                  <a:schemeClr val="accent6"/>
                </a:solidFill>
              </a:rPr>
              <a:t>:  Attainment of the highest level of health for all people. Achieving health equity requires valuing everyone equally with focused and ongoing societal efforts to address avoidable inequalities, historical and contemporary injustices, and the elimination of health and health care disparities.</a:t>
            </a:r>
          </a:p>
          <a:p>
            <a:pPr marL="0" indent="0">
              <a:spcBef>
                <a:spcPts val="0"/>
              </a:spcBef>
              <a:buNone/>
            </a:pPr>
            <a:endParaRPr lang="en-US" sz="1000" dirty="0">
              <a:solidFill>
                <a:schemeClr val="accent6"/>
              </a:solidFill>
            </a:endParaRPr>
          </a:p>
          <a:p>
            <a:pPr marL="0" indent="0">
              <a:spcBef>
                <a:spcPts val="0"/>
              </a:spcBef>
              <a:buNone/>
            </a:pPr>
            <a:r>
              <a:rPr lang="en-US" sz="1000" dirty="0">
                <a:solidFill>
                  <a:schemeClr val="accent6"/>
                </a:solidFill>
              </a:rPr>
              <a:t>Source:  Healthy People 2020 [Internet]. Washington, DC: U.S. Department of Health and Human Services, Office of Disease Prevention and Health Promotion [cited October 21, 2021]. Available from: </a:t>
            </a:r>
            <a:r>
              <a:rPr lang="en-US" sz="1000" dirty="0">
                <a:solidFill>
                  <a:schemeClr val="accent6"/>
                </a:solidFill>
                <a:hlinkClick r:id="rId3"/>
              </a:rPr>
              <a:t>https://www.healthypeople.gov/2020/about/foundation-health-measures/Disparities</a:t>
            </a:r>
            <a:r>
              <a:rPr lang="en-US" sz="1000" dirty="0">
                <a:solidFill>
                  <a:schemeClr val="accent6"/>
                </a:solidFill>
              </a:rPr>
              <a:t>.  </a:t>
            </a:r>
          </a:p>
        </p:txBody>
      </p:sp>
      <p:sp>
        <p:nvSpPr>
          <p:cNvPr id="7" name="Slide Number Placeholder 3">
            <a:extLst>
              <a:ext uri="{FF2B5EF4-FFF2-40B4-BE49-F238E27FC236}">
                <a16:creationId xmlns:a16="http://schemas.microsoft.com/office/drawing/2014/main" id="{1B3DD6FA-6CDF-4AAF-B180-323DBD32BC55}"/>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66" fontAlgn="auto">
              <a:spcBef>
                <a:spcPts val="0"/>
              </a:spcBef>
              <a:spcAft>
                <a:spcPts val="0"/>
              </a:spcAft>
              <a:defRPr/>
            </a:pPr>
            <a:fld id="{B6F15528-21DE-4FAA-801E-634DDDAF4B2B}" type="slidenum">
              <a:rPr lang="en-US" sz="1200">
                <a:solidFill>
                  <a:schemeClr val="tx2">
                    <a:lumMod val="65000"/>
                  </a:schemeClr>
                </a:solidFill>
                <a:latin typeface="Calibri"/>
              </a:rPr>
              <a:pPr algn="r" defTabSz="685766" fontAlgn="auto">
                <a:spcBef>
                  <a:spcPts val="0"/>
                </a:spcBef>
                <a:spcAft>
                  <a:spcPts val="0"/>
                </a:spcAft>
                <a:defRPr/>
              </a:pPr>
              <a:t>9</a:t>
            </a:fld>
            <a:endParaRPr lang="en-US" sz="1200">
              <a:solidFill>
                <a:schemeClr val="tx2">
                  <a:lumMod val="65000"/>
                </a:schemeClr>
              </a:solidFill>
              <a:latin typeface="Calibri"/>
            </a:endParaRPr>
          </a:p>
        </p:txBody>
      </p:sp>
    </p:spTree>
    <p:extLst>
      <p:ext uri="{BB962C8B-B14F-4D97-AF65-F5344CB8AC3E}">
        <p14:creationId xmlns:p14="http://schemas.microsoft.com/office/powerpoint/2010/main" val="441889062"/>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9287</TotalTime>
  <Words>2415</Words>
  <Application>Microsoft Office PowerPoint</Application>
  <PresentationFormat>On-screen Show (16:9)</PresentationFormat>
  <Paragraphs>361</Paragraphs>
  <Slides>27</Slides>
  <Notes>25</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4" baseType="lpstr">
      <vt:lpstr>Symbol</vt:lpstr>
      <vt:lpstr>Times New Roman</vt:lpstr>
      <vt:lpstr>Courier New</vt:lpstr>
      <vt:lpstr>Verdana</vt:lpstr>
      <vt:lpstr>Calibri</vt:lpstr>
      <vt:lpstr>Arial</vt:lpstr>
      <vt:lpstr>Cambria Math</vt:lpstr>
      <vt:lpstr>Wingdings</vt:lpstr>
      <vt:lpstr>Myriad Web Pro</vt:lpstr>
      <vt:lpstr>Calibri Light</vt:lpstr>
      <vt:lpstr>NCEH_ATSDR_combined</vt:lpstr>
      <vt:lpstr>1_NCEH_ATSDR_combined</vt:lpstr>
      <vt:lpstr>2_NCEH_ATSDR_combined</vt:lpstr>
      <vt:lpstr>3_NCEH_ATSDR_combined</vt:lpstr>
      <vt:lpstr>4_NCEH_ATSDR_combined</vt:lpstr>
      <vt:lpstr>1_Office Theme</vt:lpstr>
      <vt:lpstr>Bitmap Image</vt:lpstr>
      <vt:lpstr>Exploring Disparities in the Nation’s Health</vt:lpstr>
      <vt:lpstr>PowerPoint Presentation</vt:lpstr>
      <vt:lpstr>What is Healthy People?</vt:lpstr>
      <vt:lpstr>PowerPoint Presentation</vt:lpstr>
      <vt:lpstr>How is Healthy People Used? </vt:lpstr>
      <vt:lpstr>Role of NCHS in Healthy People</vt:lpstr>
      <vt:lpstr>PowerPoint Presentation</vt:lpstr>
      <vt:lpstr>History</vt:lpstr>
      <vt:lpstr>Definitions</vt:lpstr>
      <vt:lpstr>Disparities: Evolution of Measurement</vt:lpstr>
      <vt:lpstr>HP2030 Data Template</vt:lpstr>
      <vt:lpstr>PowerPoint Presentation</vt:lpstr>
      <vt:lpstr>PowerPoint Presentation</vt:lpstr>
      <vt:lpstr>PowerPoint Presentation</vt:lpstr>
      <vt:lpstr>Pairwise Disparities </vt:lpstr>
      <vt:lpstr>Summary Rate Ratios </vt:lpstr>
      <vt:lpstr>Disparities over Time</vt:lpstr>
      <vt:lpstr>PowerPoint Presentation</vt:lpstr>
      <vt:lpstr>Example (Baseline)</vt:lpstr>
      <vt:lpstr>Example (Most Recent)</vt:lpstr>
      <vt:lpstr>Example (Changes over Time)</vt:lpstr>
      <vt:lpstr>HP2020 Disparities Tool</vt:lpstr>
      <vt:lpstr>PowerPoint Presentation</vt:lpstr>
      <vt:lpstr>PowerPoint Presentation</vt:lpstr>
      <vt:lpstr>Looking Ahead</vt:lpstr>
      <vt:lpstr>Disparities-related Resources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Huang, David T. (CDC/DDPHSS/NCHS/DAE)</cp:lastModifiedBy>
  <cp:revision>22</cp:revision>
  <dcterms:created xsi:type="dcterms:W3CDTF">2011-03-17T17:43:16Z</dcterms:created>
  <dcterms:modified xsi:type="dcterms:W3CDTF">2021-10-25T18:10:20Z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2021-03-29T17:23:47Z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bcbbd195-2911-4a96-be13-5f590ec94509</vt:lpwstr>
  </property>
  <property fmtid="{D5CDD505-2E9C-101B-9397-08002B2CF9AE}" pid="9" name="MSIP_Label_7b94a7b8-f06c-4dfe-bdcc-9b548fd58c31_ContentBits">
    <vt:lpwstr>0</vt:lpwstr>
  </property>
</Properties>
</file>