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521" r:id="rId2"/>
    <p:sldId id="524" r:id="rId3"/>
    <p:sldId id="523" r:id="rId4"/>
    <p:sldId id="526" r:id="rId5"/>
    <p:sldId id="522" r:id="rId6"/>
    <p:sldId id="52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4" userDrawn="1">
          <p15:clr>
            <a:srgbClr val="A4A3A4"/>
          </p15:clr>
        </p15:guide>
        <p15:guide id="2" pos="5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1" autoAdjust="0"/>
    <p:restoredTop sz="96357" autoAdjust="0"/>
  </p:normalViewPr>
  <p:slideViewPr>
    <p:cSldViewPr>
      <p:cViewPr varScale="1">
        <p:scale>
          <a:sx n="110" d="100"/>
          <a:sy n="110" d="100"/>
        </p:scale>
        <p:origin x="1632" y="96"/>
      </p:cViewPr>
      <p:guideLst>
        <p:guide orient="horz" pos="624"/>
        <p:guide pos="5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9B66D8-D586-6B46-ABB6-773E4FC7525F}" type="datetimeFigureOut">
              <a:rPr lang="en-US" smtClean="0"/>
              <a:t>10/27/2021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B353C-816D-A442-BDDB-FEC34ABCCC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435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EB353C-816D-A442-BDDB-FEC34ABCCCA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4086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825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27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897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391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63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2200"/>
            <a:ext cx="7620000" cy="533399"/>
          </a:xfrm>
        </p:spPr>
        <p:txBody>
          <a:bodyPr anchor="t">
            <a:normAutofit/>
          </a:bodyPr>
          <a:lstStyle>
            <a:lvl1pPr algn="ctr">
              <a:defRPr sz="3600" b="1" i="0">
                <a:solidFill>
                  <a:schemeClr val="tx1"/>
                </a:solidFill>
                <a:latin typeface="Gotham HTF" charset="0"/>
                <a:ea typeface="Gotham HTF" charset="0"/>
                <a:cs typeface="Gotham HTF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895599"/>
            <a:ext cx="7620000" cy="4572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i="1"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65841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590799"/>
            <a:ext cx="8382000" cy="1828801"/>
          </a:xfrm>
        </p:spPr>
        <p:txBody>
          <a:bodyPr anchor="t">
            <a:normAutofit/>
          </a:bodyPr>
          <a:lstStyle>
            <a:lvl1pPr algn="ctr">
              <a:defRPr sz="3600" b="1" i="0">
                <a:solidFill>
                  <a:schemeClr val="tx1"/>
                </a:solidFill>
                <a:latin typeface="Gotham HTF" charset="0"/>
                <a:ea typeface="Gotham HTF" charset="0"/>
                <a:cs typeface="Gotham HTF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5410200"/>
            <a:ext cx="5638800" cy="990600"/>
          </a:xfrm>
        </p:spPr>
        <p:txBody>
          <a:bodyPr anchor="ctr" anchorCtr="0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 sz="2000" b="0" i="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025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B2E3-3E40-5040-904C-5D9B1F512E40}" type="datetime1">
              <a:rPr lang="en-US" smtClean="0"/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23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61651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230B-F642-8349-A125-BF1F59E38F31}" type="datetime1">
              <a:rPr lang="en-US" smtClean="0"/>
              <a:t>10/27/2021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278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6096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57401"/>
            <a:ext cx="4040188" cy="406876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371600"/>
            <a:ext cx="4041775" cy="6096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057401"/>
            <a:ext cx="4041775" cy="406876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6EB9-9C7D-3A49-A17C-A84D39731E9F}" type="datetime1">
              <a:rPr lang="en-US" smtClean="0"/>
              <a:t>10/27/2021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194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AAD25-49FD-FA48-8544-F37D530E0C71}" type="datetime1">
              <a:rPr lang="en-US" smtClean="0"/>
              <a:t>10/27/2021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522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6934200" cy="914400"/>
          </a:xfrm>
          <a:prstGeom prst="rect">
            <a:avLst/>
          </a:prstGeom>
        </p:spPr>
        <p:txBody>
          <a:bodyPr vert="horz" lIns="91440" tIns="45720" rIns="9144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96200" y="6613525"/>
            <a:ext cx="990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CA874-385D-7D40-8483-886A8DD3C4DA}" type="datetime1">
              <a:rPr lang="en-US" smtClean="0"/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1"/>
            <a:ext cx="655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3400" y="6340475"/>
            <a:ext cx="533400" cy="1968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C37F8-DB9F-4D58-B490-F5ECA928CA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05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5" r:id="rId4"/>
    <p:sldLayoutId id="2147483652" r:id="rId5"/>
    <p:sldLayoutId id="2147483653" r:id="rId6"/>
    <p:sldLayoutId id="2147483654" r:id="rId7"/>
  </p:sldLayoutIdLst>
  <p:hf hdr="0" ftr="0"/>
  <p:txStyles>
    <p:titleStyle>
      <a:lvl1pPr algn="l" defTabSz="685800" rtl="0" eaLnBrk="1" latinLnBrk="0" hangingPunct="1">
        <a:spcBef>
          <a:spcPct val="0"/>
        </a:spcBef>
        <a:buNone/>
        <a:defRPr sz="2700" b="0" kern="1200">
          <a:solidFill>
            <a:schemeClr val="accent5"/>
          </a:solidFill>
          <a:latin typeface="+mj-lt"/>
          <a:ea typeface="+mj-ea"/>
          <a:cs typeface="+mj-cs"/>
        </a:defRPr>
      </a:lvl1pPr>
    </p:titleStyle>
    <p:bodyStyle>
      <a:lvl1pPr marL="172641" indent="-166688" algn="l" defTabSz="685800" rtl="0" eaLnBrk="1" latinLnBrk="0" hangingPunct="1">
        <a:spcBef>
          <a:spcPts val="225"/>
        </a:spcBef>
        <a:spcAft>
          <a:spcPts val="450"/>
        </a:spcAft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15504" algn="l" defTabSz="685800" rtl="0" eaLnBrk="1" latinLnBrk="0" hangingPunct="1">
        <a:spcBef>
          <a:spcPts val="225"/>
        </a:spcBef>
        <a:spcAft>
          <a:spcPts val="450"/>
        </a:spcAft>
        <a:buSzPct val="75000"/>
        <a:buFont typeface="Courier New" panose="02070309020205020404" pitchFamily="49" charset="0"/>
        <a:buChar char="o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685800" rtl="0" eaLnBrk="1" latinLnBrk="0" hangingPunct="1">
        <a:spcBef>
          <a:spcPts val="225"/>
        </a:spcBef>
        <a:spcAft>
          <a:spcPts val="450"/>
        </a:spcAft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ts val="225"/>
        </a:spcBef>
        <a:spcAft>
          <a:spcPts val="450"/>
        </a:spcAft>
        <a:buSzPct val="65000"/>
        <a:buFont typeface="Wingdings" panose="05000000000000000000" pitchFamily="2" charset="2"/>
        <a:buChar char="q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ts val="225"/>
        </a:spcBef>
        <a:spcAft>
          <a:spcPts val="45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7703B-2FA3-4B78-B360-08386ECE9D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2262648"/>
            <a:ext cx="7620000" cy="1590368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Re-inventing and Integrating Annual Economic Survey Programs</a:t>
            </a:r>
            <a:br>
              <a:rPr lang="en-US" sz="3200" dirty="0"/>
            </a:br>
            <a:br>
              <a:rPr lang="en-US" sz="3200" dirty="0"/>
            </a:br>
            <a:endParaRPr lang="en-US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1DD27E-B24B-4A03-9D9E-F26FA1ED04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5257800"/>
            <a:ext cx="7620000" cy="9144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Edward Morgan - Discussant</a:t>
            </a:r>
          </a:p>
          <a:p>
            <a:r>
              <a:rPr lang="en-US" dirty="0"/>
              <a:t>2021 FCSM Research and Policy Conference</a:t>
            </a:r>
          </a:p>
          <a:p>
            <a:r>
              <a:rPr lang="en-US" dirty="0"/>
              <a:t>November 2, 2021</a:t>
            </a:r>
          </a:p>
        </p:txBody>
      </p:sp>
    </p:spTree>
    <p:extLst>
      <p:ext uri="{BB962C8B-B14F-4D97-AF65-F5344CB8AC3E}">
        <p14:creationId xmlns:p14="http://schemas.microsoft.com/office/powerpoint/2010/main" val="350669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CAFF8-0497-4B96-AB27-A0B6D688F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What’s the Motivation?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C5988-1436-4FF6-871A-5133097D4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Stay relevant!</a:t>
            </a:r>
          </a:p>
          <a:p>
            <a:r>
              <a:rPr lang="en-US" sz="2800" dirty="0"/>
              <a:t>Improve efficiency and consistency</a:t>
            </a:r>
          </a:p>
          <a:p>
            <a:r>
              <a:rPr lang="en-US" sz="2800" dirty="0"/>
              <a:t>Meet data users needs</a:t>
            </a:r>
          </a:p>
          <a:p>
            <a:r>
              <a:rPr lang="en-US" sz="2800" dirty="0"/>
              <a:t>Provide timely, granular, and standardized data</a:t>
            </a:r>
          </a:p>
          <a:p>
            <a:r>
              <a:rPr lang="en-US" sz="2800" dirty="0"/>
              <a:t>Improve response rates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6A0874-B5FE-4793-AB02-3D366F99C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B2E3-3E40-5040-904C-5D9B1F512E40}" type="datetime1">
              <a:rPr lang="en-US" smtClean="0"/>
              <a:t>10/27/2021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F8D8B1-1E6E-4372-A898-27E3D5354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82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96020-534F-47BB-BCA3-3944579CC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Stakeholder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F3896-A0F2-4350-9099-655997DDE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Communication and stakeholder involvement</a:t>
            </a:r>
          </a:p>
          <a:p>
            <a:endParaRPr lang="en-US" sz="2800" dirty="0"/>
          </a:p>
          <a:p>
            <a:r>
              <a:rPr lang="en-US" sz="2800" dirty="0"/>
              <a:t>Solicitation of feedback</a:t>
            </a:r>
          </a:p>
          <a:p>
            <a:pPr lvl="2"/>
            <a:r>
              <a:rPr lang="en-US" sz="2400" dirty="0"/>
              <a:t>BEA, BLS, FRB, CMS, etc.</a:t>
            </a:r>
          </a:p>
          <a:p>
            <a:pPr lvl="2"/>
            <a:r>
              <a:rPr lang="en-US" sz="2400" dirty="0"/>
              <a:t>Within BEA: Regional, International, National teams</a:t>
            </a:r>
          </a:p>
          <a:p>
            <a:pPr lvl="2"/>
            <a:r>
              <a:rPr lang="en-US" sz="2400" dirty="0"/>
              <a:t>408 unique revenue questions that span ARTS, AWTS, ACES, ASM, M3, and SAS</a:t>
            </a:r>
          </a:p>
          <a:p>
            <a:pPr lvl="2"/>
            <a:r>
              <a:rPr lang="en-US" sz="2400" dirty="0"/>
              <a:t>Assets</a:t>
            </a:r>
          </a:p>
          <a:p>
            <a:pPr lvl="2"/>
            <a:r>
              <a:rPr lang="en-US" sz="2400" dirty="0"/>
              <a:t>Expenses</a:t>
            </a:r>
          </a:p>
          <a:p>
            <a:endParaRPr lang="en-US" dirty="0"/>
          </a:p>
          <a:p>
            <a:pPr marL="5953" indent="0">
              <a:buNone/>
            </a:pP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C7D60-636B-4613-8236-D69D93836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B2E3-3E40-5040-904C-5D9B1F512E40}" type="datetime1">
              <a:rPr lang="en-US" smtClean="0"/>
              <a:t>10/27/2021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0BFE94-AE96-4C70-9EFA-E15B36611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30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0E101-3626-46CF-8B4A-CD997E35C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8600"/>
            <a:ext cx="7162800" cy="914400"/>
          </a:xfrm>
        </p:spPr>
        <p:txBody>
          <a:bodyPr>
            <a:noAutofit/>
          </a:bodyPr>
          <a:lstStyle/>
          <a:p>
            <a:r>
              <a:rPr lang="en-US" sz="4400" dirty="0"/>
              <a:t>Stakeholder Experience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356E5-B546-431E-911E-4106EE7DE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Stakeholder involvement</a:t>
            </a:r>
          </a:p>
          <a:p>
            <a:pPr lvl="1"/>
            <a:r>
              <a:rPr lang="en-US" sz="2400" dirty="0"/>
              <a:t>How does the stakeholder use data item?</a:t>
            </a:r>
          </a:p>
          <a:p>
            <a:pPr lvl="1"/>
            <a:r>
              <a:rPr lang="en-US" sz="2400" dirty="0"/>
              <a:t>Is this data item </a:t>
            </a:r>
            <a:r>
              <a:rPr lang="en-US" sz="2400" i="1" dirty="0"/>
              <a:t>critical</a:t>
            </a:r>
            <a:r>
              <a:rPr lang="en-US" sz="2400" dirty="0"/>
              <a:t> to the stakeholder?  </a:t>
            </a:r>
          </a:p>
          <a:p>
            <a:pPr lvl="1"/>
            <a:r>
              <a:rPr lang="en-US" sz="2400" dirty="0"/>
              <a:t>If data item is not critical, why and what other source is being used?</a:t>
            </a:r>
          </a:p>
          <a:p>
            <a:pPr lvl="1"/>
            <a:r>
              <a:rPr lang="en-US" sz="2400" dirty="0"/>
              <a:t>What stakeholder product is produced using data item?</a:t>
            </a:r>
          </a:p>
          <a:p>
            <a:pPr lvl="1"/>
            <a:r>
              <a:rPr lang="en-US" sz="2400" dirty="0"/>
              <a:t>What NAICS level and geographic level is needed?</a:t>
            </a:r>
          </a:p>
          <a:p>
            <a:pPr lvl="1"/>
            <a:r>
              <a:rPr lang="en-US" sz="2400" dirty="0"/>
              <a:t>When does the stakeholder need data item?</a:t>
            </a:r>
          </a:p>
          <a:p>
            <a:r>
              <a:rPr lang="en-US" sz="2800" dirty="0"/>
              <a:t>Follow-ups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4E4C1-A23F-4F56-A4BF-B98D099EC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B2E3-3E40-5040-904C-5D9B1F512E40}" type="datetime1">
              <a:rPr lang="en-US" smtClean="0"/>
              <a:t>10/27/2021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29ABF8-54D9-41DB-A2EA-08CCFDF6D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698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FA7B1-7ADB-40BC-AB19-AF438762D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Upcoming Challenges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BD8C2-6E65-4C9E-9964-7A87B5A31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Feedback channels</a:t>
            </a:r>
          </a:p>
          <a:p>
            <a:r>
              <a:rPr lang="en-US" sz="2800" dirty="0"/>
              <a:t>Timeseries continuity</a:t>
            </a:r>
          </a:p>
          <a:p>
            <a:r>
              <a:rPr lang="en-US" sz="2800" dirty="0"/>
              <a:t>Industry classification </a:t>
            </a:r>
          </a:p>
          <a:p>
            <a:r>
              <a:rPr lang="en-US" sz="2800" dirty="0"/>
              <a:t>Data release timing and distribution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0917D-1A9B-4856-876B-56F74DA74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B2E3-3E40-5040-904C-5D9B1F512E40}" type="datetime1">
              <a:rPr lang="en-US" smtClean="0"/>
              <a:t>10/27/2021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14694D-C1D3-46E1-8FD4-F22239DAE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339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75CF2-BD25-4A53-B3D8-29B1B645B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05944-834F-4483-8B1E-08787F2AC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Pilot survey</a:t>
            </a:r>
          </a:p>
          <a:p>
            <a:pPr lvl="1"/>
            <a:r>
              <a:rPr lang="en-US" sz="2400" dirty="0"/>
              <a:t>Review results</a:t>
            </a:r>
          </a:p>
          <a:p>
            <a:r>
              <a:rPr lang="en-US" sz="2800" dirty="0"/>
              <a:t>Cognitive testing</a:t>
            </a:r>
          </a:p>
          <a:p>
            <a:pPr lvl="1"/>
            <a:r>
              <a:rPr lang="en-US" sz="2400" dirty="0"/>
              <a:t>Respondent education</a:t>
            </a:r>
          </a:p>
          <a:p>
            <a:pPr lvl="1"/>
            <a:r>
              <a:rPr lang="en-US" sz="2400" dirty="0"/>
              <a:t>Stakeholder debriefs</a:t>
            </a:r>
          </a:p>
          <a:p>
            <a:r>
              <a:rPr lang="en-US" sz="2800" dirty="0"/>
              <a:t>Continued stakeholder engagement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6948D2-63EA-49D4-8409-6818DEE63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B2E3-3E40-5040-904C-5D9B1F512E40}" type="datetime1">
              <a:rPr lang="en-US" smtClean="0"/>
              <a:t>10/27/2021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E09A02-11B8-4C90-813E-C23F0E146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232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EA-Colors">
      <a:dk1>
        <a:srgbClr val="000000"/>
      </a:dk1>
      <a:lt1>
        <a:srgbClr val="FFFFFF"/>
      </a:lt1>
      <a:dk2>
        <a:srgbClr val="004C97"/>
      </a:dk2>
      <a:lt2>
        <a:srgbClr val="FFE9C3"/>
      </a:lt2>
      <a:accent1>
        <a:srgbClr val="004C97"/>
      </a:accent1>
      <a:accent2>
        <a:srgbClr val="C3D7EE"/>
      </a:accent2>
      <a:accent3>
        <a:srgbClr val="D86018"/>
      </a:accent3>
      <a:accent4>
        <a:srgbClr val="F2A900"/>
      </a:accent4>
      <a:accent5>
        <a:srgbClr val="9EA2A2"/>
      </a:accent5>
      <a:accent6>
        <a:srgbClr val="DCDEDF"/>
      </a:accent6>
      <a:hlink>
        <a:srgbClr val="004C97"/>
      </a:hlink>
      <a:folHlink>
        <a:srgbClr val="801F43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F01CEA31-487C-41CF-8CE5-B37A3C3AB4AA}" vid="{3B9D1D78-8116-43A7-9BB1-339A7D5A8E4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BEA-Presentation</Template>
  <TotalTime>9836</TotalTime>
  <Words>208</Words>
  <Application>Microsoft Office PowerPoint</Application>
  <PresentationFormat>On-screen Show (4:3)</PresentationFormat>
  <Paragraphs>56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Courier New</vt:lpstr>
      <vt:lpstr>Gotham HTF</vt:lpstr>
      <vt:lpstr>Wingdings</vt:lpstr>
      <vt:lpstr>Office Theme</vt:lpstr>
      <vt:lpstr>Re-inventing and Integrating Annual Economic Survey Programs  </vt:lpstr>
      <vt:lpstr>What’s the Motivation?</vt:lpstr>
      <vt:lpstr>Stakeholder Experience</vt:lpstr>
      <vt:lpstr>Stakeholder Experience (cont.)</vt:lpstr>
      <vt:lpstr>Upcoming Challenges 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MESA Run Update</dc:title>
  <dc:creator>Goulder, Rachel</dc:creator>
  <cp:lastModifiedBy>Ted Morgan</cp:lastModifiedBy>
  <cp:revision>137</cp:revision>
  <cp:lastPrinted>2021-10-27T20:17:53Z</cp:lastPrinted>
  <dcterms:created xsi:type="dcterms:W3CDTF">2021-05-03T13:02:16Z</dcterms:created>
  <dcterms:modified xsi:type="dcterms:W3CDTF">2021-10-27T21:27:45Z</dcterms:modified>
</cp:coreProperties>
</file>