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70" r:id="rId3"/>
  </p:sldMasterIdLst>
  <p:notesMasterIdLst>
    <p:notesMasterId r:id="rId16"/>
  </p:notesMasterIdLst>
  <p:sldIdLst>
    <p:sldId id="256" r:id="rId4"/>
    <p:sldId id="257" r:id="rId5"/>
    <p:sldId id="267" r:id="rId6"/>
    <p:sldId id="260" r:id="rId7"/>
    <p:sldId id="263" r:id="rId8"/>
    <p:sldId id="264" r:id="rId9"/>
    <p:sldId id="265" r:id="rId10"/>
    <p:sldId id="268" r:id="rId11"/>
    <p:sldId id="269" r:id="rId12"/>
    <p:sldId id="271" r:id="rId13"/>
    <p:sldId id="270" r:id="rId14"/>
    <p:sldId id="27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8539" autoAdjust="0"/>
  </p:normalViewPr>
  <p:slideViewPr>
    <p:cSldViewPr snapToGrid="0">
      <p:cViewPr varScale="1">
        <p:scale>
          <a:sx n="72" d="100"/>
          <a:sy n="72" d="100"/>
        </p:scale>
        <p:origin x="102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BA4FC-DD2D-4D0A-80F9-406B73146821}" type="datetimeFigureOut">
              <a:rPr lang="en-US" smtClean="0"/>
              <a:t>10/18/2022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0B8285-D2D1-4B2B-92C7-7486CD3DEA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243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HIPPO = Highest Paid Person’s Opinion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0B8285-D2D1-4B2B-92C7-7486CD3DEAC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7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Leslie Miller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0B8285-D2D1-4B2B-92C7-7486CD3DEAC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755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Beth Nichols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0B8285-D2D1-4B2B-92C7-7486CD3DEAC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445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Shelley Feuer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0B8285-D2D1-4B2B-92C7-7486CD3DEAC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622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Jonathan Katz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0B8285-D2D1-4B2B-92C7-7486CD3DEAC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0450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Rachel Horwitz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0B8285-D2D1-4B2B-92C7-7486CD3DEAC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9532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Erica Olmsted-Hawala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0B8285-D2D1-4B2B-92C7-7486CD3DEAC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3094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Temika Holland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0B8285-D2D1-4B2B-92C7-7486CD3DEAC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7943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0B8285-D2D1-4B2B-92C7-7486CD3DEAC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082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>
            <a:spLocks noGrp="1"/>
          </p:cNvSpPr>
          <p:nvPr>
            <p:ph type="subTitle" idx="4294967295"/>
          </p:nvPr>
        </p:nvSpPr>
        <p:spPr>
          <a:xfrm>
            <a:off x="495300" y="1970532"/>
            <a:ext cx="11201400" cy="1175005"/>
          </a:xfrm>
          <a:prstGeom prst="rect">
            <a:avLst/>
          </a:prstGeom>
        </p:spPr>
        <p:txBody>
          <a:bodyPr/>
          <a:lstStyle>
            <a:lvl1pPr>
              <a:lnSpc>
                <a:spcPts val="4500"/>
              </a:lnSpc>
              <a:spcBef>
                <a:spcPts val="600"/>
              </a:spcBef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95300" y="443483"/>
            <a:ext cx="11201400" cy="1527048"/>
          </a:xfrm>
          <a:prstGeom prst="rect">
            <a:avLst/>
          </a:prstGeom>
        </p:spPr>
        <p:txBody>
          <a:bodyPr/>
          <a:lstStyle>
            <a:lvl1pPr>
              <a:lnSpc>
                <a:spcPts val="5700"/>
              </a:lnSpc>
              <a:spcBef>
                <a:spcPts val="600"/>
              </a:spcBef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Click, add 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755962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209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57200"/>
            <a:ext cx="11201400" cy="804672"/>
          </a:xfrm>
        </p:spPr>
        <p:txBody>
          <a:bodyPr/>
          <a:lstStyle>
            <a:lvl1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722438"/>
            <a:ext cx="11201400" cy="3992563"/>
          </a:xfrm>
        </p:spPr>
        <p:txBody>
          <a:bodyPr/>
          <a:lstStyle>
            <a:lvl1pPr>
              <a:defRPr baseline="0"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828800" indent="0">
              <a:buClr>
                <a:srgbClr val="CE1126"/>
              </a:buClr>
              <a:buNone/>
              <a:defRPr>
                <a:solidFill>
                  <a:srgbClr val="000000"/>
                </a:solidFill>
              </a:defRPr>
            </a:lvl5pPr>
            <a:lvl9pPr marL="3657600" indent="0"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8231811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89635" y="1641021"/>
            <a:ext cx="5314950" cy="4401004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>
              <a:buSzPct val="90000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/>
          </p:nvPr>
        </p:nvSpPr>
        <p:spPr>
          <a:xfrm>
            <a:off x="6381750" y="1641021"/>
            <a:ext cx="5314950" cy="4401004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>
              <a:buSzPct val="90000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53779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05962" y="1958975"/>
            <a:ext cx="5314950" cy="4083050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>
              <a:buSzPct val="90000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/>
          </p:nvPr>
        </p:nvSpPr>
        <p:spPr>
          <a:xfrm>
            <a:off x="6381750" y="1958975"/>
            <a:ext cx="5314950" cy="4083050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>
              <a:buSzPct val="90000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05967" y="1493838"/>
            <a:ext cx="5314950" cy="3587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381750" y="1493837"/>
            <a:ext cx="5314950" cy="3587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0995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5300" y="2552471"/>
            <a:ext cx="11201400" cy="182358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section style</a:t>
            </a:r>
          </a:p>
        </p:txBody>
      </p:sp>
    </p:spTree>
    <p:extLst>
      <p:ext uri="{BB962C8B-B14F-4D97-AF65-F5344CB8AC3E}">
        <p14:creationId xmlns:p14="http://schemas.microsoft.com/office/powerpoint/2010/main" val="2050611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8476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955721" y="555625"/>
            <a:ext cx="6702879" cy="54213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15925" y="555172"/>
            <a:ext cx="4522788" cy="800100"/>
          </a:xfrm>
        </p:spPr>
        <p:txBody>
          <a:bodyPr/>
          <a:lstStyle>
            <a:lvl1pPr marL="0" indent="0">
              <a:buNone/>
              <a:defRPr/>
            </a:lvl1pPr>
            <a:lvl2pPr marL="457200" indent="0" algn="l">
              <a:buNone/>
              <a:defRPr sz="2400">
                <a:solidFill>
                  <a:schemeClr val="tx1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415925" y="1355725"/>
            <a:ext cx="4522788" cy="4621213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 marL="1828800" indent="0">
              <a:buSzPct val="90000"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276577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2023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33" r="4623"/>
          <a:stretch/>
        </p:blipFill>
        <p:spPr>
          <a:xfrm>
            <a:off x="-233988" y="0"/>
            <a:ext cx="1242598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457200"/>
            <a:ext cx="11201400" cy="13684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825625"/>
            <a:ext cx="11201400" cy="1056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495300" y="6335377"/>
            <a:ext cx="7754833" cy="365125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192168"/>
                </a:solidFill>
                <a:latin typeface="Verdana" pitchFamily="34" charset="0"/>
                <a:ea typeface="+mn-ea"/>
                <a:cs typeface="Tahoma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111A96E3-A9FF-4894-9186-F52C729C3EF4}" type="slidenum">
              <a:rPr lang="en-US" sz="1050" b="0" kern="1200" spc="45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Tahoma" pitchFamily="34" charset="0"/>
              </a:rPr>
              <a:pPr/>
              <a:t>‹#›</a:t>
            </a:fld>
            <a:r>
              <a:rPr lang="en-US" sz="1600" spc="45" dirty="0">
                <a:solidFill>
                  <a:schemeClr val="bg1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>
                <a:solidFill>
                  <a:schemeClr val="bg1"/>
                </a:solidFill>
                <a:latin typeface="Century Gothic" panose="020B0502020202020204" pitchFamily="34" charset="0"/>
              </a:rPr>
              <a:t>—</a:t>
            </a:r>
            <a:r>
              <a:rPr lang="en-US" sz="1600" spc="45" dirty="0">
                <a:solidFill>
                  <a:schemeClr val="bg1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>
                <a:solidFill>
                  <a:schemeClr val="bg1"/>
                </a:solidFill>
                <a:latin typeface="Century Gothic" panose="020B0502020202020204" pitchFamily="34" charset="0"/>
              </a:rPr>
              <a:t>U.S. Bureau of Labor Statistics</a:t>
            </a:r>
            <a:r>
              <a:rPr lang="en-US" sz="1050" spc="45" dirty="0">
                <a:solidFill>
                  <a:schemeClr val="bg1"/>
                </a:solidFill>
                <a:latin typeface="Century Gothic" panose="020B0502020202020204" pitchFamily="34" charset="0"/>
              </a:rPr>
              <a:t> • </a:t>
            </a:r>
            <a:r>
              <a:rPr lang="en-US" sz="1050" b="1" spc="45" dirty="0">
                <a:solidFill>
                  <a:schemeClr val="bg1"/>
                </a:solidFill>
                <a:latin typeface="Century Gothic" panose="020B0502020202020204" pitchFamily="34" charset="0"/>
              </a:rPr>
              <a:t>bls.gov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569" y="6176385"/>
            <a:ext cx="1065034" cy="63743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26" y="5828258"/>
            <a:ext cx="11178308" cy="101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072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0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">
          <p15:clr>
            <a:srgbClr val="F26B43"/>
          </p15:clr>
        </p15:guide>
        <p15:guide id="2" pos="7368">
          <p15:clr>
            <a:srgbClr val="F26B43"/>
          </p15:clr>
        </p15:guide>
        <p15:guide id="3" orient="horz" pos="288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112014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752601"/>
            <a:ext cx="11201400" cy="3960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 (not recommended)</a:t>
            </a:r>
          </a:p>
          <a:p>
            <a:pPr lvl="4"/>
            <a:endParaRPr lang="en-US" dirty="0"/>
          </a:p>
          <a:p>
            <a:pPr lvl="3"/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488043" y="6335377"/>
            <a:ext cx="7749390" cy="365125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192168"/>
                </a:solidFill>
                <a:latin typeface="Verdana" pitchFamily="34" charset="0"/>
                <a:ea typeface="+mn-ea"/>
                <a:cs typeface="Tahoma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111A96E3-A9FF-4894-9186-F52C729C3EF4}" type="slidenum">
              <a:rPr lang="en-US" sz="1050" b="0" kern="1200" spc="45" smtClean="0">
                <a:solidFill>
                  <a:srgbClr val="002060"/>
                </a:solidFill>
                <a:latin typeface="Century Gothic" panose="020B0502020202020204" pitchFamily="34" charset="0"/>
                <a:ea typeface="+mn-ea"/>
                <a:cs typeface="Tahoma" pitchFamily="34" charset="0"/>
              </a:rPr>
              <a:pPr/>
              <a:t>‹#›</a:t>
            </a:fld>
            <a:r>
              <a:rPr lang="en-US" sz="1600" spc="45" dirty="0">
                <a:solidFill>
                  <a:srgbClr val="002060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>
                <a:solidFill>
                  <a:srgbClr val="002060"/>
                </a:solidFill>
                <a:latin typeface="Century Gothic" panose="020B0502020202020204" pitchFamily="34" charset="0"/>
              </a:rPr>
              <a:t>—</a:t>
            </a:r>
            <a:r>
              <a:rPr lang="en-US" sz="1600" spc="45" dirty="0">
                <a:solidFill>
                  <a:srgbClr val="002060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>
                <a:solidFill>
                  <a:srgbClr val="002060"/>
                </a:solidFill>
                <a:latin typeface="Century Gothic" panose="020B0502020202020204" pitchFamily="34" charset="0"/>
              </a:rPr>
              <a:t>U.S. Bureau of Labor Statistics</a:t>
            </a:r>
            <a:r>
              <a:rPr lang="en-US" sz="1050" spc="45" dirty="0">
                <a:solidFill>
                  <a:srgbClr val="002060"/>
                </a:solidFill>
                <a:latin typeface="Century Gothic" panose="020B0502020202020204" pitchFamily="34" charset="0"/>
              </a:rPr>
              <a:t> • </a:t>
            </a:r>
            <a:r>
              <a:rPr lang="en-US" sz="1050" b="1" spc="45" dirty="0">
                <a:solidFill>
                  <a:srgbClr val="002060"/>
                </a:solidFill>
                <a:latin typeface="Century Gothic" panose="020B0502020202020204" pitchFamily="34" charset="0"/>
              </a:rPr>
              <a:t>bls.gov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6550" y="6172200"/>
            <a:ext cx="1098497" cy="65746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41" y="5829624"/>
            <a:ext cx="11212286" cy="1022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04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192168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E1126"/>
        </a:buClr>
        <a:buSzPct val="90000"/>
        <a:buFont typeface="Wingdings" pitchFamily="2" charset="2"/>
        <a:buChar char=""/>
        <a:defRPr sz="3200" kern="1200">
          <a:solidFill>
            <a:srgbClr val="192168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E1126"/>
        </a:buClr>
        <a:buSzPct val="90000"/>
        <a:buFont typeface="Wingdings 3" pitchFamily="18" charset="2"/>
        <a:buChar char=""/>
        <a:defRPr sz="2800" kern="1200">
          <a:solidFill>
            <a:srgbClr val="192168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E1126"/>
        </a:buClr>
        <a:buSzPct val="90000"/>
        <a:buFont typeface="Calibri" pitchFamily="34" charset="0"/>
        <a:buChar char="–"/>
        <a:defRPr sz="2400" kern="1200">
          <a:solidFill>
            <a:srgbClr val="192168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E1126"/>
        </a:buClr>
        <a:buSzPct val="90000"/>
        <a:buFont typeface="Arial" charset="0"/>
        <a:buChar char="•"/>
        <a:defRPr sz="2000" kern="1200">
          <a:solidFill>
            <a:srgbClr val="192168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v"/>
        <a:defRPr sz="2000" kern="1200">
          <a:solidFill>
            <a:srgbClr val="000000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">
          <p15:clr>
            <a:srgbClr val="F26B43"/>
          </p15:clr>
        </p15:guide>
        <p15:guide id="2" pos="7368">
          <p15:clr>
            <a:srgbClr val="F26B43"/>
          </p15:clr>
        </p15:guide>
        <p15:guide id="3" orient="horz" pos="288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4" r="9955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95300" y="466344"/>
            <a:ext cx="1120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Contact Information</a:t>
            </a:r>
          </a:p>
        </p:txBody>
      </p:sp>
      <p:sp>
        <p:nvSpPr>
          <p:cNvPr id="11" name="Footer Placeholder 4"/>
          <p:cNvSpPr txBox="1">
            <a:spLocks/>
          </p:cNvSpPr>
          <p:nvPr/>
        </p:nvSpPr>
        <p:spPr>
          <a:xfrm>
            <a:off x="495300" y="6335377"/>
            <a:ext cx="7754833" cy="365125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192168"/>
                </a:solidFill>
                <a:latin typeface="Verdana" pitchFamily="34" charset="0"/>
                <a:ea typeface="+mn-ea"/>
                <a:cs typeface="Tahoma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111A96E3-A9FF-4894-9186-F52C729C3EF4}" type="slidenum">
              <a:rPr lang="en-US" sz="1050" b="0" kern="1200" spc="45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Tahoma" pitchFamily="34" charset="0"/>
              </a:rPr>
              <a:pPr/>
              <a:t>‹#›</a:t>
            </a:fld>
            <a:r>
              <a:rPr lang="en-US" sz="1600" spc="45" dirty="0">
                <a:solidFill>
                  <a:schemeClr val="bg1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>
                <a:solidFill>
                  <a:schemeClr val="bg1"/>
                </a:solidFill>
                <a:latin typeface="Century Gothic" panose="020B0502020202020204" pitchFamily="34" charset="0"/>
              </a:rPr>
              <a:t>—</a:t>
            </a:r>
            <a:r>
              <a:rPr lang="en-US" sz="1600" spc="45" dirty="0">
                <a:solidFill>
                  <a:schemeClr val="bg1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>
                <a:solidFill>
                  <a:schemeClr val="bg1"/>
                </a:solidFill>
                <a:latin typeface="Century Gothic" panose="020B0502020202020204" pitchFamily="34" charset="0"/>
              </a:rPr>
              <a:t>U.S. Bureau of Labor Statistics</a:t>
            </a:r>
            <a:r>
              <a:rPr lang="en-US" sz="1050" spc="45" dirty="0">
                <a:solidFill>
                  <a:schemeClr val="bg1"/>
                </a:solidFill>
                <a:latin typeface="Century Gothic" panose="020B0502020202020204" pitchFamily="34" charset="0"/>
              </a:rPr>
              <a:t> • </a:t>
            </a:r>
            <a:r>
              <a:rPr lang="en-US" sz="1050" b="1" spc="45" dirty="0">
                <a:solidFill>
                  <a:schemeClr val="bg1"/>
                </a:solidFill>
                <a:latin typeface="Century Gothic" panose="020B0502020202020204" pitchFamily="34" charset="0"/>
              </a:rPr>
              <a:t>bls.gov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26" y="5828258"/>
            <a:ext cx="11178308" cy="101977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569" y="6176385"/>
            <a:ext cx="1065034" cy="63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219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">
          <p15:clr>
            <a:srgbClr val="F26B43"/>
          </p15:clr>
        </p15:guide>
        <p15:guide id="2" pos="7368">
          <p15:clr>
            <a:srgbClr val="F26B43"/>
          </p15:clr>
        </p15:guide>
        <p15:guide id="3" orient="horz" pos="2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FF93656-7E73-48FF-843F-668AA1CC5B8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95300" y="3056101"/>
            <a:ext cx="11201400" cy="3108543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Jean E. Fox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Bureau of Labor Statistics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     Discussant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3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FCSM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October 27, 2022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AACF0D-F1D8-4481-89A5-5E2F28FEF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dirty="0"/>
              <a:t>FCSM Session:</a:t>
            </a:r>
            <a:br>
              <a:rPr lang="en-US" sz="3600" dirty="0"/>
            </a:br>
            <a:r>
              <a:rPr lang="en-US" sz="3600" dirty="0"/>
              <a:t>Web Survey Design Standards for </a:t>
            </a:r>
            <a:br>
              <a:rPr lang="en-US" sz="3600" dirty="0"/>
            </a:br>
            <a:r>
              <a:rPr lang="en-US" sz="3600" dirty="0"/>
              <a:t>the Enterprise Data Collection System at </a:t>
            </a:r>
            <a:br>
              <a:rPr lang="en-US" sz="3600" dirty="0"/>
            </a:br>
            <a:r>
              <a:rPr lang="en-US" sz="3600" dirty="0"/>
              <a:t>the U.S. Census Bureau</a:t>
            </a:r>
          </a:p>
        </p:txBody>
      </p:sp>
    </p:spTree>
    <p:extLst>
      <p:ext uri="{BB962C8B-B14F-4D97-AF65-F5344CB8AC3E}">
        <p14:creationId xmlns:p14="http://schemas.microsoft.com/office/powerpoint/2010/main" val="2771261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3CC97-5C03-496F-BE11-5815F4EE3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Inputting Monetary Values - Holland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35670-C03F-41EE-A907-18112A5A3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Good approach to testing so you know the correct response</a:t>
            </a:r>
          </a:p>
          <a:p>
            <a:r>
              <a:rPr lang="en-US" dirty="0"/>
              <a:t>Challenging results to make a recommendation</a:t>
            </a:r>
          </a:p>
          <a:p>
            <a:pPr lvl="1"/>
            <a:r>
              <a:rPr lang="en-US" dirty="0"/>
              <a:t>No clear story</a:t>
            </a:r>
          </a:p>
          <a:p>
            <a:pPr lvl="1"/>
            <a:r>
              <a:rPr lang="en-US" dirty="0"/>
              <a:t>Recommendation to use the formatting outside the field seems reasonable</a:t>
            </a:r>
          </a:p>
          <a:p>
            <a:r>
              <a:rPr lang="en-US" dirty="0"/>
              <a:t>May be worth doing some moderated studies next to explore:</a:t>
            </a:r>
          </a:p>
          <a:p>
            <a:pPr lvl="1"/>
            <a:r>
              <a:rPr lang="en-US" dirty="0"/>
              <a:t>Why the overall accuracies were all fairly low (&lt;50%)</a:t>
            </a:r>
          </a:p>
          <a:p>
            <a:pPr lvl="1"/>
            <a:r>
              <a:rPr lang="en-US" dirty="0"/>
              <a:t>Get more insight into what made the outside the field formatting easier.</a:t>
            </a:r>
          </a:p>
        </p:txBody>
      </p:sp>
    </p:spTree>
    <p:extLst>
      <p:ext uri="{BB962C8B-B14F-4D97-AF65-F5344CB8AC3E}">
        <p14:creationId xmlns:p14="http://schemas.microsoft.com/office/powerpoint/2010/main" val="2215932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86B91-8C4D-458F-9374-0BE2D8854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to the Future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EACC1-E92C-4140-A8B8-438B19D34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612710"/>
            <a:ext cx="11201400" cy="3992563"/>
          </a:xfrm>
        </p:spPr>
        <p:txBody>
          <a:bodyPr/>
          <a:lstStyle/>
          <a:p>
            <a:r>
              <a:rPr lang="en-US" dirty="0"/>
              <a:t>Explore differences for cell phone users</a:t>
            </a:r>
          </a:p>
          <a:p>
            <a:r>
              <a:rPr lang="en-US" dirty="0"/>
              <a:t>Publish and Present</a:t>
            </a:r>
          </a:p>
          <a:p>
            <a:pPr lvl="1"/>
            <a:r>
              <a:rPr lang="en-US" dirty="0"/>
              <a:t>Your guidelines</a:t>
            </a:r>
          </a:p>
          <a:p>
            <a:pPr lvl="1"/>
            <a:r>
              <a:rPr lang="en-US" dirty="0"/>
              <a:t>Journal article bringing all this together</a:t>
            </a:r>
          </a:p>
          <a:p>
            <a:pPr lvl="2"/>
            <a:r>
              <a:rPr lang="en-US" dirty="0"/>
              <a:t>With more information about methodologies and sample sizes</a:t>
            </a:r>
          </a:p>
          <a:p>
            <a:pPr lvl="2"/>
            <a:r>
              <a:rPr lang="en-US" dirty="0"/>
              <a:t>And about the quality of the participants recruited through Qualtrics</a:t>
            </a:r>
          </a:p>
          <a:p>
            <a:pPr lvl="1"/>
            <a:r>
              <a:rPr lang="en-US" dirty="0"/>
              <a:t>How implementation goes</a:t>
            </a:r>
          </a:p>
          <a:p>
            <a:pPr lvl="2"/>
            <a:r>
              <a:rPr lang="en-US" dirty="0"/>
              <a:t>Do you have to make exceptions to the guidelines?</a:t>
            </a:r>
          </a:p>
          <a:p>
            <a:r>
              <a:rPr lang="en-US" dirty="0"/>
              <a:t>Share more research and progress on the whole DICE program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341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9534460-F8B0-4DD2-9E8C-53E0BDADF7BB}"/>
              </a:ext>
            </a:extLst>
          </p:cNvPr>
          <p:cNvSpPr txBox="1"/>
          <p:nvPr/>
        </p:nvSpPr>
        <p:spPr>
          <a:xfrm>
            <a:off x="3613404" y="2689612"/>
            <a:ext cx="4965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Jean E. Fox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</a:rPr>
              <a:t>Fox.Jean@bls.gov</a:t>
            </a:r>
          </a:p>
        </p:txBody>
      </p:sp>
    </p:spTree>
    <p:extLst>
      <p:ext uri="{BB962C8B-B14F-4D97-AF65-F5344CB8AC3E}">
        <p14:creationId xmlns:p14="http://schemas.microsoft.com/office/powerpoint/2010/main" val="275485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C6829BE-8519-449E-9B87-FDB5F236A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Wow!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F928D4-5033-4F81-9738-954D51207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350298"/>
            <a:ext cx="11201400" cy="3992563"/>
          </a:xfrm>
        </p:spPr>
        <p:txBody>
          <a:bodyPr/>
          <a:lstStyle/>
          <a:p>
            <a:r>
              <a:rPr lang="en-US" dirty="0"/>
              <a:t>Huge effort</a:t>
            </a:r>
          </a:p>
          <a:p>
            <a:r>
              <a:rPr lang="en-US" dirty="0"/>
              <a:t>Exciting research</a:t>
            </a:r>
          </a:p>
          <a:p>
            <a:r>
              <a:rPr lang="en-US" dirty="0"/>
              <a:t>Great to have all this together</a:t>
            </a:r>
          </a:p>
          <a:p>
            <a:r>
              <a:rPr lang="en-US" dirty="0"/>
              <a:t>Often work that is put off</a:t>
            </a:r>
          </a:p>
          <a:p>
            <a:pPr lvl="1"/>
            <a:r>
              <a:rPr lang="en-US" dirty="0"/>
              <a:t>Too difficult</a:t>
            </a:r>
          </a:p>
          <a:p>
            <a:pPr lvl="1"/>
            <a:r>
              <a:rPr lang="en-US" dirty="0"/>
              <a:t>Too “minor”</a:t>
            </a:r>
          </a:p>
          <a:p>
            <a:pPr lvl="1"/>
            <a:r>
              <a:rPr lang="en-US" dirty="0"/>
              <a:t>HIPPO decisions</a:t>
            </a:r>
          </a:p>
          <a:p>
            <a:r>
              <a:rPr lang="en-US" dirty="0"/>
              <a:t>Ambitious schedule – 80 surveys in 8 years?</a:t>
            </a:r>
          </a:p>
        </p:txBody>
      </p:sp>
    </p:spTree>
    <p:extLst>
      <p:ext uri="{BB962C8B-B14F-4D97-AF65-F5344CB8AC3E}">
        <p14:creationId xmlns:p14="http://schemas.microsoft.com/office/powerpoint/2010/main" val="267524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D1F6A-D4F5-4C70-A15D-5B3D7AE3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DICE - Miller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C3EF9-C65A-4410-B13F-A6142EBE4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Ingest and Collection for the Enterprise (DICE) program </a:t>
            </a:r>
          </a:p>
          <a:p>
            <a:pPr lvl="1"/>
            <a:r>
              <a:rPr lang="en-US" dirty="0">
                <a:cs typeface="Times New Roman" panose="02020603050405020304" pitchFamily="18" charset="0"/>
              </a:rPr>
              <a:t>Vision:  </a:t>
            </a:r>
            <a:r>
              <a:rPr lang="en-US" dirty="0"/>
              <a:t>“</a:t>
            </a:r>
            <a:r>
              <a:rPr lang="en-US" sz="2800" dirty="0"/>
              <a:t>To provide consistent, cost-effective, efficient, standard, and scalable data collection operations and technical solutions that support all directorate needs”</a:t>
            </a:r>
          </a:p>
          <a:p>
            <a:r>
              <a:rPr lang="en-US" dirty="0">
                <a:cs typeface="Times New Roman" panose="02020603050405020304" pitchFamily="18" charset="0"/>
              </a:rPr>
              <a:t>Impressive collaboration and agreement</a:t>
            </a:r>
          </a:p>
          <a:p>
            <a:r>
              <a:rPr lang="en-US" dirty="0">
                <a:cs typeface="Times New Roman" panose="02020603050405020304" pitchFamily="18" charset="0"/>
              </a:rPr>
              <a:t>Focus of this session is on 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Questionnaire Design and Metadata System (QDM) and Electronic Data Collection </a:t>
            </a:r>
          </a:p>
          <a:p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Good framework for the session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847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7C3FC-75AB-4636-A707-06AC8DCE8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DICE Web Standards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B38F43-8F3B-4FFE-B436-624D538C7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n-lt"/>
                <a:ea typeface="Roboto" panose="02000000000000000000" pitchFamily="2" charset="0"/>
              </a:rPr>
              <a:t>Mission</a:t>
            </a:r>
          </a:p>
          <a:p>
            <a:pPr lvl="1"/>
            <a:r>
              <a:rPr lang="en-US" dirty="0">
                <a:latin typeface="+mn-lt"/>
                <a:ea typeface="Roboto" panose="02000000000000000000" pitchFamily="2" charset="0"/>
              </a:rPr>
              <a:t>Develop empirically-based web survey design standards that maximize data quality and minimize respondent burden</a:t>
            </a:r>
          </a:p>
          <a:p>
            <a:pPr lvl="1"/>
            <a:r>
              <a:rPr lang="en-US" dirty="0">
                <a:latin typeface="+mn-lt"/>
                <a:ea typeface="Roboto" panose="02000000000000000000" pitchFamily="2" charset="0"/>
              </a:rPr>
              <a:t>Research: </a:t>
            </a:r>
            <a:r>
              <a:rPr lang="en-US" sz="2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We programmed 9 separate experiments using Qualtrics to test 3 to 5 different design issues in each one. </a:t>
            </a:r>
            <a:endParaRPr lang="en-US" dirty="0">
              <a:latin typeface="+mn-lt"/>
              <a:ea typeface="Roboto" panose="02000000000000000000" pitchFamily="2" charset="0"/>
            </a:endParaRPr>
          </a:p>
          <a:p>
            <a:r>
              <a:rPr lang="en-US" dirty="0">
                <a:latin typeface="+mn-lt"/>
                <a:ea typeface="Roboto" panose="02000000000000000000" pitchFamily="2" charset="0"/>
              </a:rPr>
              <a:t>Outcome</a:t>
            </a:r>
          </a:p>
          <a:p>
            <a:pPr lvl="1"/>
            <a:r>
              <a:rPr lang="en-US" dirty="0">
                <a:latin typeface="+mn-lt"/>
                <a:ea typeface="Roboto" panose="02000000000000000000" pitchFamily="2" charset="0"/>
              </a:rPr>
              <a:t>Design standards that can be implemented for all Census Bureau web surveys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035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55021-6273-458A-9801-6E9FF019E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Navigation - Nichols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642BF-8728-474B-A664-E1DB021FF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Often overlooked design components</a:t>
            </a:r>
          </a:p>
          <a:p>
            <a:r>
              <a:rPr lang="en-US" dirty="0"/>
              <a:t>Nice experimental design to get people to answer a question and select a button</a:t>
            </a:r>
          </a:p>
          <a:p>
            <a:r>
              <a:rPr lang="en-US" dirty="0"/>
              <a:t>Recommendation seems logical and consistent with modern web design</a:t>
            </a:r>
          </a:p>
        </p:txBody>
      </p:sp>
    </p:spTree>
    <p:extLst>
      <p:ext uri="{BB962C8B-B14F-4D97-AF65-F5344CB8AC3E}">
        <p14:creationId xmlns:p14="http://schemas.microsoft.com/office/powerpoint/2010/main" val="1351236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94A3E-7EEF-4497-87F5-5509B473F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 Validations - Feuer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96228-D0B1-410B-A661-674218998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Generally hard to study edits (they’re not always triggered)</a:t>
            </a:r>
          </a:p>
          <a:p>
            <a:pPr lvl="1"/>
            <a:r>
              <a:rPr lang="en-US" dirty="0"/>
              <a:t>Nice idea to have participants say what they would do if they saw the message.</a:t>
            </a:r>
          </a:p>
          <a:p>
            <a:r>
              <a:rPr lang="en-US" dirty="0"/>
              <a:t>Good recommendation to go with the USWDS guidelines</a:t>
            </a:r>
          </a:p>
          <a:p>
            <a:r>
              <a:rPr lang="en-US" dirty="0"/>
              <a:t>Looking forward to their next study.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67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A3E24-0739-495E-A1FB-5DF4DBE7E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Branding - Katz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956F8-A2C4-4C0A-BDF9-E579572518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32718"/>
            <a:ext cx="11201400" cy="3992563"/>
          </a:xfrm>
        </p:spPr>
        <p:txBody>
          <a:bodyPr/>
          <a:lstStyle/>
          <a:p>
            <a:r>
              <a:rPr lang="en-US" dirty="0"/>
              <a:t>Great use of the heat maps </a:t>
            </a:r>
          </a:p>
          <a:p>
            <a:r>
              <a:rPr lang="en-US" dirty="0"/>
              <a:t>Next step might be to see if people can find the features</a:t>
            </a:r>
          </a:p>
          <a:p>
            <a:pPr lvl="1"/>
            <a:r>
              <a:rPr lang="en-US" dirty="0"/>
              <a:t>Seems likely, but with banner blindness people may miss them</a:t>
            </a:r>
          </a:p>
          <a:p>
            <a:r>
              <a:rPr lang="en-US" dirty="0"/>
              <a:t>Would like more information about the reasons for preferring the “people” version vs the “logo only” design.</a:t>
            </a:r>
          </a:p>
          <a:p>
            <a:pPr lvl="1"/>
            <a:r>
              <a:rPr lang="en-US" dirty="0"/>
              <a:t>It might be about placement of the logo.</a:t>
            </a:r>
          </a:p>
          <a:p>
            <a:r>
              <a:rPr lang="en-US" dirty="0"/>
              <a:t>Curious about the evolution from the preferred “people” wrapper to the final example</a:t>
            </a:r>
          </a:p>
          <a:p>
            <a:pPr lvl="1"/>
            <a:r>
              <a:rPr lang="en-US" dirty="0"/>
              <a:t>It’s quite a bit different</a:t>
            </a:r>
          </a:p>
        </p:txBody>
      </p:sp>
    </p:spTree>
    <p:extLst>
      <p:ext uri="{BB962C8B-B14F-4D97-AF65-F5344CB8AC3E}">
        <p14:creationId xmlns:p14="http://schemas.microsoft.com/office/powerpoint/2010/main" val="2333216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6C820-FB04-4157-BFFC-285BA22BA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Progress Indicators - Horwitz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4941C-F372-4C78-B592-53FC30EDF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Studies on progress indicators</a:t>
            </a:r>
          </a:p>
          <a:p>
            <a:pPr lvl="1"/>
            <a:r>
              <a:rPr lang="en-US" dirty="0"/>
              <a:t>Researchers:  Don’t use progress indicators.</a:t>
            </a:r>
          </a:p>
          <a:p>
            <a:pPr lvl="1"/>
            <a:r>
              <a:rPr lang="en-US" dirty="0"/>
              <a:t>Survey owners:  Let’s use progress indicators.</a:t>
            </a:r>
          </a:p>
          <a:p>
            <a:r>
              <a:rPr lang="en-US" dirty="0"/>
              <a:t>What does it mean that progress indicators don’t work?</a:t>
            </a:r>
          </a:p>
          <a:p>
            <a:pPr lvl="1"/>
            <a:r>
              <a:rPr lang="en-US" dirty="0"/>
              <a:t>Are respondent annoyed?  Or do they drop off?</a:t>
            </a:r>
          </a:p>
          <a:p>
            <a:r>
              <a:rPr lang="en-US" dirty="0"/>
              <a:t>Recommendation is a good compromise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462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F93D5-3138-496F-B536-0066E4585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Personalizing Questions – Olmsted-Hawala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52638-8CFD-4C87-8B5B-65FD05DFA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Allowing people to select the timeframe to report</a:t>
            </a:r>
          </a:p>
          <a:p>
            <a:pPr lvl="1"/>
            <a:r>
              <a:rPr lang="en-US" dirty="0"/>
              <a:t>Great value in this approach</a:t>
            </a:r>
          </a:p>
          <a:p>
            <a:r>
              <a:rPr lang="en-US" dirty="0"/>
              <a:t>I’d hoped the final design would have done better</a:t>
            </a:r>
          </a:p>
          <a:p>
            <a:r>
              <a:rPr lang="en-US" dirty="0"/>
              <a:t>Can edits warn of some possible frequency mismatch?</a:t>
            </a:r>
          </a:p>
          <a:p>
            <a:r>
              <a:rPr lang="en-US" dirty="0"/>
              <a:t>Confirmation of annual rate seems helpful</a:t>
            </a:r>
          </a:p>
          <a:p>
            <a:pPr lvl="1"/>
            <a:r>
              <a:rPr lang="en-US" dirty="0"/>
              <a:t>Especially when the frequency is missing</a:t>
            </a:r>
          </a:p>
        </p:txBody>
      </p:sp>
    </p:spTree>
    <p:extLst>
      <p:ext uri="{BB962C8B-B14F-4D97-AF65-F5344CB8AC3E}">
        <p14:creationId xmlns:p14="http://schemas.microsoft.com/office/powerpoint/2010/main" val="1886261221"/>
      </p:ext>
    </p:extLst>
  </p:cSld>
  <p:clrMapOvr>
    <a:masterClrMapping/>
  </p:clrMapOvr>
</p:sld>
</file>

<file path=ppt/theme/theme1.xml><?xml version="1.0" encoding="utf-8"?>
<a:theme xmlns:a="http://schemas.openxmlformats.org/drawingml/2006/main" name="BLS Widescreen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FFFFF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S Widescreen" id="{26DA39FC-3A11-4959-AA4F-96E35D9F5AFB}" vid="{9201C526-2BE8-47F1-9881-03C930CA3D84}"/>
    </a:ext>
  </a:extLst>
</a:theme>
</file>

<file path=ppt/theme/theme2.xml><?xml version="1.0" encoding="utf-8"?>
<a:theme xmlns:a="http://schemas.openxmlformats.org/drawingml/2006/main" name="BLS Trendline Content Slide">
  <a:themeElements>
    <a:clrScheme name="Custom 1">
      <a:dk1>
        <a:srgbClr val="002060"/>
      </a:dk1>
      <a:lt1>
        <a:sysClr val="window" lastClr="FFFFFF"/>
      </a:lt1>
      <a:dk2>
        <a:srgbClr val="002060"/>
      </a:dk2>
      <a:lt2>
        <a:srgbClr val="FFFFFF"/>
      </a:lt2>
      <a:accent1>
        <a:srgbClr val="3E3F67"/>
      </a:accent1>
      <a:accent2>
        <a:srgbClr val="FFC000"/>
      </a:accent2>
      <a:accent3>
        <a:srgbClr val="C00000"/>
      </a:accent3>
      <a:accent4>
        <a:srgbClr val="00B0F0"/>
      </a:accent4>
      <a:accent5>
        <a:srgbClr val="92D050"/>
      </a:accent5>
      <a:accent6>
        <a:srgbClr val="244448"/>
      </a:accent6>
      <a:hlink>
        <a:srgbClr val="00B0F0"/>
      </a:hlink>
      <a:folHlink>
        <a:srgbClr val="00B0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Tahoma" pitchFamily="34" charset="0"/>
            <a:ea typeface="+mj-ea"/>
            <a:cs typeface="Tahoma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S-Brand_core-widescreen-slides.potx" id="{EF0090F2-93A8-4A4D-B539-A380A752E5F4}" vid="{67D88B36-7266-430C-9E3B-FDFC33C298B7}"/>
    </a:ext>
  </a:extLst>
</a:theme>
</file>

<file path=ppt/theme/theme3.xml><?xml version="1.0" encoding="utf-8"?>
<a:theme xmlns:a="http://schemas.openxmlformats.org/drawingml/2006/main" name="Contact Information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FFFFF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S-Brand_core-widescreen-slides.potx" id="{EF0090F2-93A8-4A4D-B539-A380A752E5F4}" vid="{F8C32204-564B-4169-9AB5-0F771E180D6F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BLS Widescreen</Template>
  <TotalTime>827</TotalTime>
  <Words>625</Words>
  <Application>Microsoft Office PowerPoint</Application>
  <PresentationFormat>Widescreen</PresentationFormat>
  <Paragraphs>96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Century Gothic</vt:lpstr>
      <vt:lpstr>Tahoma</vt:lpstr>
      <vt:lpstr>Wingdings</vt:lpstr>
      <vt:lpstr>Wingdings 3</vt:lpstr>
      <vt:lpstr>BLS Widescreen</vt:lpstr>
      <vt:lpstr>BLS Trendline Content Slide</vt:lpstr>
      <vt:lpstr>Contact Information</vt:lpstr>
      <vt:lpstr>FCSM Session: Web Survey Design Standards for  the Enterprise Data Collection System at  the U.S. Census Bureau</vt:lpstr>
      <vt:lpstr>Wow!</vt:lpstr>
      <vt:lpstr>Overview of DICE - Miller</vt:lpstr>
      <vt:lpstr>DICE Web Standards Team</vt:lpstr>
      <vt:lpstr>Linear Navigation - Nichols</vt:lpstr>
      <vt:lpstr>Edit Validations - Feuer</vt:lpstr>
      <vt:lpstr>Web Branding - Katz</vt:lpstr>
      <vt:lpstr>Progress Indicators - Horwitz</vt:lpstr>
      <vt:lpstr>Personalizing Questions – Olmsted-Hawala</vt:lpstr>
      <vt:lpstr>Inputting Monetary Values - Holland</vt:lpstr>
      <vt:lpstr>Looking to the Future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Survey Design Standards for  the Enterprise Data Collection System at  the U.S. Census Bureau</dc:title>
  <dc:creator>Fox, Jean - BLS</dc:creator>
  <cp:lastModifiedBy>Fox, Jean - BLS</cp:lastModifiedBy>
  <cp:revision>28</cp:revision>
  <dcterms:created xsi:type="dcterms:W3CDTF">2022-10-13T01:12:21Z</dcterms:created>
  <dcterms:modified xsi:type="dcterms:W3CDTF">2022-10-18T22:23:03Z</dcterms:modified>
</cp:coreProperties>
</file>